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3.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4.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5.xml" ContentType="application/vnd.openxmlformats-officedocument.themeOverride+xml"/>
  <Override PartName="/ppt/notesSlides/notesSlide10.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6.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7.xml" ContentType="application/vnd.openxmlformats-officedocument.themeOverride+xml"/>
  <Override PartName="/ppt/notesSlides/notesSlide11.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8.xml" ContentType="application/vnd.openxmlformats-officedocument.themeOverride+xml"/>
  <Override PartName="/ppt/notesSlides/notesSlide12.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9.xml" ContentType="application/vnd.openxmlformats-officedocument.themeOverr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0.xml" ContentType="application/vnd.openxmlformats-officedocument.themeOverride+xml"/>
  <Override PartName="/ppt/notesSlides/notesSlide16.xml" ContentType="application/vnd.openxmlformats-officedocument.presentationml.notesSlide+xml"/>
  <Override PartName="/ppt/charts/chart13.xml" ContentType="application/vnd.openxmlformats-officedocument.drawingml.chart+xml"/>
  <Override PartName="/ppt/theme/themeOverride11.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4.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12.xml" ContentType="application/vnd.openxmlformats-officedocument.themeOverride+xml"/>
  <Override PartName="/ppt/notesSlides/notesSlide19.xml" ContentType="application/vnd.openxmlformats-officedocument.presentationml.notesSlide+xml"/>
  <Override PartName="/ppt/charts/chart15.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13.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6.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14.xml" ContentType="application/vnd.openxmlformats-officedocument.themeOverr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1" r:id="rId1"/>
    <p:sldMasterId id="2147483652" r:id="rId2"/>
    <p:sldMasterId id="2147483662" r:id="rId3"/>
    <p:sldMasterId id="2147483680" r:id="rId4"/>
  </p:sldMasterIdLst>
  <p:notesMasterIdLst>
    <p:notesMasterId r:id="rId37"/>
  </p:notesMasterIdLst>
  <p:sldIdLst>
    <p:sldId id="4706" r:id="rId5"/>
    <p:sldId id="4899" r:id="rId6"/>
    <p:sldId id="257" r:id="rId7"/>
    <p:sldId id="288" r:id="rId8"/>
    <p:sldId id="4735" r:id="rId9"/>
    <p:sldId id="4736" r:id="rId10"/>
    <p:sldId id="4737" r:id="rId11"/>
    <p:sldId id="4893" r:id="rId12"/>
    <p:sldId id="4894" r:id="rId13"/>
    <p:sldId id="4896" r:id="rId14"/>
    <p:sldId id="4730" r:id="rId15"/>
    <p:sldId id="4739" r:id="rId16"/>
    <p:sldId id="309" r:id="rId17"/>
    <p:sldId id="386" r:id="rId18"/>
    <p:sldId id="4722" r:id="rId19"/>
    <p:sldId id="313" r:id="rId20"/>
    <p:sldId id="259" r:id="rId21"/>
    <p:sldId id="4724" r:id="rId22"/>
    <p:sldId id="4713" r:id="rId23"/>
    <p:sldId id="4714" r:id="rId24"/>
    <p:sldId id="4715" r:id="rId25"/>
    <p:sldId id="4716" r:id="rId26"/>
    <p:sldId id="4717" r:id="rId27"/>
    <p:sldId id="4718" r:id="rId28"/>
    <p:sldId id="4898" r:id="rId29"/>
    <p:sldId id="1751" r:id="rId30"/>
    <p:sldId id="1752" r:id="rId31"/>
    <p:sldId id="1759" r:id="rId32"/>
    <p:sldId id="1754" r:id="rId33"/>
    <p:sldId id="1756" r:id="rId34"/>
    <p:sldId id="1758" r:id="rId35"/>
    <p:sldId id="267" r:id="rId3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0FB5BF2-F7C3-4206-A8AA-3E959C98CD9C}">
          <p14:sldIdLst>
            <p14:sldId id="4706"/>
            <p14:sldId id="4899"/>
            <p14:sldId id="257"/>
            <p14:sldId id="288"/>
            <p14:sldId id="4735"/>
            <p14:sldId id="4736"/>
            <p14:sldId id="4737"/>
            <p14:sldId id="4893"/>
            <p14:sldId id="4894"/>
            <p14:sldId id="4896"/>
            <p14:sldId id="4730"/>
            <p14:sldId id="4739"/>
            <p14:sldId id="309"/>
            <p14:sldId id="386"/>
            <p14:sldId id="4722"/>
            <p14:sldId id="313"/>
            <p14:sldId id="259"/>
            <p14:sldId id="4724"/>
            <p14:sldId id="4713"/>
            <p14:sldId id="4714"/>
            <p14:sldId id="4715"/>
            <p14:sldId id="4716"/>
            <p14:sldId id="4717"/>
            <p14:sldId id="4718"/>
            <p14:sldId id="4898"/>
            <p14:sldId id="1751"/>
            <p14:sldId id="1752"/>
            <p14:sldId id="1759"/>
            <p14:sldId id="1754"/>
            <p14:sldId id="1756"/>
            <p14:sldId id="1758"/>
          </p14:sldIdLst>
        </p14:section>
        <p14:section name="Untitled Section" id="{F7D0C591-9D4C-4BB3-8F67-C879348FE5F3}">
          <p14:sldIdLst>
            <p14:sldId id="26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ic MUTABAZI" initials="EM" lastIdx="1" clrIdx="0">
    <p:extLst>
      <p:ext uri="{19B8F6BF-5375-455C-9EA6-DF929625EA0E}">
        <p15:presenceInfo xmlns:p15="http://schemas.microsoft.com/office/powerpoint/2012/main" userId="53737c6ac2c3f91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27138C4-888C-45B9-8EE4-CCD0E19708F9}">
  <a:tblStyle styleId="{A27138C4-888C-45B9-8EE4-CCD0E19708F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528" autoAdjust="0"/>
  </p:normalViewPr>
  <p:slideViewPr>
    <p:cSldViewPr snapToGrid="0">
      <p:cViewPr varScale="1">
        <p:scale>
          <a:sx n="71" d="100"/>
          <a:sy n="71" d="100"/>
        </p:scale>
        <p:origin x="18" y="-78"/>
      </p:cViewPr>
      <p:guideLst>
        <p:guide orient="horz" pos="2160"/>
        <p:guide pos="3840"/>
      </p:guideLst>
    </p:cSldViewPr>
  </p:slideViewPr>
  <p:notesTextViewPr>
    <p:cViewPr>
      <p:scale>
        <a:sx n="3" d="2"/>
        <a:sy n="3" d="2"/>
      </p:scale>
      <p:origin x="0" y="0"/>
    </p:cViewPr>
  </p:notesTextViewPr>
  <p:notesViewPr>
    <p:cSldViewPr snapToGrid="0">
      <p:cViewPr varScale="1">
        <p:scale>
          <a:sx n="86" d="100"/>
          <a:sy n="86" d="100"/>
        </p:scale>
        <p:origin x="3012"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package" Target="../embeddings/Microsoft_Excel_Worksheet12.xlsx"/></Relationships>
</file>

<file path=ppt/charts/_rels/chart13.xml.rels><?xml version="1.0" encoding="UTF-8" standalone="yes"?>
<Relationships xmlns="http://schemas.openxmlformats.org/package/2006/relationships"><Relationship Id="rId2" Type="http://schemas.openxmlformats.org/officeDocument/2006/relationships/package" Target="../embeddings/Microsoft_Excel_Worksheet14.xlsx"/><Relationship Id="rId1" Type="http://schemas.openxmlformats.org/officeDocument/2006/relationships/themeOverride" Target="../theme/themeOverride11.xml"/></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oleObject" Target="Book1" TargetMode="External"/></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package" Target="../embeddings/Microsoft_Excel_Worksheet17.xlsx"/></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package" Target="../embeddings/Microsoft_Excel_Worksheet18.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3" Type="http://schemas.openxmlformats.org/officeDocument/2006/relationships/oleObject" Target="file:///C:\Users\mhigiro\Documents\HIGIROM\EXCHANGE%20RATE%20DOCs\Data%20_2024%20(1).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6.xml"/><Relationship Id="rId1" Type="http://schemas.microsoft.com/office/2011/relationships/chartStyle" Target="style6.xml"/><Relationship Id="rId5" Type="http://schemas.openxmlformats.org/officeDocument/2006/relationships/package" Target="../embeddings/Microsoft_Excel_Worksheet5.xlsx"/><Relationship Id="rId4" Type="http://schemas.openxmlformats.org/officeDocument/2006/relationships/image" Target="../media/image23.jpeg"/></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7.xml"/><Relationship Id="rId1" Type="http://schemas.microsoft.com/office/2011/relationships/chartStyle" Target="style7.xml"/><Relationship Id="rId5" Type="http://schemas.openxmlformats.org/officeDocument/2006/relationships/package" Target="../embeddings/Microsoft_Excel_Worksheet6.xlsx"/><Relationship Id="rId4" Type="http://schemas.openxmlformats.org/officeDocument/2006/relationships/image" Target="../media/image23.jpeg"/></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8.xml"/><Relationship Id="rId1" Type="http://schemas.microsoft.com/office/2011/relationships/chartStyle" Target="style8.xml"/><Relationship Id="rId5" Type="http://schemas.openxmlformats.org/officeDocument/2006/relationships/package" Target="../embeddings/Microsoft_Excel_Worksheet7.xlsx"/><Relationship Id="rId4" Type="http://schemas.openxmlformats.org/officeDocument/2006/relationships/image" Target="../media/image23.jpeg"/></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00" b="0" i="0" u="none" strike="noStrike" kern="1200" spc="0" baseline="0">
                <a:solidFill>
                  <a:sysClr val="windowText" lastClr="000000"/>
                </a:solidFill>
                <a:latin typeface="Bahnschrift" panose="020B0502040204020203" pitchFamily="34" charset="0"/>
                <a:ea typeface="+mn-ea"/>
                <a:cs typeface="+mn-cs"/>
              </a:defRPr>
            </a:pPr>
            <a:r>
              <a:rPr lang="en-US" sz="1800" b="0" i="0" u="none" strike="noStrike" kern="1200" spc="0" baseline="0" dirty="0">
                <a:solidFill>
                  <a:sysClr val="windowText" lastClr="000000"/>
                </a:solidFill>
                <a:latin typeface="Bahnschrift" panose="020B0502040204020203" pitchFamily="34" charset="0"/>
              </a:rPr>
              <a:t>Real GDP&amp; CIEA (YoY, %Change)</a:t>
            </a:r>
            <a:endParaRPr lang="sl-SI" sz="1800" b="0" i="0" u="none" strike="noStrike" kern="1200" spc="0" baseline="0" dirty="0">
              <a:solidFill>
                <a:sysClr val="windowText" lastClr="000000"/>
              </a:solidFill>
              <a:latin typeface="Bahnschrift" panose="020B0502040204020203" pitchFamily="34" charset="0"/>
            </a:endParaRPr>
          </a:p>
        </c:rich>
      </c:tx>
      <c:overlay val="0"/>
      <c:spPr>
        <a:noFill/>
        <a:ln>
          <a:noFill/>
        </a:ln>
        <a:effectLst/>
      </c:spPr>
      <c:txPr>
        <a:bodyPr rot="0" spcFirstLastPara="1" vertOverflow="ellipsis" vert="horz" wrap="square" anchor="ctr" anchorCtr="1"/>
        <a:lstStyle/>
        <a:p>
          <a:pPr>
            <a:defRPr sz="1800" b="0" i="0" u="none" strike="noStrike" kern="1200" spc="0" baseline="0">
              <a:solidFill>
                <a:sysClr val="windowText" lastClr="000000"/>
              </a:solidFill>
              <a:latin typeface="Bahnschrift" panose="020B0502040204020203" pitchFamily="34" charset="0"/>
              <a:ea typeface="+mn-ea"/>
              <a:cs typeface="+mn-cs"/>
            </a:defRPr>
          </a:pPr>
          <a:endParaRPr lang="sl-SI"/>
        </a:p>
      </c:txPr>
    </c:title>
    <c:autoTitleDeleted val="0"/>
    <c:plotArea>
      <c:layout>
        <c:manualLayout>
          <c:layoutTarget val="inner"/>
          <c:xMode val="edge"/>
          <c:yMode val="edge"/>
          <c:x val="6.8450894984575003E-2"/>
          <c:y val="0.15124026449286379"/>
          <c:w val="0.92030702481892368"/>
          <c:h val="0.74900997375328082"/>
        </c:manualLayout>
      </c:layout>
      <c:lineChart>
        <c:grouping val="standard"/>
        <c:varyColors val="0"/>
        <c:ser>
          <c:idx val="0"/>
          <c:order val="0"/>
          <c:tx>
            <c:strRef>
              <c:f>QGDP_Gr!$B$7</c:f>
              <c:strCache>
                <c:ptCount val="1"/>
                <c:pt idx="0">
                  <c:v>GDP</c:v>
                </c:pt>
              </c:strCache>
            </c:strRef>
          </c:tx>
          <c:spPr>
            <a:ln w="28575" cap="rnd">
              <a:solidFill>
                <a:schemeClr val="accent1"/>
              </a:solidFill>
              <a:round/>
            </a:ln>
            <a:effectLst/>
          </c:spPr>
          <c:marker>
            <c:symbol val="circle"/>
            <c:size val="6"/>
            <c:spPr>
              <a:solidFill>
                <a:srgbClr val="203864"/>
              </a:solidFill>
              <a:ln w="9525">
                <a:noFill/>
              </a:ln>
              <a:effectLst/>
            </c:spPr>
          </c:marker>
          <c:cat>
            <c:strRef>
              <c:f>CIEA!$I$7:$I$37</c:f>
              <c:strCache>
                <c:ptCount val="31"/>
                <c:pt idx="0">
                  <c:v>2017Q4</c:v>
                </c:pt>
                <c:pt idx="1">
                  <c:v>2018Q1</c:v>
                </c:pt>
                <c:pt idx="2">
                  <c:v>2018Q2</c:v>
                </c:pt>
                <c:pt idx="3">
                  <c:v>2018Q3</c:v>
                </c:pt>
                <c:pt idx="4">
                  <c:v>2018Q4</c:v>
                </c:pt>
                <c:pt idx="5">
                  <c:v>2019Q1</c:v>
                </c:pt>
                <c:pt idx="6">
                  <c:v>2019Q2</c:v>
                </c:pt>
                <c:pt idx="7">
                  <c:v>2019Q3</c:v>
                </c:pt>
                <c:pt idx="8">
                  <c:v>2019Q4</c:v>
                </c:pt>
                <c:pt idx="9">
                  <c:v>2020Q1</c:v>
                </c:pt>
                <c:pt idx="10">
                  <c:v>2020Q2</c:v>
                </c:pt>
                <c:pt idx="11">
                  <c:v>2020Q3</c:v>
                </c:pt>
                <c:pt idx="12">
                  <c:v>2020Q4</c:v>
                </c:pt>
                <c:pt idx="13">
                  <c:v>2021Q1</c:v>
                </c:pt>
                <c:pt idx="14">
                  <c:v>2021Q2</c:v>
                </c:pt>
                <c:pt idx="15">
                  <c:v>2021Q3</c:v>
                </c:pt>
                <c:pt idx="16">
                  <c:v>2021Q4</c:v>
                </c:pt>
                <c:pt idx="17">
                  <c:v>2022Q1</c:v>
                </c:pt>
                <c:pt idx="18">
                  <c:v>2022Q2</c:v>
                </c:pt>
                <c:pt idx="19">
                  <c:v>2022Q3</c:v>
                </c:pt>
                <c:pt idx="20">
                  <c:v>2022Q4</c:v>
                </c:pt>
                <c:pt idx="21">
                  <c:v>2023Q1</c:v>
                </c:pt>
                <c:pt idx="22">
                  <c:v>2023Q2</c:v>
                </c:pt>
                <c:pt idx="23">
                  <c:v>2023Q3</c:v>
                </c:pt>
                <c:pt idx="24">
                  <c:v>2023Q4</c:v>
                </c:pt>
                <c:pt idx="25">
                  <c:v>2024Q1</c:v>
                </c:pt>
                <c:pt idx="26">
                  <c:v>2024Q2</c:v>
                </c:pt>
                <c:pt idx="27">
                  <c:v>2024Q3</c:v>
                </c:pt>
                <c:pt idx="28">
                  <c:v>2024Q4</c:v>
                </c:pt>
                <c:pt idx="29">
                  <c:v>2025Q1</c:v>
                </c:pt>
                <c:pt idx="30">
                  <c:v>2025Q2</c:v>
                </c:pt>
              </c:strCache>
            </c:strRef>
          </c:cat>
          <c:val>
            <c:numRef>
              <c:f>QGDP_Gr!$AZ$7:$CD$7</c:f>
              <c:numCache>
                <c:formatCode>0.0%</c:formatCode>
                <c:ptCount val="31"/>
                <c:pt idx="0">
                  <c:v>7.0000000000000007E-2</c:v>
                </c:pt>
                <c:pt idx="1">
                  <c:v>8.2000000000000003E-2</c:v>
                </c:pt>
                <c:pt idx="2">
                  <c:v>6.8000000000000005E-2</c:v>
                </c:pt>
                <c:pt idx="3">
                  <c:v>7.8E-2</c:v>
                </c:pt>
                <c:pt idx="4">
                  <c:v>9.2999999999999999E-2</c:v>
                </c:pt>
                <c:pt idx="5">
                  <c:v>6.3E-2</c:v>
                </c:pt>
                <c:pt idx="6">
                  <c:v>0.13200000000000001</c:v>
                </c:pt>
                <c:pt idx="7">
                  <c:v>0.11799999999999999</c:v>
                </c:pt>
                <c:pt idx="8">
                  <c:v>6.4000000000000001E-2</c:v>
                </c:pt>
                <c:pt idx="9">
                  <c:v>4.3999999999999997E-2</c:v>
                </c:pt>
                <c:pt idx="10">
                  <c:v>-0.112</c:v>
                </c:pt>
                <c:pt idx="11">
                  <c:v>-3.6999999999999998E-2</c:v>
                </c:pt>
                <c:pt idx="12">
                  <c:v>-1E-3</c:v>
                </c:pt>
                <c:pt idx="13">
                  <c:v>2.4E-2</c:v>
                </c:pt>
                <c:pt idx="14">
                  <c:v>0.17899999999999999</c:v>
                </c:pt>
                <c:pt idx="15">
                  <c:v>0.06</c:v>
                </c:pt>
                <c:pt idx="16">
                  <c:v>7.5999999999999998E-2</c:v>
                </c:pt>
                <c:pt idx="17">
                  <c:v>9.9000000000000005E-2</c:v>
                </c:pt>
                <c:pt idx="18">
                  <c:v>0.11600000000000001</c:v>
                </c:pt>
                <c:pt idx="19">
                  <c:v>0.115</c:v>
                </c:pt>
                <c:pt idx="20">
                  <c:v>6.7000000000000004E-2</c:v>
                </c:pt>
                <c:pt idx="21">
                  <c:v>7.6999999999999999E-2</c:v>
                </c:pt>
                <c:pt idx="22">
                  <c:v>2.5999999999999999E-2</c:v>
                </c:pt>
                <c:pt idx="23">
                  <c:v>0.106</c:v>
                </c:pt>
                <c:pt idx="24">
                  <c:v>0.13500000000000001</c:v>
                </c:pt>
                <c:pt idx="25">
                  <c:v>8.1000000000000003E-2</c:v>
                </c:pt>
                <c:pt idx="26">
                  <c:v>0.10199999999999999</c:v>
                </c:pt>
                <c:pt idx="27">
                  <c:v>6.8000000000000005E-2</c:v>
                </c:pt>
                <c:pt idx="28">
                  <c:v>4.1000000000000002E-2</c:v>
                </c:pt>
                <c:pt idx="29">
                  <c:v>6.5000000000000002E-2</c:v>
                </c:pt>
                <c:pt idx="30">
                  <c:v>7.8E-2</c:v>
                </c:pt>
              </c:numCache>
            </c:numRef>
          </c:val>
          <c:smooth val="1"/>
          <c:extLst>
            <c:ext xmlns:c16="http://schemas.microsoft.com/office/drawing/2014/chart" uri="{C3380CC4-5D6E-409C-BE32-E72D297353CC}">
              <c16:uniqueId val="{00000000-B781-4C31-8533-330A771F7804}"/>
            </c:ext>
          </c:extLst>
        </c:ser>
        <c:ser>
          <c:idx val="1"/>
          <c:order val="1"/>
          <c:tx>
            <c:strRef>
              <c:f>CIEA!$C$1</c:f>
              <c:strCache>
                <c:ptCount val="1"/>
                <c:pt idx="0">
                  <c:v>real_CIEA</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CIEA!$I$7:$I$37</c:f>
              <c:strCache>
                <c:ptCount val="31"/>
                <c:pt idx="0">
                  <c:v>2017Q4</c:v>
                </c:pt>
                <c:pt idx="1">
                  <c:v>2018Q1</c:v>
                </c:pt>
                <c:pt idx="2">
                  <c:v>2018Q2</c:v>
                </c:pt>
                <c:pt idx="3">
                  <c:v>2018Q3</c:v>
                </c:pt>
                <c:pt idx="4">
                  <c:v>2018Q4</c:v>
                </c:pt>
                <c:pt idx="5">
                  <c:v>2019Q1</c:v>
                </c:pt>
                <c:pt idx="6">
                  <c:v>2019Q2</c:v>
                </c:pt>
                <c:pt idx="7">
                  <c:v>2019Q3</c:v>
                </c:pt>
                <c:pt idx="8">
                  <c:v>2019Q4</c:v>
                </c:pt>
                <c:pt idx="9">
                  <c:v>2020Q1</c:v>
                </c:pt>
                <c:pt idx="10">
                  <c:v>2020Q2</c:v>
                </c:pt>
                <c:pt idx="11">
                  <c:v>2020Q3</c:v>
                </c:pt>
                <c:pt idx="12">
                  <c:v>2020Q4</c:v>
                </c:pt>
                <c:pt idx="13">
                  <c:v>2021Q1</c:v>
                </c:pt>
                <c:pt idx="14">
                  <c:v>2021Q2</c:v>
                </c:pt>
                <c:pt idx="15">
                  <c:v>2021Q3</c:v>
                </c:pt>
                <c:pt idx="16">
                  <c:v>2021Q4</c:v>
                </c:pt>
                <c:pt idx="17">
                  <c:v>2022Q1</c:v>
                </c:pt>
                <c:pt idx="18">
                  <c:v>2022Q2</c:v>
                </c:pt>
                <c:pt idx="19">
                  <c:v>2022Q3</c:v>
                </c:pt>
                <c:pt idx="20">
                  <c:v>2022Q4</c:v>
                </c:pt>
                <c:pt idx="21">
                  <c:v>2023Q1</c:v>
                </c:pt>
                <c:pt idx="22">
                  <c:v>2023Q2</c:v>
                </c:pt>
                <c:pt idx="23">
                  <c:v>2023Q3</c:v>
                </c:pt>
                <c:pt idx="24">
                  <c:v>2023Q4</c:v>
                </c:pt>
                <c:pt idx="25">
                  <c:v>2024Q1</c:v>
                </c:pt>
                <c:pt idx="26">
                  <c:v>2024Q2</c:v>
                </c:pt>
                <c:pt idx="27">
                  <c:v>2024Q3</c:v>
                </c:pt>
                <c:pt idx="28">
                  <c:v>2024Q4</c:v>
                </c:pt>
                <c:pt idx="29">
                  <c:v>2025Q1</c:v>
                </c:pt>
                <c:pt idx="30">
                  <c:v>2025Q2</c:v>
                </c:pt>
              </c:strCache>
            </c:strRef>
          </c:cat>
          <c:val>
            <c:numRef>
              <c:f>CIEA!$H$7:$H$37</c:f>
              <c:numCache>
                <c:formatCode>0.0%</c:formatCode>
                <c:ptCount val="31"/>
                <c:pt idx="0">
                  <c:v>0.12471984947286319</c:v>
                </c:pt>
                <c:pt idx="1">
                  <c:v>5.8951954321937006E-2</c:v>
                </c:pt>
                <c:pt idx="2">
                  <c:v>5.4113319583361408E-2</c:v>
                </c:pt>
                <c:pt idx="3">
                  <c:v>6.6223550314850943E-2</c:v>
                </c:pt>
                <c:pt idx="4">
                  <c:v>0.12378407501358568</c:v>
                </c:pt>
                <c:pt idx="5">
                  <c:v>0.1193058363377304</c:v>
                </c:pt>
                <c:pt idx="6">
                  <c:v>0.14069026857430367</c:v>
                </c:pt>
                <c:pt idx="7">
                  <c:v>0.13814012294890143</c:v>
                </c:pt>
                <c:pt idx="8">
                  <c:v>0.10717037096431681</c:v>
                </c:pt>
                <c:pt idx="9">
                  <c:v>-1.5434922514822591E-2</c:v>
                </c:pt>
                <c:pt idx="10">
                  <c:v>-0.12548074729664804</c:v>
                </c:pt>
                <c:pt idx="11">
                  <c:v>7.1224651077926193E-2</c:v>
                </c:pt>
                <c:pt idx="12">
                  <c:v>0.16902771023016139</c:v>
                </c:pt>
                <c:pt idx="13">
                  <c:v>0.21369418285094177</c:v>
                </c:pt>
                <c:pt idx="14">
                  <c:v>7.8941183839861484E-2</c:v>
                </c:pt>
                <c:pt idx="15">
                  <c:v>6.246427762428719E-2</c:v>
                </c:pt>
                <c:pt idx="16">
                  <c:v>0.1734299401049475</c:v>
                </c:pt>
                <c:pt idx="17">
                  <c:v>4.6921432692637266E-2</c:v>
                </c:pt>
                <c:pt idx="18">
                  <c:v>8.7930525107604351E-2</c:v>
                </c:pt>
                <c:pt idx="19">
                  <c:v>0.10780071008665382</c:v>
                </c:pt>
                <c:pt idx="20">
                  <c:v>0.11844795405034114</c:v>
                </c:pt>
                <c:pt idx="21">
                  <c:v>8.1241241144120568E-2</c:v>
                </c:pt>
                <c:pt idx="22">
                  <c:v>-1.5274799355163626E-2</c:v>
                </c:pt>
                <c:pt idx="23">
                  <c:v>7.3247350305507553E-2</c:v>
                </c:pt>
                <c:pt idx="24">
                  <c:v>4.5497897762869277E-2</c:v>
                </c:pt>
                <c:pt idx="25">
                  <c:v>0.1039025651821226</c:v>
                </c:pt>
                <c:pt idx="26">
                  <c:v>0.10547927664027945</c:v>
                </c:pt>
                <c:pt idx="27">
                  <c:v>0.14309475223997947</c:v>
                </c:pt>
                <c:pt idx="28">
                  <c:v>0.10215459920695125</c:v>
                </c:pt>
                <c:pt idx="29">
                  <c:v>2.7874660487464897E-2</c:v>
                </c:pt>
                <c:pt idx="30">
                  <c:v>8.8428002147014739E-2</c:v>
                </c:pt>
              </c:numCache>
            </c:numRef>
          </c:val>
          <c:smooth val="1"/>
          <c:extLst>
            <c:ext xmlns:c16="http://schemas.microsoft.com/office/drawing/2014/chart" uri="{C3380CC4-5D6E-409C-BE32-E72D297353CC}">
              <c16:uniqueId val="{00000001-B781-4C31-8533-330A771F7804}"/>
            </c:ext>
          </c:extLst>
        </c:ser>
        <c:dLbls>
          <c:showLegendKey val="0"/>
          <c:showVal val="0"/>
          <c:showCatName val="0"/>
          <c:showSerName val="0"/>
          <c:showPercent val="0"/>
          <c:showBubbleSize val="0"/>
        </c:dLbls>
        <c:marker val="1"/>
        <c:smooth val="0"/>
        <c:axId val="1280768064"/>
        <c:axId val="1280769504"/>
      </c:lineChart>
      <c:catAx>
        <c:axId val="12807680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crossAx val="1280769504"/>
        <c:crosses val="autoZero"/>
        <c:auto val="1"/>
        <c:lblAlgn val="ctr"/>
        <c:lblOffset val="100"/>
        <c:noMultiLvlLbl val="0"/>
      </c:catAx>
      <c:valAx>
        <c:axId val="1280769504"/>
        <c:scaling>
          <c:orientation val="minMax"/>
        </c:scaling>
        <c:delete val="0"/>
        <c:axPos val="l"/>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80768064"/>
        <c:crosses val="autoZero"/>
        <c:crossBetween val="between"/>
      </c:valAx>
      <c:spPr>
        <a:noFill/>
        <a:ln w="25400">
          <a:noFill/>
        </a:ln>
        <a:effectLst/>
      </c:spPr>
    </c:plotArea>
    <c:legend>
      <c:legendPos val="r"/>
      <c:layout>
        <c:manualLayout>
          <c:xMode val="edge"/>
          <c:yMode val="edge"/>
          <c:x val="0.60576428380099379"/>
          <c:y val="0.79956466596418008"/>
          <c:w val="0.30223137899088753"/>
          <c:h val="0.1059484198872412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RW"/>
        </a:p>
      </c:txPr>
    </c:legend>
    <c:plotVisOnly val="1"/>
    <c:dispBlanksAs val="gap"/>
    <c:showDLblsOverMax val="0"/>
  </c:chart>
  <c:spPr>
    <a:noFill/>
    <a:ln w="9525" cap="flat" cmpd="sng" algn="ctr">
      <a:solidFill>
        <a:sysClr val="window" lastClr="FFFFFF">
          <a:lumMod val="95000"/>
        </a:sysClr>
      </a:solidFill>
      <a:round/>
    </a:ln>
    <a:effectLst/>
  </c:spPr>
  <c:txPr>
    <a:bodyPr/>
    <a:lstStyle/>
    <a:p>
      <a:pPr>
        <a:defRPr/>
      </a:pPr>
      <a:endParaRPr lang="en-US"/>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ysClr val="windowText" lastClr="000000"/>
                </a:solidFill>
                <a:latin typeface="Bahnschrift" panose="020B0502040204020203" pitchFamily="34" charset="0"/>
                <a:ea typeface="+mn-ea"/>
                <a:cs typeface="+mn-cs"/>
              </a:defRPr>
            </a:pPr>
            <a:r>
              <a:rPr lang="en-US">
                <a:solidFill>
                  <a:sysClr val="windowText" lastClr="000000"/>
                </a:solidFill>
                <a:latin typeface="Bahnschrift" panose="020B0502040204020203" pitchFamily="34" charset="0"/>
              </a:rPr>
              <a:t>July-Sep</a:t>
            </a:r>
            <a:r>
              <a:rPr lang="en-US" baseline="0">
                <a:solidFill>
                  <a:sysClr val="windowText" lastClr="000000"/>
                </a:solidFill>
                <a:latin typeface="Bahnschrift" panose="020B0502040204020203" pitchFamily="34" charset="0"/>
              </a:rPr>
              <a:t> 2025 (Collection vs. Target, Billion RWF)</a:t>
            </a:r>
            <a:endParaRPr lang="sl-SI">
              <a:solidFill>
                <a:sysClr val="windowText" lastClr="000000"/>
              </a:solidFill>
              <a:latin typeface="Bahnschrift" panose="020B0502040204020203"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ysClr val="windowText" lastClr="000000"/>
              </a:solidFill>
              <a:latin typeface="Bahnschrift" panose="020B0502040204020203" pitchFamily="34" charset="0"/>
              <a:ea typeface="+mn-ea"/>
              <a:cs typeface="+mn-cs"/>
            </a:defRPr>
          </a:pPr>
          <a:endParaRPr lang="sl-SI"/>
        </a:p>
      </c:txPr>
    </c:title>
    <c:autoTitleDeleted val="0"/>
    <c:plotArea>
      <c:layout/>
      <c:barChart>
        <c:barDir val="col"/>
        <c:grouping val="clustered"/>
        <c:varyColors val="0"/>
        <c:ser>
          <c:idx val="0"/>
          <c:order val="0"/>
          <c:tx>
            <c:strRef>
              <c:f>Sheet1!$B$1</c:f>
              <c:strCache>
                <c:ptCount val="1"/>
                <c:pt idx="0">
                  <c:v>Actual collection</c:v>
                </c:pt>
              </c:strCache>
            </c:strRef>
          </c:tx>
          <c:spPr>
            <a:solidFill>
              <a:schemeClr val="accent1"/>
            </a:solidFill>
            <a:ln>
              <a:noFill/>
            </a:ln>
            <a:effectLst/>
          </c:spPr>
          <c:invertIfNegative val="0"/>
          <c:cat>
            <c:strRef>
              <c:f>Sheet1!$A$2:$A$20</c:f>
              <c:strCache>
                <c:ptCount val="19"/>
                <c:pt idx="0">
                  <c:v>Excise Tax on Beer</c:v>
                </c:pt>
                <c:pt idx="1">
                  <c:v>Excise on Cigarettes</c:v>
                </c:pt>
                <c:pt idx="2">
                  <c:v>Excise Tax on Airtime</c:v>
                </c:pt>
                <c:pt idx="3">
                  <c:v>Excise on Cosmetic and beauty product</c:v>
                </c:pt>
                <c:pt idx="4">
                  <c:v>Other Policies on Excise</c:v>
                </c:pt>
                <c:pt idx="5">
                  <c:v>Vat on Telephones</c:v>
                </c:pt>
                <c:pt idx="6">
                  <c:v>Vat on ICT Equipment</c:v>
                </c:pt>
                <c:pt idx="7">
                  <c:v>Vat on Fossil Fuel</c:v>
                </c:pt>
                <c:pt idx="8">
                  <c:v>Tax on Hybrid Vehicles</c:v>
                </c:pt>
                <c:pt idx="9">
                  <c:v>Fuel levy</c:v>
                </c:pt>
                <c:pt idx="10">
                  <c:v>Strategic Reserve Levies</c:v>
                </c:pt>
                <c:pt idx="11">
                  <c:v>Capital Gains Tax</c:v>
                </c:pt>
                <c:pt idx="12">
                  <c:v>Tourism Tax</c:v>
                </c:pt>
                <c:pt idx="13">
                  <c:v>Environmental Levy</c:v>
                </c:pt>
                <c:pt idx="14">
                  <c:v>Motor Vehicle Registration Fees</c:v>
                </c:pt>
                <c:pt idx="15">
                  <c:v>Annual motor vehicle road user charge</c:v>
                </c:pt>
                <c:pt idx="16">
                  <c:v>VAT on transport service of goods by road</c:v>
                </c:pt>
                <c:pt idx="17">
                  <c:v>VAT on fee-based financial services</c:v>
                </c:pt>
                <c:pt idx="18">
                  <c:v>Total</c:v>
                </c:pt>
              </c:strCache>
            </c:strRef>
          </c:cat>
          <c:val>
            <c:numRef>
              <c:f>Sheet1!$B$2:$B$20</c:f>
              <c:numCache>
                <c:formatCode>General</c:formatCode>
                <c:ptCount val="19"/>
                <c:pt idx="0">
                  <c:v>3.9</c:v>
                </c:pt>
                <c:pt idx="1">
                  <c:v>0.55000000000000004</c:v>
                </c:pt>
                <c:pt idx="2">
                  <c:v>0.88</c:v>
                </c:pt>
                <c:pt idx="3">
                  <c:v>0.96</c:v>
                </c:pt>
                <c:pt idx="4">
                  <c:v>0.64</c:v>
                </c:pt>
                <c:pt idx="5">
                  <c:v>1.06</c:v>
                </c:pt>
                <c:pt idx="6">
                  <c:v>4.8600000000000003</c:v>
                </c:pt>
                <c:pt idx="7">
                  <c:v>33.1</c:v>
                </c:pt>
                <c:pt idx="8">
                  <c:v>1.76</c:v>
                </c:pt>
                <c:pt idx="9">
                  <c:v>6.76</c:v>
                </c:pt>
                <c:pt idx="10">
                  <c:v>2.57</c:v>
                </c:pt>
                <c:pt idx="11">
                  <c:v>2.0499999999999998</c:v>
                </c:pt>
                <c:pt idx="12">
                  <c:v>1.04</c:v>
                </c:pt>
                <c:pt idx="13">
                  <c:v>0.12</c:v>
                </c:pt>
                <c:pt idx="14">
                  <c:v>1.26</c:v>
                </c:pt>
                <c:pt idx="15">
                  <c:v>0.24</c:v>
                </c:pt>
                <c:pt idx="16">
                  <c:v>0.47</c:v>
                </c:pt>
                <c:pt idx="17">
                  <c:v>1.4</c:v>
                </c:pt>
                <c:pt idx="18">
                  <c:v>63.53</c:v>
                </c:pt>
              </c:numCache>
            </c:numRef>
          </c:val>
          <c:extLst>
            <c:ext xmlns:c16="http://schemas.microsoft.com/office/drawing/2014/chart" uri="{C3380CC4-5D6E-409C-BE32-E72D297353CC}">
              <c16:uniqueId val="{00000000-1AD6-4C2E-8F43-6C9DCB446DEC}"/>
            </c:ext>
          </c:extLst>
        </c:ser>
        <c:ser>
          <c:idx val="1"/>
          <c:order val="1"/>
          <c:tx>
            <c:strRef>
              <c:f>Sheet1!$C$1</c:f>
              <c:strCache>
                <c:ptCount val="1"/>
                <c:pt idx="0">
                  <c:v>Target</c:v>
                </c:pt>
              </c:strCache>
            </c:strRef>
          </c:tx>
          <c:spPr>
            <a:solidFill>
              <a:schemeClr val="accent2"/>
            </a:solidFill>
            <a:ln>
              <a:noFill/>
            </a:ln>
            <a:effectLst/>
          </c:spPr>
          <c:invertIfNegative val="0"/>
          <c:cat>
            <c:strRef>
              <c:f>Sheet1!$A$2:$A$20</c:f>
              <c:strCache>
                <c:ptCount val="19"/>
                <c:pt idx="0">
                  <c:v>Excise Tax on Beer</c:v>
                </c:pt>
                <c:pt idx="1">
                  <c:v>Excise on Cigarettes</c:v>
                </c:pt>
                <c:pt idx="2">
                  <c:v>Excise Tax on Airtime</c:v>
                </c:pt>
                <c:pt idx="3">
                  <c:v>Excise on Cosmetic and beauty product</c:v>
                </c:pt>
                <c:pt idx="4">
                  <c:v>Other Policies on Excise</c:v>
                </c:pt>
                <c:pt idx="5">
                  <c:v>Vat on Telephones</c:v>
                </c:pt>
                <c:pt idx="6">
                  <c:v>Vat on ICT Equipment</c:v>
                </c:pt>
                <c:pt idx="7">
                  <c:v>Vat on Fossil Fuel</c:v>
                </c:pt>
                <c:pt idx="8">
                  <c:v>Tax on Hybrid Vehicles</c:v>
                </c:pt>
                <c:pt idx="9">
                  <c:v>Fuel levy</c:v>
                </c:pt>
                <c:pt idx="10">
                  <c:v>Strategic Reserve Levies</c:v>
                </c:pt>
                <c:pt idx="11">
                  <c:v>Capital Gains Tax</c:v>
                </c:pt>
                <c:pt idx="12">
                  <c:v>Tourism Tax</c:v>
                </c:pt>
                <c:pt idx="13">
                  <c:v>Environmental Levy</c:v>
                </c:pt>
                <c:pt idx="14">
                  <c:v>Motor Vehicle Registration Fees</c:v>
                </c:pt>
                <c:pt idx="15">
                  <c:v>Annual motor vehicle road user charge</c:v>
                </c:pt>
                <c:pt idx="16">
                  <c:v>VAT on transport service of goods by road</c:v>
                </c:pt>
                <c:pt idx="17">
                  <c:v>VAT on fee-based financial services</c:v>
                </c:pt>
                <c:pt idx="18">
                  <c:v>Total</c:v>
                </c:pt>
              </c:strCache>
            </c:strRef>
          </c:cat>
          <c:val>
            <c:numRef>
              <c:f>Sheet1!$C$2:$C$20</c:f>
              <c:numCache>
                <c:formatCode>General</c:formatCode>
                <c:ptCount val="19"/>
                <c:pt idx="0">
                  <c:v>2.9</c:v>
                </c:pt>
                <c:pt idx="1">
                  <c:v>0.56000000000000005</c:v>
                </c:pt>
                <c:pt idx="2">
                  <c:v>1.48</c:v>
                </c:pt>
                <c:pt idx="3">
                  <c:v>0.86</c:v>
                </c:pt>
                <c:pt idx="4">
                  <c:v>0.6</c:v>
                </c:pt>
                <c:pt idx="5">
                  <c:v>3.07</c:v>
                </c:pt>
                <c:pt idx="6">
                  <c:v>4.1900000000000004</c:v>
                </c:pt>
                <c:pt idx="7">
                  <c:v>24.54</c:v>
                </c:pt>
                <c:pt idx="8">
                  <c:v>5.24</c:v>
                </c:pt>
                <c:pt idx="9">
                  <c:v>5.07</c:v>
                </c:pt>
                <c:pt idx="10">
                  <c:v>1.72</c:v>
                </c:pt>
                <c:pt idx="11">
                  <c:v>0.45</c:v>
                </c:pt>
                <c:pt idx="12">
                  <c:v>1.23</c:v>
                </c:pt>
                <c:pt idx="13">
                  <c:v>0.12</c:v>
                </c:pt>
                <c:pt idx="14">
                  <c:v>0.84</c:v>
                </c:pt>
                <c:pt idx="15">
                  <c:v>0.24</c:v>
                </c:pt>
                <c:pt idx="16">
                  <c:v>4.3</c:v>
                </c:pt>
                <c:pt idx="17">
                  <c:v>2.39</c:v>
                </c:pt>
                <c:pt idx="18">
                  <c:v>60.03</c:v>
                </c:pt>
              </c:numCache>
            </c:numRef>
          </c:val>
          <c:extLst>
            <c:ext xmlns:c16="http://schemas.microsoft.com/office/drawing/2014/chart" uri="{C3380CC4-5D6E-409C-BE32-E72D297353CC}">
              <c16:uniqueId val="{00000001-1AD6-4C2E-8F43-6C9DCB446DEC}"/>
            </c:ext>
          </c:extLst>
        </c:ser>
        <c:dLbls>
          <c:showLegendKey val="0"/>
          <c:showVal val="0"/>
          <c:showCatName val="0"/>
          <c:showSerName val="0"/>
          <c:showPercent val="0"/>
          <c:showBubbleSize val="0"/>
        </c:dLbls>
        <c:gapWidth val="219"/>
        <c:overlap val="-27"/>
        <c:axId val="1241607392"/>
        <c:axId val="1241607752"/>
      </c:barChart>
      <c:catAx>
        <c:axId val="1241607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RW"/>
          </a:p>
        </c:txPr>
        <c:crossAx val="1241607752"/>
        <c:crosses val="autoZero"/>
        <c:auto val="1"/>
        <c:lblAlgn val="ctr"/>
        <c:lblOffset val="100"/>
        <c:noMultiLvlLbl val="0"/>
      </c:catAx>
      <c:valAx>
        <c:axId val="12416077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RW"/>
          </a:p>
        </c:txPr>
        <c:crossAx val="12416073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RW"/>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rgbClr val="4F81BD">
          <a:lumMod val="20000"/>
          <a:lumOff val="80000"/>
        </a:srgbClr>
      </a:solidFill>
    </a:ln>
    <a:effectLst/>
  </c:spPr>
  <c:txPr>
    <a:bodyPr/>
    <a:lstStyle/>
    <a:p>
      <a:pPr>
        <a:defRPr/>
      </a:pPr>
      <a:endParaRPr lang="en-RW"/>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ysClr val="windowText" lastClr="000000"/>
                </a:solidFill>
                <a:latin typeface="Bahnschrift" panose="020B0502040204020203" pitchFamily="34" charset="0"/>
                <a:ea typeface="+mn-ea"/>
                <a:cs typeface="+mn-cs"/>
              </a:defRPr>
            </a:pPr>
            <a:r>
              <a:rPr lang="en-US">
                <a:solidFill>
                  <a:sysClr val="windowText" lastClr="000000"/>
                </a:solidFill>
                <a:latin typeface="Bahnschrift" panose="020B0502040204020203" pitchFamily="34" charset="0"/>
              </a:rPr>
              <a:t>July-Sep</a:t>
            </a:r>
            <a:r>
              <a:rPr lang="en-US" baseline="0">
                <a:solidFill>
                  <a:sysClr val="windowText" lastClr="000000"/>
                </a:solidFill>
                <a:latin typeface="Bahnschrift" panose="020B0502040204020203" pitchFamily="34" charset="0"/>
              </a:rPr>
              <a:t> 2025 (Performance, ratio to target in %)</a:t>
            </a:r>
            <a:endParaRPr lang="sl-SI">
              <a:solidFill>
                <a:sysClr val="windowText" lastClr="000000"/>
              </a:solidFill>
              <a:latin typeface="Bahnschrift" panose="020B0502040204020203"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ysClr val="windowText" lastClr="000000"/>
              </a:solidFill>
              <a:latin typeface="Bahnschrift" panose="020B0502040204020203" pitchFamily="34" charset="0"/>
              <a:ea typeface="+mn-ea"/>
              <a:cs typeface="+mn-cs"/>
            </a:defRPr>
          </a:pPr>
          <a:endParaRPr lang="sl-SI"/>
        </a:p>
      </c:txPr>
    </c:title>
    <c:autoTitleDeleted val="0"/>
    <c:plotArea>
      <c:layout/>
      <c:barChart>
        <c:barDir val="bar"/>
        <c:grouping val="clustered"/>
        <c:varyColors val="0"/>
        <c:ser>
          <c:idx val="0"/>
          <c:order val="0"/>
          <c:spPr>
            <a:solidFill>
              <a:schemeClr val="accent1"/>
            </a:solidFill>
            <a:ln>
              <a:noFill/>
            </a:ln>
            <a:effectLst/>
          </c:spPr>
          <c:invertIfNegative val="0"/>
          <c:cat>
            <c:strRef>
              <c:f>'Sheet1 (2)'!$A$2:$A$19</c:f>
              <c:strCache>
                <c:ptCount val="18"/>
                <c:pt idx="0">
                  <c:v>Excise Tax on Beer</c:v>
                </c:pt>
                <c:pt idx="1">
                  <c:v>Excise on Cigarettes</c:v>
                </c:pt>
                <c:pt idx="2">
                  <c:v>Excise Tax on Airtime</c:v>
                </c:pt>
                <c:pt idx="3">
                  <c:v>Excise on Cosmetic and beauty product</c:v>
                </c:pt>
                <c:pt idx="4">
                  <c:v>Other Policies on Excise</c:v>
                </c:pt>
                <c:pt idx="5">
                  <c:v>Vat on Telephones</c:v>
                </c:pt>
                <c:pt idx="6">
                  <c:v>Vat on ICT Equipment</c:v>
                </c:pt>
                <c:pt idx="7">
                  <c:v>Vat on Fossil Fuel</c:v>
                </c:pt>
                <c:pt idx="8">
                  <c:v>Tax on Hybrid Vehicles</c:v>
                </c:pt>
                <c:pt idx="9">
                  <c:v>Fuel levy</c:v>
                </c:pt>
                <c:pt idx="10">
                  <c:v>Strategic Reserve Levies</c:v>
                </c:pt>
                <c:pt idx="11">
                  <c:v>Capital Gains Tax</c:v>
                </c:pt>
                <c:pt idx="12">
                  <c:v>Tourism Tax</c:v>
                </c:pt>
                <c:pt idx="13">
                  <c:v>Environmental Levy</c:v>
                </c:pt>
                <c:pt idx="14">
                  <c:v>Motor Vehicle Registration Fees</c:v>
                </c:pt>
                <c:pt idx="15">
                  <c:v>Annual motor vehicle road user charge</c:v>
                </c:pt>
                <c:pt idx="16">
                  <c:v>VAT on transport service of goods by road</c:v>
                </c:pt>
                <c:pt idx="17">
                  <c:v>VAT on fee-based financial services</c:v>
                </c:pt>
              </c:strCache>
              <c:extLst/>
            </c:strRef>
          </c:cat>
          <c:val>
            <c:numRef>
              <c:f>'Sheet1 (2)'!$D$2:$D$19</c:f>
              <c:numCache>
                <c:formatCode>0%</c:formatCode>
                <c:ptCount val="18"/>
                <c:pt idx="0">
                  <c:v>1.34</c:v>
                </c:pt>
                <c:pt idx="1">
                  <c:v>0.98</c:v>
                </c:pt>
                <c:pt idx="2">
                  <c:v>0.6</c:v>
                </c:pt>
                <c:pt idx="3">
                  <c:v>1.1200000000000001</c:v>
                </c:pt>
                <c:pt idx="4">
                  <c:v>1.07</c:v>
                </c:pt>
                <c:pt idx="5">
                  <c:v>0.35</c:v>
                </c:pt>
                <c:pt idx="6">
                  <c:v>1.1599999999999999</c:v>
                </c:pt>
                <c:pt idx="7">
                  <c:v>1.35</c:v>
                </c:pt>
                <c:pt idx="8">
                  <c:v>0.34</c:v>
                </c:pt>
                <c:pt idx="9">
                  <c:v>1.33</c:v>
                </c:pt>
                <c:pt idx="10">
                  <c:v>1.49</c:v>
                </c:pt>
                <c:pt idx="11">
                  <c:v>4.5599999999999996</c:v>
                </c:pt>
                <c:pt idx="12">
                  <c:v>0.85</c:v>
                </c:pt>
                <c:pt idx="13">
                  <c:v>1</c:v>
                </c:pt>
                <c:pt idx="14">
                  <c:v>1.5</c:v>
                </c:pt>
                <c:pt idx="15">
                  <c:v>1.02</c:v>
                </c:pt>
                <c:pt idx="16">
                  <c:v>0.1</c:v>
                </c:pt>
                <c:pt idx="17">
                  <c:v>0.59</c:v>
                </c:pt>
              </c:numCache>
              <c:extLst/>
            </c:numRef>
          </c:val>
          <c:extLst>
            <c:ext xmlns:c16="http://schemas.microsoft.com/office/drawing/2014/chart" uri="{C3380CC4-5D6E-409C-BE32-E72D297353CC}">
              <c16:uniqueId val="{00000000-AF92-4833-B347-F387C4A2615E}"/>
            </c:ext>
          </c:extLst>
        </c:ser>
        <c:dLbls>
          <c:showLegendKey val="0"/>
          <c:showVal val="0"/>
          <c:showCatName val="0"/>
          <c:showSerName val="0"/>
          <c:showPercent val="0"/>
          <c:showBubbleSize val="0"/>
        </c:dLbls>
        <c:gapWidth val="219"/>
        <c:axId val="1550139456"/>
        <c:axId val="1550140536"/>
      </c:barChart>
      <c:catAx>
        <c:axId val="155013945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RW"/>
          </a:p>
        </c:txPr>
        <c:crossAx val="1550140536"/>
        <c:crosses val="autoZero"/>
        <c:auto val="1"/>
        <c:lblAlgn val="ctr"/>
        <c:lblOffset val="100"/>
        <c:noMultiLvlLbl val="0"/>
      </c:catAx>
      <c:valAx>
        <c:axId val="1550140536"/>
        <c:scaling>
          <c:orientation val="minMax"/>
          <c:max val="4.7"/>
          <c:min val="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RW"/>
          </a:p>
        </c:txPr>
        <c:crossAx val="1550139456"/>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chemeClr val="accent1">
          <a:lumMod val="20000"/>
          <a:lumOff val="80000"/>
        </a:schemeClr>
      </a:solidFill>
    </a:ln>
    <a:effectLst/>
  </c:spPr>
  <c:txPr>
    <a:bodyPr/>
    <a:lstStyle/>
    <a:p>
      <a:pPr>
        <a:defRPr/>
      </a:pPr>
      <a:endParaRPr lang="en-RW"/>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baseline="0">
                <a:solidFill>
                  <a:schemeClr val="tx2"/>
                </a:solidFill>
                <a:latin typeface="Abadi" panose="020B0604020104020204" pitchFamily="34" charset="0"/>
                <a:ea typeface="+mn-ea"/>
                <a:cs typeface="+mn-cs"/>
              </a:defRPr>
            </a:pPr>
            <a:r>
              <a:rPr lang="en-US" sz="1050" dirty="0"/>
              <a:t>Public debt  % of  GDP  </a:t>
            </a:r>
          </a:p>
        </c:rich>
      </c:tx>
      <c:layout>
        <c:manualLayout>
          <c:xMode val="edge"/>
          <c:yMode val="edge"/>
          <c:x val="0.67471843354465388"/>
          <c:y val="0"/>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Abadi" panose="020B0604020104020204" pitchFamily="34" charset="0"/>
              <a:ea typeface="+mn-ea"/>
              <a:cs typeface="+mn-cs"/>
            </a:defRPr>
          </a:pPr>
          <a:endParaRPr lang="en-US"/>
        </a:p>
      </c:txPr>
    </c:title>
    <c:autoTitleDeleted val="0"/>
    <c:plotArea>
      <c:layout>
        <c:manualLayout>
          <c:layoutTarget val="inner"/>
          <c:xMode val="edge"/>
          <c:yMode val="edge"/>
          <c:x val="0.11073894327969952"/>
          <c:y val="7.9121357111787721E-2"/>
          <c:w val="0.86987842193300968"/>
          <c:h val="0.65052735674745232"/>
        </c:manualLayout>
      </c:layout>
      <c:lineChart>
        <c:grouping val="standard"/>
        <c:varyColors val="0"/>
        <c:ser>
          <c:idx val="0"/>
          <c:order val="0"/>
          <c:tx>
            <c:strRef>
              <c:f>'Debt Path'!$A$3</c:f>
              <c:strCache>
                <c:ptCount val="1"/>
                <c:pt idx="0">
                  <c:v>Public debt to GDP (october Review)</c:v>
                </c:pt>
              </c:strCache>
            </c:strRef>
          </c:tx>
          <c:spPr>
            <a:ln w="31750" cap="rnd">
              <a:solidFill>
                <a:schemeClr val="accent1"/>
              </a:solidFill>
              <a:round/>
            </a:ln>
            <a:effectLst/>
          </c:spPr>
          <c:marker>
            <c:symbol val="none"/>
          </c:marker>
          <c:dLbls>
            <c:dLbl>
              <c:idx val="0"/>
              <c:layout>
                <c:manualLayout>
                  <c:x val="2.2473997849928552E-3"/>
                  <c:y val="-4.860364037439350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CFA-49E5-B226-1DD2EDF216E8}"/>
                </c:ext>
              </c:extLst>
            </c:dLbl>
            <c:dLbl>
              <c:idx val="1"/>
              <c:layout>
                <c:manualLayout>
                  <c:x val="-2.2473997849928554E-2"/>
                  <c:y val="-7.776582459902953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CFA-49E5-B226-1DD2EDF216E8}"/>
                </c:ext>
              </c:extLst>
            </c:dLbl>
            <c:dLbl>
              <c:idx val="2"/>
              <c:layout>
                <c:manualLayout>
                  <c:x val="-4.1201853424209033E-17"/>
                  <c:y val="-4.860364037439350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CFA-49E5-B226-1DD2EDF216E8}"/>
                </c:ext>
              </c:extLst>
            </c:dLbl>
            <c:dLbl>
              <c:idx val="3"/>
              <c:layout>
                <c:manualLayout>
                  <c:x val="6.7421993549784832E-3"/>
                  <c:y val="-5.346400441183280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0CFA-49E5-B226-1DD2EDF216E8}"/>
                </c:ext>
              </c:extLst>
            </c:dLbl>
            <c:dLbl>
              <c:idx val="4"/>
              <c:layout>
                <c:manualLayout>
                  <c:x val="0"/>
                  <c:y val="-3.888275467222837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0CFA-49E5-B226-1DD2EDF216E8}"/>
                </c:ext>
              </c:extLst>
            </c:dLbl>
            <c:dLbl>
              <c:idx val="5"/>
              <c:layout>
                <c:manualLayout>
                  <c:x val="8.9895991399714208E-3"/>
                  <c:y val="6.804509652415084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0CFA-49E5-B226-1DD2EDF216E8}"/>
                </c:ext>
              </c:extLst>
            </c:dLbl>
            <c:dLbl>
              <c:idx val="6"/>
              <c:layout>
                <c:manualLayout>
                  <c:x val="0"/>
                  <c:y val="3.88829122995147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0CFA-49E5-B226-1DD2EDF216E8}"/>
                </c:ext>
              </c:extLst>
            </c:dLbl>
            <c:dLbl>
              <c:idx val="7"/>
              <c:layout>
                <c:manualLayout>
                  <c:x val="8.2403706848418066E-17"/>
                  <c:y val="7.776582459902953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0CFA-49E5-B226-1DD2EDF216E8}"/>
                </c:ext>
              </c:extLst>
            </c:dLbl>
            <c:dLbl>
              <c:idx val="8"/>
              <c:layout>
                <c:manualLayout>
                  <c:x val="8.9895991399714208E-3"/>
                  <c:y val="8.748655267390813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0CFA-49E5-B226-1DD2EDF216E8}"/>
                </c:ext>
              </c:extLst>
            </c:dLbl>
            <c:dLbl>
              <c:idx val="9"/>
              <c:layout>
                <c:manualLayout>
                  <c:x val="2.2473997849928552E-3"/>
                  <c:y val="5.346400441183280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CFA-49E5-B226-1DD2EDF216E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Abadi" panose="020B0604020104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numRef>
              <c:f>'Debt Path'!$B$2:$L$2</c:f>
              <c:numCache>
                <c:formatCode>General</c:formatCode>
                <c:ptCount val="11"/>
                <c:pt idx="0">
                  <c:v>2024</c:v>
                </c:pt>
                <c:pt idx="1">
                  <c:v>2025</c:v>
                </c:pt>
                <c:pt idx="2">
                  <c:v>2026</c:v>
                </c:pt>
                <c:pt idx="3">
                  <c:v>2027</c:v>
                </c:pt>
                <c:pt idx="4">
                  <c:v>2028</c:v>
                </c:pt>
                <c:pt idx="5">
                  <c:v>2029</c:v>
                </c:pt>
                <c:pt idx="6">
                  <c:v>2030</c:v>
                </c:pt>
                <c:pt idx="7">
                  <c:v>2031</c:v>
                </c:pt>
                <c:pt idx="8">
                  <c:v>2032</c:v>
                </c:pt>
                <c:pt idx="9">
                  <c:v>2033</c:v>
                </c:pt>
              </c:numCache>
            </c:numRef>
          </c:cat>
          <c:val>
            <c:numRef>
              <c:f>'Debt Path'!$B$3:$L$3</c:f>
              <c:numCache>
                <c:formatCode>0.0</c:formatCode>
                <c:ptCount val="11"/>
                <c:pt idx="0">
                  <c:v>74.2</c:v>
                </c:pt>
                <c:pt idx="1">
                  <c:v>75</c:v>
                </c:pt>
                <c:pt idx="2">
                  <c:v>77.7</c:v>
                </c:pt>
                <c:pt idx="3">
                  <c:v>79.099999999999994</c:v>
                </c:pt>
                <c:pt idx="4">
                  <c:v>78.8</c:v>
                </c:pt>
                <c:pt idx="5">
                  <c:v>77</c:v>
                </c:pt>
                <c:pt idx="6" formatCode="General">
                  <c:v>73.8</c:v>
                </c:pt>
                <c:pt idx="7" formatCode="General">
                  <c:v>70.400000000000006</c:v>
                </c:pt>
                <c:pt idx="8" formatCode="General">
                  <c:v>67.099999999999994</c:v>
                </c:pt>
                <c:pt idx="9" formatCode="General">
                  <c:v>64.400000000000006</c:v>
                </c:pt>
              </c:numCache>
            </c:numRef>
          </c:val>
          <c:smooth val="1"/>
          <c:extLst>
            <c:ext xmlns:c16="http://schemas.microsoft.com/office/drawing/2014/chart" uri="{C3380CC4-5D6E-409C-BE32-E72D297353CC}">
              <c16:uniqueId val="{00000000-FFB8-451C-806E-532AD3A361F2}"/>
            </c:ext>
          </c:extLst>
        </c:ser>
        <c:ser>
          <c:idx val="1"/>
          <c:order val="1"/>
          <c:tx>
            <c:strRef>
              <c:f>'Debt Path'!$A$4</c:f>
              <c:strCache>
                <c:ptCount val="1"/>
                <c:pt idx="0">
                  <c:v>Public debt to GDP (March Review)</c:v>
                </c:pt>
              </c:strCache>
            </c:strRef>
          </c:tx>
          <c:spPr>
            <a:ln w="31750" cap="rnd">
              <a:solidFill>
                <a:schemeClr val="accent2"/>
              </a:solidFill>
              <a:prstDash val="sysDot"/>
              <a:round/>
            </a:ln>
            <a:effectLst/>
          </c:spPr>
          <c:marker>
            <c:symbol val="none"/>
          </c:marker>
          <c:dLbls>
            <c:dLbl>
              <c:idx val="0"/>
              <c:layout>
                <c:manualLayout>
                  <c:x val="-2.0600926712104516E-17"/>
                  <c:y val="-9.31802381563147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0CFA-49E5-B226-1DD2EDF216E8}"/>
                </c:ext>
              </c:extLst>
            </c:dLbl>
            <c:dLbl>
              <c:idx val="1"/>
              <c:layout>
                <c:manualLayout>
                  <c:x val="4.4947995699857104E-3"/>
                  <c:y val="-8.262618863646885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0CFA-49E5-B226-1DD2EDF216E8}"/>
                </c:ext>
              </c:extLst>
            </c:dLbl>
            <c:dLbl>
              <c:idx val="2"/>
              <c:layout>
                <c:manualLayout>
                  <c:x val="-4.1201853424209033E-17"/>
                  <c:y val="-7.34611481022964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0CFA-49E5-B226-1DD2EDF216E8}"/>
                </c:ext>
              </c:extLst>
            </c:dLbl>
            <c:dLbl>
              <c:idx val="3"/>
              <c:layout>
                <c:manualLayout>
                  <c:x val="0"/>
                  <c:y val="-3.88829122995147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0CFA-49E5-B226-1DD2EDF216E8}"/>
                </c:ext>
              </c:extLst>
            </c:dLbl>
            <c:dLbl>
              <c:idx val="4"/>
              <c:layout>
                <c:manualLayout>
                  <c:x val="2.2473997849928552E-3"/>
                  <c:y val="-4.860364037439345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0CFA-49E5-B226-1DD2EDF216E8}"/>
                </c:ext>
              </c:extLst>
            </c:dLbl>
            <c:dLbl>
              <c:idx val="5"/>
              <c:layout>
                <c:manualLayout>
                  <c:x val="8.9895991399714208E-3"/>
                  <c:y val="-5.832436844927219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0CFA-49E5-B226-1DD2EDF216E8}"/>
                </c:ext>
              </c:extLst>
            </c:dLbl>
            <c:dLbl>
              <c:idx val="6"/>
              <c:layout>
                <c:manualLayout>
                  <c:x val="0"/>
                  <c:y val="-4.860364037439345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0CFA-49E5-B226-1DD2EDF216E8}"/>
                </c:ext>
              </c:extLst>
            </c:dLbl>
            <c:dLbl>
              <c:idx val="7"/>
              <c:layout>
                <c:manualLayout>
                  <c:x val="2.2473997849928552E-3"/>
                  <c:y val="-6.318473248671149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0CFA-49E5-B226-1DD2EDF216E8}"/>
                </c:ext>
              </c:extLst>
            </c:dLbl>
            <c:dLbl>
              <c:idx val="8"/>
              <c:layout>
                <c:manualLayout>
                  <c:x val="-1.6480741369683613E-16"/>
                  <c:y val="-5.832436844927219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0CFA-49E5-B226-1DD2EDF216E8}"/>
                </c:ext>
              </c:extLst>
            </c:dLbl>
            <c:dLbl>
              <c:idx val="9"/>
              <c:layout>
                <c:manualLayout>
                  <c:x val="-2.4721397634921573E-2"/>
                  <c:y val="-6.804509652415084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0CFA-49E5-B226-1DD2EDF216E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Abadi" panose="020B0604020104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numRef>
              <c:f>'Debt Path'!$B$2:$L$2</c:f>
              <c:numCache>
                <c:formatCode>General</c:formatCode>
                <c:ptCount val="11"/>
                <c:pt idx="0">
                  <c:v>2024</c:v>
                </c:pt>
                <c:pt idx="1">
                  <c:v>2025</c:v>
                </c:pt>
                <c:pt idx="2">
                  <c:v>2026</c:v>
                </c:pt>
                <c:pt idx="3">
                  <c:v>2027</c:v>
                </c:pt>
                <c:pt idx="4">
                  <c:v>2028</c:v>
                </c:pt>
                <c:pt idx="5">
                  <c:v>2029</c:v>
                </c:pt>
                <c:pt idx="6">
                  <c:v>2030</c:v>
                </c:pt>
                <c:pt idx="7">
                  <c:v>2031</c:v>
                </c:pt>
                <c:pt idx="8">
                  <c:v>2032</c:v>
                </c:pt>
                <c:pt idx="9">
                  <c:v>2033</c:v>
                </c:pt>
              </c:numCache>
            </c:numRef>
          </c:cat>
          <c:val>
            <c:numRef>
              <c:f>'Debt Path'!$B$4:$L$4</c:f>
              <c:numCache>
                <c:formatCode>General</c:formatCode>
                <c:ptCount val="11"/>
                <c:pt idx="0">
                  <c:v>78.7</c:v>
                </c:pt>
                <c:pt idx="1">
                  <c:v>84.5</c:v>
                </c:pt>
                <c:pt idx="2">
                  <c:v>86.3</c:v>
                </c:pt>
                <c:pt idx="3">
                  <c:v>86.3</c:v>
                </c:pt>
                <c:pt idx="4">
                  <c:v>84.5</c:v>
                </c:pt>
                <c:pt idx="5">
                  <c:v>81.3</c:v>
                </c:pt>
                <c:pt idx="6">
                  <c:v>76.2</c:v>
                </c:pt>
                <c:pt idx="7">
                  <c:v>71.7</c:v>
                </c:pt>
                <c:pt idx="8">
                  <c:v>68</c:v>
                </c:pt>
                <c:pt idx="9">
                  <c:v>64.599999999999994</c:v>
                </c:pt>
              </c:numCache>
            </c:numRef>
          </c:val>
          <c:smooth val="1"/>
          <c:extLst>
            <c:ext xmlns:c16="http://schemas.microsoft.com/office/drawing/2014/chart" uri="{C3380CC4-5D6E-409C-BE32-E72D297353CC}">
              <c16:uniqueId val="{00000002-0CFA-49E5-B226-1DD2EDF216E8}"/>
            </c:ext>
          </c:extLst>
        </c:ser>
        <c:dLbls>
          <c:showLegendKey val="0"/>
          <c:showVal val="0"/>
          <c:showCatName val="0"/>
          <c:showSerName val="0"/>
          <c:showPercent val="0"/>
          <c:showBubbleSize val="0"/>
        </c:dLbls>
        <c:smooth val="0"/>
        <c:axId val="1556315232"/>
        <c:axId val="1556308032"/>
      </c:lineChart>
      <c:catAx>
        <c:axId val="1556315232"/>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tx2"/>
                    </a:solidFill>
                    <a:latin typeface="Abadi" panose="020B0604020104020204" pitchFamily="34" charset="0"/>
                    <a:ea typeface="+mn-ea"/>
                    <a:cs typeface="+mn-cs"/>
                  </a:defRPr>
                </a:pPr>
                <a:r>
                  <a:rPr lang="en-US" dirty="0"/>
                  <a:t>Source : DSA, Debt Directorate General march review and Preliminary</a:t>
                </a:r>
                <a:r>
                  <a:rPr lang="en-US" baseline="0" dirty="0"/>
                  <a:t> October </a:t>
                </a:r>
                <a:r>
                  <a:rPr lang="en-US" dirty="0"/>
                  <a:t>2025</a:t>
                </a:r>
              </a:p>
            </c:rich>
          </c:tx>
          <c:layout>
            <c:manualLayout>
              <c:xMode val="edge"/>
              <c:yMode val="edge"/>
              <c:x val="6.3819075469277427E-3"/>
              <c:y val="0.89991412096675272"/>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tx2"/>
                  </a:solidFill>
                  <a:latin typeface="Abadi" panose="020B0604020104020204" pitchFamily="34" charset="0"/>
                  <a:ea typeface="+mn-ea"/>
                  <a:cs typeface="+mn-cs"/>
                </a:defRPr>
              </a:pPr>
              <a:endParaRPr lang="en-US"/>
            </a:p>
          </c:txPr>
        </c:title>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Abadi" panose="020B0604020104020204" pitchFamily="34" charset="0"/>
                <a:ea typeface="+mn-ea"/>
                <a:cs typeface="+mn-cs"/>
              </a:defRPr>
            </a:pPr>
            <a:endParaRPr lang="en-US"/>
          </a:p>
        </c:txPr>
        <c:crossAx val="1556308032"/>
        <c:crossesAt val="0"/>
        <c:auto val="1"/>
        <c:lblAlgn val="ctr"/>
        <c:lblOffset val="100"/>
        <c:noMultiLvlLbl val="0"/>
      </c:catAx>
      <c:valAx>
        <c:axId val="1556308032"/>
        <c:scaling>
          <c:orientation val="minMax"/>
          <c:max val="90"/>
          <c:min val="50"/>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Abadi" panose="020B0604020104020204" pitchFamily="34" charset="0"/>
                <a:ea typeface="+mn-ea"/>
                <a:cs typeface="+mn-cs"/>
              </a:defRPr>
            </a:pPr>
            <a:endParaRPr lang="en-US"/>
          </a:p>
        </c:txPr>
        <c:crossAx val="1556315232"/>
        <c:crosses val="autoZero"/>
        <c:crossBetween val="between"/>
        <c:minorUnit val="1"/>
      </c:valAx>
      <c:spPr>
        <a:noFill/>
        <a:ln>
          <a:noFill/>
        </a:ln>
        <a:effectLst/>
      </c:spPr>
    </c:plotArea>
    <c:legend>
      <c:legendPos val="b"/>
      <c:layout>
        <c:manualLayout>
          <c:xMode val="edge"/>
          <c:yMode val="edge"/>
          <c:x val="5.523613181796061E-2"/>
          <c:y val="0.80836558444213946"/>
          <c:w val="0.94476386818203939"/>
          <c:h val="7.600629036035733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Abadi" panose="020B0604020104020204" pitchFamily="34" charset="0"/>
              <a:ea typeface="+mn-ea"/>
              <a:cs typeface="+mn-cs"/>
            </a:defRPr>
          </a:pPr>
          <a:endParaRPr lang="en-US"/>
        </a:p>
      </c:txPr>
    </c:legend>
    <c:plotVisOnly val="1"/>
    <c:dispBlanksAs val="gap"/>
    <c:showDLblsOverMax val="0"/>
  </c:chart>
  <c:spPr>
    <a:noFill/>
    <a:ln>
      <a:noFill/>
    </a:ln>
    <a:effectLst/>
  </c:spPr>
  <c:txPr>
    <a:bodyPr/>
    <a:lstStyle/>
    <a:p>
      <a:pPr>
        <a:defRPr>
          <a:latin typeface="Abadi" panose="020B0604020104020204" pitchFamily="34" charset="0"/>
        </a:defRPr>
      </a:pPr>
      <a:endParaRPr lang="en-US"/>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lrMapOvr bg1="lt1" tx1="dk1" bg2="lt2" tx2="dk2" accent1="accent1" accent2="accent2" accent3="accent3" accent4="accent4" accent5="accent5" accent6="accent6" hlink="hlink" folHlink="folHlink"/>
  <c:chart>
    <c:title>
      <c:tx>
        <c:rich>
          <a:bodyPr/>
          <a:lstStyle/>
          <a:p>
            <a:pPr>
              <a:defRPr/>
            </a:pPr>
            <a:r>
              <a:rPr lang="en-US" sz="1400" dirty="0"/>
              <a:t>Comparison of Debt Ratios: Oct (Sixth Review) vs Mar (Fifth Review) (2024–2029)</a:t>
            </a:r>
          </a:p>
        </c:rich>
      </c:tx>
      <c:overlay val="0"/>
    </c:title>
    <c:autoTitleDeleted val="0"/>
    <c:plotArea>
      <c:layout/>
      <c:barChart>
        <c:barDir val="col"/>
        <c:grouping val="clustered"/>
        <c:varyColors val="0"/>
        <c:ser>
          <c:idx val="0"/>
          <c:order val="0"/>
          <c:tx>
            <c:strRef>
              <c:f>'Debt Ratios Comparison'!$B$1</c:f>
              <c:strCache>
                <c:ptCount val="1"/>
                <c:pt idx="0">
                  <c:v>Nominal Debt (Oct)</c:v>
                </c:pt>
              </c:strCache>
            </c:strRef>
          </c:tx>
          <c:spPr>
            <a:ln>
              <a:prstDash val="solid"/>
            </a:ln>
          </c:spPr>
          <c:invertIfNegative val="0"/>
          <c:dLbls>
            <c:dLbl>
              <c:idx val="0"/>
              <c:layout>
                <c:manualLayout>
                  <c:x val="-4.4529260413689103E-3"/>
                  <c:y val="-2.685506091023854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9F69-4F3F-A6C3-9751C635A428}"/>
                </c:ext>
              </c:extLst>
            </c:dLbl>
            <c:dLbl>
              <c:idx val="1"/>
              <c:layout>
                <c:manualLayout>
                  <c:x val="-2.5604324737871255E-2"/>
                  <c:y val="-2.238379899727008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9F69-4F3F-A6C3-9751C635A428}"/>
                </c:ext>
              </c:extLst>
            </c:dLbl>
            <c:dLbl>
              <c:idx val="2"/>
              <c:layout>
                <c:manualLayout>
                  <c:x val="-2.2264630206844591E-2"/>
                  <c:y val="-5.9008206787059163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9F69-4F3F-A6C3-9751C635A428}"/>
                </c:ext>
              </c:extLst>
            </c:dLbl>
            <c:dLbl>
              <c:idx val="3"/>
              <c:layout>
                <c:manualLayout>
                  <c:x val="-2.2264630206844549E-2"/>
                  <c:y val="-3.54049240722353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9F69-4F3F-A6C3-9751C635A428}"/>
                </c:ext>
              </c:extLst>
            </c:dLbl>
            <c:dLbl>
              <c:idx val="4"/>
              <c:layout>
                <c:manualLayout>
                  <c:x val="-2.671755624821346E-2"/>
                  <c:y val="-2.950410339352947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9F69-4F3F-A6C3-9751C635A428}"/>
                </c:ext>
              </c:extLst>
            </c:dLbl>
            <c:dLbl>
              <c:idx val="5"/>
              <c:layout>
                <c:manualLayout>
                  <c:x val="-3.1170482289582534E-2"/>
                  <c:y val="-4.130574475094122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9F69-4F3F-A6C3-9751C635A428}"/>
                </c:ext>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'Debt Ratios Comparison'!$A$2:$A$7</c:f>
              <c:numCache>
                <c:formatCode>General</c:formatCode>
                <c:ptCount val="6"/>
                <c:pt idx="0">
                  <c:v>2024</c:v>
                </c:pt>
                <c:pt idx="1">
                  <c:v>2025</c:v>
                </c:pt>
                <c:pt idx="2">
                  <c:v>2026</c:v>
                </c:pt>
                <c:pt idx="3">
                  <c:v>2027</c:v>
                </c:pt>
                <c:pt idx="4">
                  <c:v>2028</c:v>
                </c:pt>
                <c:pt idx="5">
                  <c:v>2029</c:v>
                </c:pt>
              </c:numCache>
            </c:numRef>
          </c:cat>
          <c:val>
            <c:numRef>
              <c:f>'Debt Ratios Comparison'!$B$2:$B$7</c:f>
              <c:numCache>
                <c:formatCode>0.0</c:formatCode>
                <c:ptCount val="6"/>
                <c:pt idx="0" formatCode="General">
                  <c:v>74.2</c:v>
                </c:pt>
                <c:pt idx="1">
                  <c:v>74.9529895279329</c:v>
                </c:pt>
                <c:pt idx="2">
                  <c:v>77.7047330031141</c:v>
                </c:pt>
                <c:pt idx="3">
                  <c:v>79.084001639814105</c:v>
                </c:pt>
                <c:pt idx="4">
                  <c:v>78.765595789274101</c:v>
                </c:pt>
                <c:pt idx="5">
                  <c:v>77.039746475720705</c:v>
                </c:pt>
              </c:numCache>
            </c:numRef>
          </c:val>
          <c:extLst>
            <c:ext xmlns:c16="http://schemas.microsoft.com/office/drawing/2014/chart" uri="{C3380CC4-5D6E-409C-BE32-E72D297353CC}">
              <c16:uniqueId val="{00000000-9F69-4F3F-A6C3-9751C635A428}"/>
            </c:ext>
          </c:extLst>
        </c:ser>
        <c:ser>
          <c:idx val="1"/>
          <c:order val="1"/>
          <c:tx>
            <c:strRef>
              <c:f>'Debt Ratios Comparison'!$C$1</c:f>
              <c:strCache>
                <c:ptCount val="1"/>
                <c:pt idx="0">
                  <c:v>Nominal debt (Mar)</c:v>
                </c:pt>
              </c:strCache>
            </c:strRef>
          </c:tx>
          <c:spPr>
            <a:ln>
              <a:prstDash val="solid"/>
            </a:ln>
          </c:spPr>
          <c:invertIfNegative val="0"/>
          <c:dLbls>
            <c:dLbl>
              <c:idx val="0"/>
              <c:layout>
                <c:manualLayout>
                  <c:x val="2.671755624821345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9F69-4F3F-A6C3-9751C635A428}"/>
                </c:ext>
              </c:extLst>
            </c:dLbl>
            <c:dLbl>
              <c:idx val="1"/>
              <c:layout>
                <c:manualLayout>
                  <c:x val="1.2245546613764462E-2"/>
                  <c:y val="-8.85123101805886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9F69-4F3F-A6C3-9751C635A428}"/>
                </c:ext>
              </c:extLst>
            </c:dLbl>
            <c:dLbl>
              <c:idx val="2"/>
              <c:layout>
                <c:manualLayout>
                  <c:x val="3.5623408330951199E-2"/>
                  <c:y val="-1.475205169676472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9F69-4F3F-A6C3-9751C635A428}"/>
                </c:ext>
              </c:extLst>
            </c:dLbl>
            <c:dLbl>
              <c:idx val="3"/>
              <c:layout>
                <c:manualLayout>
                  <c:x val="2.5604324737871234E-2"/>
                  <c:y val="-2.65536930541765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9F69-4F3F-A6C3-9751C635A428}"/>
                </c:ext>
              </c:extLst>
            </c:dLbl>
            <c:dLbl>
              <c:idx val="4"/>
              <c:layout>
                <c:manualLayout>
                  <c:x val="1.4472009634449039E-2"/>
                  <c:y val="-1.475205169676472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9F69-4F3F-A6C3-9751C635A428}"/>
                </c:ext>
              </c:extLst>
            </c:dLbl>
            <c:dLbl>
              <c:idx val="5"/>
              <c:layout>
                <c:manualLayout>
                  <c:x val="2.8944019268897753E-2"/>
                  <c:y val="-2.950410339352944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6-9F69-4F3F-A6C3-9751C635A428}"/>
                </c:ext>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'Debt Ratios Comparison'!$A$2:$A$7</c:f>
              <c:numCache>
                <c:formatCode>General</c:formatCode>
                <c:ptCount val="6"/>
                <c:pt idx="0">
                  <c:v>2024</c:v>
                </c:pt>
                <c:pt idx="1">
                  <c:v>2025</c:v>
                </c:pt>
                <c:pt idx="2">
                  <c:v>2026</c:v>
                </c:pt>
                <c:pt idx="3">
                  <c:v>2027</c:v>
                </c:pt>
                <c:pt idx="4">
                  <c:v>2028</c:v>
                </c:pt>
                <c:pt idx="5">
                  <c:v>2029</c:v>
                </c:pt>
              </c:numCache>
            </c:numRef>
          </c:cat>
          <c:val>
            <c:numRef>
              <c:f>'Debt Ratios Comparison'!$C$2:$C$7</c:f>
              <c:numCache>
                <c:formatCode>General</c:formatCode>
                <c:ptCount val="6"/>
                <c:pt idx="0">
                  <c:v>78.7</c:v>
                </c:pt>
                <c:pt idx="1">
                  <c:v>84.5</c:v>
                </c:pt>
                <c:pt idx="2">
                  <c:v>86.3</c:v>
                </c:pt>
                <c:pt idx="3">
                  <c:v>86.3</c:v>
                </c:pt>
                <c:pt idx="4">
                  <c:v>84.5</c:v>
                </c:pt>
                <c:pt idx="5">
                  <c:v>81.3</c:v>
                </c:pt>
              </c:numCache>
            </c:numRef>
          </c:val>
          <c:extLst>
            <c:ext xmlns:c16="http://schemas.microsoft.com/office/drawing/2014/chart" uri="{C3380CC4-5D6E-409C-BE32-E72D297353CC}">
              <c16:uniqueId val="{00000001-9F69-4F3F-A6C3-9751C635A428}"/>
            </c:ext>
          </c:extLst>
        </c:ser>
        <c:ser>
          <c:idx val="2"/>
          <c:order val="2"/>
          <c:tx>
            <c:strRef>
              <c:f>'Debt Ratios Comparison'!$D$1</c:f>
              <c:strCache>
                <c:ptCount val="1"/>
                <c:pt idx="0">
                  <c:v>PV Public  debt(Oct)</c:v>
                </c:pt>
              </c:strCache>
            </c:strRef>
          </c:tx>
          <c:spPr>
            <a:ln>
              <a:prstDash val="solid"/>
            </a:ln>
          </c:spPr>
          <c:invertIfNegative val="0"/>
          <c:cat>
            <c:numRef>
              <c:f>'Debt Ratios Comparison'!$A$2:$A$7</c:f>
              <c:numCache>
                <c:formatCode>General</c:formatCode>
                <c:ptCount val="6"/>
                <c:pt idx="0">
                  <c:v>2024</c:v>
                </c:pt>
                <c:pt idx="1">
                  <c:v>2025</c:v>
                </c:pt>
                <c:pt idx="2">
                  <c:v>2026</c:v>
                </c:pt>
                <c:pt idx="3">
                  <c:v>2027</c:v>
                </c:pt>
                <c:pt idx="4">
                  <c:v>2028</c:v>
                </c:pt>
                <c:pt idx="5">
                  <c:v>2029</c:v>
                </c:pt>
              </c:numCache>
            </c:numRef>
          </c:cat>
          <c:val>
            <c:numRef>
              <c:f>'Debt Ratios Comparison'!$D$2:$D$7</c:f>
              <c:numCache>
                <c:formatCode>0.0</c:formatCode>
                <c:ptCount val="6"/>
                <c:pt idx="0" formatCode="General">
                  <c:v>55.2</c:v>
                </c:pt>
                <c:pt idx="1">
                  <c:v>56.110872884395</c:v>
                </c:pt>
                <c:pt idx="2">
                  <c:v>57.597990958161297</c:v>
                </c:pt>
                <c:pt idx="3">
                  <c:v>58.446305737580801</c:v>
                </c:pt>
                <c:pt idx="4">
                  <c:v>57.602765790286099</c:v>
                </c:pt>
                <c:pt idx="5">
                  <c:v>56.310078568673397</c:v>
                </c:pt>
              </c:numCache>
            </c:numRef>
          </c:val>
          <c:extLst>
            <c:ext xmlns:c16="http://schemas.microsoft.com/office/drawing/2014/chart" uri="{C3380CC4-5D6E-409C-BE32-E72D297353CC}">
              <c16:uniqueId val="{00000002-9F69-4F3F-A6C3-9751C635A428}"/>
            </c:ext>
          </c:extLst>
        </c:ser>
        <c:ser>
          <c:idx val="3"/>
          <c:order val="3"/>
          <c:tx>
            <c:strRef>
              <c:f>'Debt Ratios Comparison'!$E$1</c:f>
              <c:strCache>
                <c:ptCount val="1"/>
                <c:pt idx="0">
                  <c:v>PV Public (Debt (Mar)</c:v>
                </c:pt>
              </c:strCache>
            </c:strRef>
          </c:tx>
          <c:spPr>
            <a:ln>
              <a:prstDash val="solid"/>
            </a:ln>
          </c:spPr>
          <c:invertIfNegative val="0"/>
          <c:cat>
            <c:numRef>
              <c:f>'Debt Ratios Comparison'!$A$2:$A$7</c:f>
              <c:numCache>
                <c:formatCode>General</c:formatCode>
                <c:ptCount val="6"/>
                <c:pt idx="0">
                  <c:v>2024</c:v>
                </c:pt>
                <c:pt idx="1">
                  <c:v>2025</c:v>
                </c:pt>
                <c:pt idx="2">
                  <c:v>2026</c:v>
                </c:pt>
                <c:pt idx="3">
                  <c:v>2027</c:v>
                </c:pt>
                <c:pt idx="4">
                  <c:v>2028</c:v>
                </c:pt>
                <c:pt idx="5">
                  <c:v>2029</c:v>
                </c:pt>
              </c:numCache>
            </c:numRef>
          </c:cat>
          <c:val>
            <c:numRef>
              <c:f>'Debt Ratios Comparison'!$E$2:$E$7</c:f>
              <c:numCache>
                <c:formatCode>General</c:formatCode>
                <c:ptCount val="6"/>
                <c:pt idx="0">
                  <c:v>56.7</c:v>
                </c:pt>
                <c:pt idx="1">
                  <c:v>61.7</c:v>
                </c:pt>
                <c:pt idx="2">
                  <c:v>62.1</c:v>
                </c:pt>
                <c:pt idx="3">
                  <c:v>61.5</c:v>
                </c:pt>
                <c:pt idx="4">
                  <c:v>59.4</c:v>
                </c:pt>
                <c:pt idx="5">
                  <c:v>56.8</c:v>
                </c:pt>
              </c:numCache>
            </c:numRef>
          </c:val>
          <c:extLst>
            <c:ext xmlns:c16="http://schemas.microsoft.com/office/drawing/2014/chart" uri="{C3380CC4-5D6E-409C-BE32-E72D297353CC}">
              <c16:uniqueId val="{00000003-9F69-4F3F-A6C3-9751C635A428}"/>
            </c:ext>
          </c:extLst>
        </c:ser>
        <c:ser>
          <c:idx val="4"/>
          <c:order val="4"/>
          <c:tx>
            <c:strRef>
              <c:f>'Debt Ratios Comparison'!$F$1</c:f>
              <c:strCache>
                <c:ptCount val="1"/>
                <c:pt idx="0">
                  <c:v>PV External Debt (Oct)</c:v>
                </c:pt>
              </c:strCache>
            </c:strRef>
          </c:tx>
          <c:spPr>
            <a:ln>
              <a:prstDash val="solid"/>
            </a:ln>
          </c:spPr>
          <c:invertIfNegative val="0"/>
          <c:cat>
            <c:numRef>
              <c:f>'Debt Ratios Comparison'!$A$2:$A$7</c:f>
              <c:numCache>
                <c:formatCode>General</c:formatCode>
                <c:ptCount val="6"/>
                <c:pt idx="0">
                  <c:v>2024</c:v>
                </c:pt>
                <c:pt idx="1">
                  <c:v>2025</c:v>
                </c:pt>
                <c:pt idx="2">
                  <c:v>2026</c:v>
                </c:pt>
                <c:pt idx="3">
                  <c:v>2027</c:v>
                </c:pt>
                <c:pt idx="4">
                  <c:v>2028</c:v>
                </c:pt>
                <c:pt idx="5">
                  <c:v>2029</c:v>
                </c:pt>
              </c:numCache>
            </c:numRef>
          </c:cat>
          <c:val>
            <c:numRef>
              <c:f>'Debt Ratios Comparison'!$F$2:$F$7</c:f>
              <c:numCache>
                <c:formatCode>0.0</c:formatCode>
                <c:ptCount val="6"/>
                <c:pt idx="0" formatCode="General">
                  <c:v>38.700000000000003</c:v>
                </c:pt>
                <c:pt idx="1">
                  <c:v>38.308876017056598</c:v>
                </c:pt>
                <c:pt idx="2">
                  <c:v>40.638404026643002</c:v>
                </c:pt>
                <c:pt idx="3">
                  <c:v>41.958155769812699</c:v>
                </c:pt>
                <c:pt idx="4">
                  <c:v>42.056242865730297</c:v>
                </c:pt>
                <c:pt idx="5">
                  <c:v>40.727141918601902</c:v>
                </c:pt>
              </c:numCache>
            </c:numRef>
          </c:val>
          <c:extLst>
            <c:ext xmlns:c16="http://schemas.microsoft.com/office/drawing/2014/chart" uri="{C3380CC4-5D6E-409C-BE32-E72D297353CC}">
              <c16:uniqueId val="{00000004-9F69-4F3F-A6C3-9751C635A428}"/>
            </c:ext>
          </c:extLst>
        </c:ser>
        <c:ser>
          <c:idx val="5"/>
          <c:order val="5"/>
          <c:tx>
            <c:strRef>
              <c:f>'Debt Ratios Comparison'!$G$1</c:f>
              <c:strCache>
                <c:ptCount val="1"/>
                <c:pt idx="0">
                  <c:v>PV External Debt (Mar)</c:v>
                </c:pt>
              </c:strCache>
            </c:strRef>
          </c:tx>
          <c:spPr>
            <a:ln>
              <a:prstDash val="solid"/>
            </a:ln>
          </c:spPr>
          <c:invertIfNegative val="0"/>
          <c:cat>
            <c:numRef>
              <c:f>'Debt Ratios Comparison'!$A$2:$A$7</c:f>
              <c:numCache>
                <c:formatCode>General</c:formatCode>
                <c:ptCount val="6"/>
                <c:pt idx="0">
                  <c:v>2024</c:v>
                </c:pt>
                <c:pt idx="1">
                  <c:v>2025</c:v>
                </c:pt>
                <c:pt idx="2">
                  <c:v>2026</c:v>
                </c:pt>
                <c:pt idx="3">
                  <c:v>2027</c:v>
                </c:pt>
                <c:pt idx="4">
                  <c:v>2028</c:v>
                </c:pt>
                <c:pt idx="5">
                  <c:v>2029</c:v>
                </c:pt>
              </c:numCache>
            </c:numRef>
          </c:cat>
          <c:val>
            <c:numRef>
              <c:f>'Debt Ratios Comparison'!$G$2:$G$7</c:f>
              <c:numCache>
                <c:formatCode>General</c:formatCode>
                <c:ptCount val="6"/>
                <c:pt idx="0">
                  <c:v>39.200000000000003</c:v>
                </c:pt>
                <c:pt idx="1">
                  <c:v>43.9</c:v>
                </c:pt>
                <c:pt idx="2">
                  <c:v>46</c:v>
                </c:pt>
                <c:pt idx="3">
                  <c:v>47</c:v>
                </c:pt>
                <c:pt idx="4">
                  <c:v>46.1</c:v>
                </c:pt>
                <c:pt idx="5">
                  <c:v>43.8</c:v>
                </c:pt>
              </c:numCache>
            </c:numRef>
          </c:val>
          <c:extLst>
            <c:ext xmlns:c16="http://schemas.microsoft.com/office/drawing/2014/chart" uri="{C3380CC4-5D6E-409C-BE32-E72D297353CC}">
              <c16:uniqueId val="{00000005-9F69-4F3F-A6C3-9751C635A428}"/>
            </c:ext>
          </c:extLst>
        </c:ser>
        <c:ser>
          <c:idx val="6"/>
          <c:order val="6"/>
          <c:tx>
            <c:strRef>
              <c:f>'Debt Ratios Comparison'!$H$1</c:f>
              <c:strCache>
                <c:ptCount val="1"/>
                <c:pt idx="0">
                  <c:v>External debt service-to-exports ( Oct)</c:v>
                </c:pt>
              </c:strCache>
            </c:strRef>
          </c:tx>
          <c:invertIfNegative val="0"/>
          <c:cat>
            <c:numRef>
              <c:f>'Debt Ratios Comparison'!$A$2:$A$7</c:f>
              <c:numCache>
                <c:formatCode>General</c:formatCode>
                <c:ptCount val="6"/>
                <c:pt idx="0">
                  <c:v>2024</c:v>
                </c:pt>
                <c:pt idx="1">
                  <c:v>2025</c:v>
                </c:pt>
                <c:pt idx="2">
                  <c:v>2026</c:v>
                </c:pt>
                <c:pt idx="3">
                  <c:v>2027</c:v>
                </c:pt>
                <c:pt idx="4">
                  <c:v>2028</c:v>
                </c:pt>
                <c:pt idx="5">
                  <c:v>2029</c:v>
                </c:pt>
              </c:numCache>
            </c:numRef>
          </c:cat>
          <c:val>
            <c:numRef>
              <c:f>'Debt Ratios Comparison'!$H$2:$H$7</c:f>
              <c:numCache>
                <c:formatCode>0.0</c:formatCode>
                <c:ptCount val="6"/>
                <c:pt idx="0" formatCode="General">
                  <c:v>5.8000000000000007</c:v>
                </c:pt>
                <c:pt idx="1">
                  <c:v>8.6132959958199002</c:v>
                </c:pt>
                <c:pt idx="2">
                  <c:v>8.8033914163208902</c:v>
                </c:pt>
                <c:pt idx="3">
                  <c:v>9.5528587934285696</c:v>
                </c:pt>
                <c:pt idx="4">
                  <c:v>9.9481739528135495</c:v>
                </c:pt>
                <c:pt idx="5">
                  <c:v>10.245128996502499</c:v>
                </c:pt>
              </c:numCache>
            </c:numRef>
          </c:val>
          <c:extLst>
            <c:ext xmlns:c16="http://schemas.microsoft.com/office/drawing/2014/chart" uri="{C3380CC4-5D6E-409C-BE32-E72D297353CC}">
              <c16:uniqueId val="{00000006-9F69-4F3F-A6C3-9751C635A428}"/>
            </c:ext>
          </c:extLst>
        </c:ser>
        <c:ser>
          <c:idx val="7"/>
          <c:order val="7"/>
          <c:tx>
            <c:strRef>
              <c:f>'Debt Ratios Comparison'!$I$1</c:f>
              <c:strCache>
                <c:ptCount val="1"/>
                <c:pt idx="0">
                  <c:v>External debt service-to-exports ( Marc)</c:v>
                </c:pt>
              </c:strCache>
            </c:strRef>
          </c:tx>
          <c:spPr>
            <a:solidFill>
              <a:srgbClr val="FFFF00"/>
            </a:solidFill>
          </c:spPr>
          <c:invertIfNegative val="0"/>
          <c:cat>
            <c:numRef>
              <c:f>'Debt Ratios Comparison'!$A$2:$A$7</c:f>
              <c:numCache>
                <c:formatCode>General</c:formatCode>
                <c:ptCount val="6"/>
                <c:pt idx="0">
                  <c:v>2024</c:v>
                </c:pt>
                <c:pt idx="1">
                  <c:v>2025</c:v>
                </c:pt>
                <c:pt idx="2">
                  <c:v>2026</c:v>
                </c:pt>
                <c:pt idx="3">
                  <c:v>2027</c:v>
                </c:pt>
                <c:pt idx="4">
                  <c:v>2028</c:v>
                </c:pt>
                <c:pt idx="5">
                  <c:v>2029</c:v>
                </c:pt>
              </c:numCache>
            </c:numRef>
          </c:cat>
          <c:val>
            <c:numRef>
              <c:f>'Debt Ratios Comparison'!$I$2:$I$7</c:f>
              <c:numCache>
                <c:formatCode>0.0</c:formatCode>
                <c:ptCount val="6"/>
                <c:pt idx="0">
                  <c:v>5.770084850168935</c:v>
                </c:pt>
                <c:pt idx="1">
                  <c:v>7.6632426604026413</c:v>
                </c:pt>
                <c:pt idx="2">
                  <c:v>7.748350844052271</c:v>
                </c:pt>
                <c:pt idx="3">
                  <c:v>8.1182052271134459</c:v>
                </c:pt>
                <c:pt idx="4">
                  <c:v>8.7195893120820323</c:v>
                </c:pt>
                <c:pt idx="5">
                  <c:v>8.6538302780920695</c:v>
                </c:pt>
              </c:numCache>
            </c:numRef>
          </c:val>
          <c:extLst>
            <c:ext xmlns:c16="http://schemas.microsoft.com/office/drawing/2014/chart" uri="{C3380CC4-5D6E-409C-BE32-E72D297353CC}">
              <c16:uniqueId val="{00000007-9F69-4F3F-A6C3-9751C635A428}"/>
            </c:ext>
          </c:extLst>
        </c:ser>
        <c:ser>
          <c:idx val="8"/>
          <c:order val="8"/>
          <c:tx>
            <c:strRef>
              <c:f>'Debt Ratios Comparison'!$J$1</c:f>
              <c:strCache>
                <c:ptCount val="1"/>
                <c:pt idx="0">
                  <c:v>External debt service-to-Revenue  ( Oct)</c:v>
                </c:pt>
              </c:strCache>
            </c:strRef>
          </c:tx>
          <c:spPr>
            <a:solidFill>
              <a:srgbClr val="00B050"/>
            </a:solidFill>
          </c:spPr>
          <c:invertIfNegative val="0"/>
          <c:cat>
            <c:numRef>
              <c:f>'Debt Ratios Comparison'!$A$2:$A$7</c:f>
              <c:numCache>
                <c:formatCode>General</c:formatCode>
                <c:ptCount val="6"/>
                <c:pt idx="0">
                  <c:v>2024</c:v>
                </c:pt>
                <c:pt idx="1">
                  <c:v>2025</c:v>
                </c:pt>
                <c:pt idx="2">
                  <c:v>2026</c:v>
                </c:pt>
                <c:pt idx="3">
                  <c:v>2027</c:v>
                </c:pt>
                <c:pt idx="4">
                  <c:v>2028</c:v>
                </c:pt>
                <c:pt idx="5">
                  <c:v>2029</c:v>
                </c:pt>
              </c:numCache>
            </c:numRef>
          </c:cat>
          <c:val>
            <c:numRef>
              <c:f>'Debt Ratios Comparison'!$J$2:$J$7</c:f>
              <c:numCache>
                <c:formatCode>0.0</c:formatCode>
                <c:ptCount val="6"/>
                <c:pt idx="0" formatCode="General">
                  <c:v>9.6</c:v>
                </c:pt>
                <c:pt idx="1">
                  <c:v>13.2888505871754</c:v>
                </c:pt>
                <c:pt idx="2">
                  <c:v>13.702295715965199</c:v>
                </c:pt>
                <c:pt idx="3">
                  <c:v>14.7176527392072</c:v>
                </c:pt>
                <c:pt idx="4">
                  <c:v>15.385311362240101</c:v>
                </c:pt>
                <c:pt idx="5">
                  <c:v>15.441395515555801</c:v>
                </c:pt>
              </c:numCache>
            </c:numRef>
          </c:val>
          <c:extLst>
            <c:ext xmlns:c16="http://schemas.microsoft.com/office/drawing/2014/chart" uri="{C3380CC4-5D6E-409C-BE32-E72D297353CC}">
              <c16:uniqueId val="{00000008-9F69-4F3F-A6C3-9751C635A428}"/>
            </c:ext>
          </c:extLst>
        </c:ser>
        <c:ser>
          <c:idx val="9"/>
          <c:order val="9"/>
          <c:tx>
            <c:strRef>
              <c:f>'Debt Ratios Comparison'!$K$1</c:f>
              <c:strCache>
                <c:ptCount val="1"/>
                <c:pt idx="0">
                  <c:v>External debt service-to-Revenue  ( Marc)</c:v>
                </c:pt>
              </c:strCache>
            </c:strRef>
          </c:tx>
          <c:invertIfNegative val="0"/>
          <c:cat>
            <c:numRef>
              <c:f>'Debt Ratios Comparison'!$A$2:$A$7</c:f>
              <c:numCache>
                <c:formatCode>General</c:formatCode>
                <c:ptCount val="6"/>
                <c:pt idx="0">
                  <c:v>2024</c:v>
                </c:pt>
                <c:pt idx="1">
                  <c:v>2025</c:v>
                </c:pt>
                <c:pt idx="2">
                  <c:v>2026</c:v>
                </c:pt>
                <c:pt idx="3">
                  <c:v>2027</c:v>
                </c:pt>
                <c:pt idx="4">
                  <c:v>2028</c:v>
                </c:pt>
                <c:pt idx="5">
                  <c:v>2029</c:v>
                </c:pt>
              </c:numCache>
            </c:numRef>
          </c:cat>
          <c:val>
            <c:numRef>
              <c:f>'Debt Ratios Comparison'!$K$2:$K$7</c:f>
              <c:numCache>
                <c:formatCode>0.0</c:formatCode>
                <c:ptCount val="6"/>
                <c:pt idx="0">
                  <c:v>9.6114740334808317</c:v>
                </c:pt>
                <c:pt idx="1">
                  <c:v>14.260059502712883</c:v>
                </c:pt>
                <c:pt idx="2">
                  <c:v>15.220843559193007</c:v>
                </c:pt>
                <c:pt idx="3">
                  <c:v>16.188872425598518</c:v>
                </c:pt>
                <c:pt idx="4">
                  <c:v>18.2755838375782</c:v>
                </c:pt>
                <c:pt idx="5">
                  <c:v>18.729254842947554</c:v>
                </c:pt>
              </c:numCache>
            </c:numRef>
          </c:val>
          <c:extLst>
            <c:ext xmlns:c16="http://schemas.microsoft.com/office/drawing/2014/chart" uri="{C3380CC4-5D6E-409C-BE32-E72D297353CC}">
              <c16:uniqueId val="{00000009-9F69-4F3F-A6C3-9751C635A428}"/>
            </c:ext>
          </c:extLst>
        </c:ser>
        <c:dLbls>
          <c:showLegendKey val="0"/>
          <c:showVal val="0"/>
          <c:showCatName val="0"/>
          <c:showSerName val="0"/>
          <c:showPercent val="0"/>
          <c:showBubbleSize val="0"/>
        </c:dLbls>
        <c:gapWidth val="75"/>
        <c:overlap val="-25"/>
        <c:axId val="10"/>
        <c:axId val="100"/>
      </c:barChart>
      <c:catAx>
        <c:axId val="10"/>
        <c:scaling>
          <c:orientation val="minMax"/>
        </c:scaling>
        <c:delete val="0"/>
        <c:axPos val="b"/>
        <c:numFmt formatCode="General" sourceLinked="1"/>
        <c:majorTickMark val="none"/>
        <c:minorTickMark val="none"/>
        <c:tickLblPos val="nextTo"/>
        <c:crossAx val="100"/>
        <c:crosses val="autoZero"/>
        <c:auto val="0"/>
        <c:lblAlgn val="ctr"/>
        <c:lblOffset val="100"/>
        <c:noMultiLvlLbl val="0"/>
      </c:catAx>
      <c:valAx>
        <c:axId val="100"/>
        <c:scaling>
          <c:orientation val="minMax"/>
        </c:scaling>
        <c:delete val="0"/>
        <c:axPos val="l"/>
        <c:numFmt formatCode="General" sourceLinked="1"/>
        <c:majorTickMark val="none"/>
        <c:minorTickMark val="none"/>
        <c:tickLblPos val="nextTo"/>
        <c:spPr>
          <a:ln w="9525">
            <a:noFill/>
          </a:ln>
        </c:spPr>
        <c:crossAx val="10"/>
        <c:crosses val="autoZero"/>
        <c:crossBetween val="between"/>
      </c:valAx>
    </c:plotArea>
    <c:legend>
      <c:legendPos val="b"/>
      <c:layout>
        <c:manualLayout>
          <c:xMode val="edge"/>
          <c:yMode val="edge"/>
          <c:x val="8.5989722446924675E-3"/>
          <c:y val="0.83492986111111112"/>
          <c:w val="0.99106886384599502"/>
          <c:h val="0.14743125000000001"/>
        </c:manualLayout>
      </c:layout>
      <c:overlay val="0"/>
    </c:legend>
    <c:plotVisOnly val="1"/>
    <c:dispBlanksAs val="gap"/>
    <c:showDLblsOverMax val="0"/>
  </c:chart>
  <c:spPr>
    <a:ln>
      <a:solidFill>
        <a:sysClr val="window" lastClr="FFFFFF">
          <a:lumMod val="75000"/>
        </a:sysClr>
      </a:solidFill>
    </a:ln>
  </c:spPr>
  <c:txPr>
    <a:bodyPr/>
    <a:lstStyle/>
    <a:p>
      <a:pPr>
        <a:defRPr>
          <a:latin typeface="Abadi" panose="020B0604020104020204" pitchFamily="34" charset="0"/>
        </a:defRPr>
      </a:pPr>
      <a:endParaRPr lang="en-US"/>
    </a:p>
  </c:txPr>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badi" panose="020B0604020104020204" pitchFamily="34" charset="0"/>
                <a:ea typeface="+mn-ea"/>
                <a:cs typeface="+mn-cs"/>
              </a:defRPr>
            </a:pPr>
            <a:r>
              <a:rPr lang="en-US"/>
              <a:t>Redemption Profile as at End June 2025 ( In Mlns USD)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Abadi" panose="020B0604020104020204" pitchFamily="34" charset="0"/>
              <a:ea typeface="+mn-ea"/>
              <a:cs typeface="+mn-cs"/>
            </a:defRPr>
          </a:pPr>
          <a:endParaRPr lang="en-US"/>
        </a:p>
      </c:txPr>
    </c:title>
    <c:autoTitleDeleted val="0"/>
    <c:plotArea>
      <c:layout/>
      <c:barChart>
        <c:barDir val="col"/>
        <c:grouping val="stacked"/>
        <c:varyColors val="0"/>
        <c:ser>
          <c:idx val="0"/>
          <c:order val="0"/>
          <c:tx>
            <c:strRef>
              <c:f>'[Book1]Maturity Profile (Splited)'!$A$13</c:f>
              <c:strCache>
                <c:ptCount val="1"/>
                <c:pt idx="0">
                  <c:v>Total External (USD)</c:v>
                </c:pt>
              </c:strCache>
            </c:strRef>
          </c:tx>
          <c:spPr>
            <a:solidFill>
              <a:schemeClr val="accent1"/>
            </a:solidFill>
            <a:ln>
              <a:noFill/>
            </a:ln>
            <a:effectLst/>
          </c:spPr>
          <c:invertIfNegative val="0"/>
          <c:cat>
            <c:strRef>
              <c:f>'[Book1]Maturity Profile (Splited)'!$B$10:$U$10</c:f>
              <c:strCache>
                <c:ptCount val="20"/>
                <c:pt idx="0">
                  <c:v>2025/26</c:v>
                </c:pt>
                <c:pt idx="1">
                  <c:v>2026/27</c:v>
                </c:pt>
                <c:pt idx="2">
                  <c:v>2027/28</c:v>
                </c:pt>
                <c:pt idx="3">
                  <c:v>2028/29</c:v>
                </c:pt>
                <c:pt idx="4">
                  <c:v>2029/30</c:v>
                </c:pt>
                <c:pt idx="5">
                  <c:v>2030/31</c:v>
                </c:pt>
                <c:pt idx="6">
                  <c:v>2031/32</c:v>
                </c:pt>
                <c:pt idx="7">
                  <c:v>2032/33</c:v>
                </c:pt>
                <c:pt idx="8">
                  <c:v>2033/34</c:v>
                </c:pt>
                <c:pt idx="9">
                  <c:v>2034/35</c:v>
                </c:pt>
                <c:pt idx="10">
                  <c:v>2035/36</c:v>
                </c:pt>
                <c:pt idx="11">
                  <c:v>2036/37</c:v>
                </c:pt>
                <c:pt idx="12">
                  <c:v>2037/38</c:v>
                </c:pt>
                <c:pt idx="13">
                  <c:v>2038/39</c:v>
                </c:pt>
                <c:pt idx="14">
                  <c:v>2039/40</c:v>
                </c:pt>
                <c:pt idx="15">
                  <c:v>2040/41</c:v>
                </c:pt>
                <c:pt idx="16">
                  <c:v>2041/42</c:v>
                </c:pt>
                <c:pt idx="17">
                  <c:v>2042/43</c:v>
                </c:pt>
                <c:pt idx="18">
                  <c:v>2043/44</c:v>
                </c:pt>
                <c:pt idx="19">
                  <c:v>2044/45</c:v>
                </c:pt>
              </c:strCache>
            </c:strRef>
          </c:cat>
          <c:val>
            <c:numRef>
              <c:f>'[Book1]Maturity Profile (Splited)'!$B$13:$U$13</c:f>
              <c:numCache>
                <c:formatCode>0.00</c:formatCode>
                <c:ptCount val="20"/>
                <c:pt idx="0">
                  <c:v>284.54442288805848</c:v>
                </c:pt>
                <c:pt idx="1">
                  <c:v>267.1682765717124</c:v>
                </c:pt>
                <c:pt idx="2">
                  <c:v>307.55721092380031</c:v>
                </c:pt>
                <c:pt idx="3">
                  <c:v>343.29722303405435</c:v>
                </c:pt>
                <c:pt idx="4">
                  <c:v>370.47521564201185</c:v>
                </c:pt>
                <c:pt idx="5">
                  <c:v>337.30256823464242</c:v>
                </c:pt>
                <c:pt idx="6">
                  <c:v>937.11886030461346</c:v>
                </c:pt>
                <c:pt idx="7">
                  <c:v>285.49017877874519</c:v>
                </c:pt>
                <c:pt idx="8">
                  <c:v>312.12388366896619</c:v>
                </c:pt>
                <c:pt idx="9">
                  <c:v>322.29518603464055</c:v>
                </c:pt>
                <c:pt idx="10">
                  <c:v>317.53239553059638</c:v>
                </c:pt>
                <c:pt idx="11">
                  <c:v>311.63223348557739</c:v>
                </c:pt>
                <c:pt idx="12">
                  <c:v>307.07984905460182</c:v>
                </c:pt>
                <c:pt idx="13">
                  <c:v>302.48868651448566</c:v>
                </c:pt>
                <c:pt idx="14">
                  <c:v>279.32277443919054</c:v>
                </c:pt>
                <c:pt idx="15">
                  <c:v>470.49902363909666</c:v>
                </c:pt>
                <c:pt idx="16">
                  <c:v>257.51334513488257</c:v>
                </c:pt>
                <c:pt idx="17">
                  <c:v>240.89388946224088</c:v>
                </c:pt>
                <c:pt idx="18">
                  <c:v>190.0990002171323</c:v>
                </c:pt>
                <c:pt idx="19">
                  <c:v>177.88510490546813</c:v>
                </c:pt>
              </c:numCache>
            </c:numRef>
          </c:val>
          <c:extLst>
            <c:ext xmlns:c16="http://schemas.microsoft.com/office/drawing/2014/chart" uri="{C3380CC4-5D6E-409C-BE32-E72D297353CC}">
              <c16:uniqueId val="{00000000-E221-48FD-8B3A-371F5BD81F95}"/>
            </c:ext>
          </c:extLst>
        </c:ser>
        <c:ser>
          <c:idx val="1"/>
          <c:order val="1"/>
          <c:tx>
            <c:strRef>
              <c:f>'[Book1]Maturity Profile (Splited)'!$A$14</c:f>
              <c:strCache>
                <c:ptCount val="1"/>
                <c:pt idx="0">
                  <c:v>Total Domestic (USD)</c:v>
                </c:pt>
              </c:strCache>
            </c:strRef>
          </c:tx>
          <c:spPr>
            <a:solidFill>
              <a:schemeClr val="accent2"/>
            </a:solidFill>
            <a:ln>
              <a:noFill/>
            </a:ln>
            <a:effectLst/>
          </c:spPr>
          <c:invertIfNegative val="0"/>
          <c:cat>
            <c:strRef>
              <c:f>'[Book1]Maturity Profile (Splited)'!$B$10:$U$10</c:f>
              <c:strCache>
                <c:ptCount val="20"/>
                <c:pt idx="0">
                  <c:v>2025/26</c:v>
                </c:pt>
                <c:pt idx="1">
                  <c:v>2026/27</c:v>
                </c:pt>
                <c:pt idx="2">
                  <c:v>2027/28</c:v>
                </c:pt>
                <c:pt idx="3">
                  <c:v>2028/29</c:v>
                </c:pt>
                <c:pt idx="4">
                  <c:v>2029/30</c:v>
                </c:pt>
                <c:pt idx="5">
                  <c:v>2030/31</c:v>
                </c:pt>
                <c:pt idx="6">
                  <c:v>2031/32</c:v>
                </c:pt>
                <c:pt idx="7">
                  <c:v>2032/33</c:v>
                </c:pt>
                <c:pt idx="8">
                  <c:v>2033/34</c:v>
                </c:pt>
                <c:pt idx="9">
                  <c:v>2034/35</c:v>
                </c:pt>
                <c:pt idx="10">
                  <c:v>2035/36</c:v>
                </c:pt>
                <c:pt idx="11">
                  <c:v>2036/37</c:v>
                </c:pt>
                <c:pt idx="12">
                  <c:v>2037/38</c:v>
                </c:pt>
                <c:pt idx="13">
                  <c:v>2038/39</c:v>
                </c:pt>
                <c:pt idx="14">
                  <c:v>2039/40</c:v>
                </c:pt>
                <c:pt idx="15">
                  <c:v>2040/41</c:v>
                </c:pt>
                <c:pt idx="16">
                  <c:v>2041/42</c:v>
                </c:pt>
                <c:pt idx="17">
                  <c:v>2042/43</c:v>
                </c:pt>
                <c:pt idx="18">
                  <c:v>2043/44</c:v>
                </c:pt>
                <c:pt idx="19">
                  <c:v>2044/45</c:v>
                </c:pt>
              </c:strCache>
            </c:strRef>
          </c:cat>
          <c:val>
            <c:numRef>
              <c:f>'[Book1]Maturity Profile (Splited)'!$B$14:$U$14</c:f>
              <c:numCache>
                <c:formatCode>0.0</c:formatCode>
                <c:ptCount val="20"/>
                <c:pt idx="0">
                  <c:v>359.77477947388832</c:v>
                </c:pt>
                <c:pt idx="1">
                  <c:v>91.503374788202265</c:v>
                </c:pt>
                <c:pt idx="2">
                  <c:v>120.12161121216926</c:v>
                </c:pt>
                <c:pt idx="3">
                  <c:v>90.818147937911391</c:v>
                </c:pt>
                <c:pt idx="4">
                  <c:v>96.001775237924122</c:v>
                </c:pt>
                <c:pt idx="5">
                  <c:v>85.822811632880317</c:v>
                </c:pt>
                <c:pt idx="6">
                  <c:v>60.766628980050122</c:v>
                </c:pt>
                <c:pt idx="7">
                  <c:v>15.948673120894723</c:v>
                </c:pt>
                <c:pt idx="8">
                  <c:v>23.080995932257714</c:v>
                </c:pt>
                <c:pt idx="9">
                  <c:v>34.420270863334224</c:v>
                </c:pt>
                <c:pt idx="10">
                  <c:v>18.760145122962498</c:v>
                </c:pt>
                <c:pt idx="11">
                  <c:v>0.53414042368021464</c:v>
                </c:pt>
                <c:pt idx="12">
                  <c:v>16.259853281067219</c:v>
                </c:pt>
                <c:pt idx="13">
                  <c:v>8.8026609724457998</c:v>
                </c:pt>
                <c:pt idx="14">
                  <c:v>13.574745240033115</c:v>
                </c:pt>
                <c:pt idx="15">
                  <c:v>8.2084627301787538</c:v>
                </c:pt>
                <c:pt idx="16">
                  <c:v>13.029305920918656</c:v>
                </c:pt>
                <c:pt idx="17">
                  <c:v>8.5432628521959213</c:v>
                </c:pt>
                <c:pt idx="18">
                  <c:v>3.0626406359886564</c:v>
                </c:pt>
                <c:pt idx="19">
                  <c:v>0.92596844625507368</c:v>
                </c:pt>
              </c:numCache>
            </c:numRef>
          </c:val>
          <c:extLst>
            <c:ext xmlns:c16="http://schemas.microsoft.com/office/drawing/2014/chart" uri="{C3380CC4-5D6E-409C-BE32-E72D297353CC}">
              <c16:uniqueId val="{00000001-E221-48FD-8B3A-371F5BD81F95}"/>
            </c:ext>
          </c:extLst>
        </c:ser>
        <c:dLbls>
          <c:showLegendKey val="0"/>
          <c:showVal val="0"/>
          <c:showCatName val="0"/>
          <c:showSerName val="0"/>
          <c:showPercent val="0"/>
          <c:showBubbleSize val="0"/>
        </c:dLbls>
        <c:gapWidth val="35"/>
        <c:overlap val="100"/>
        <c:axId val="368158624"/>
        <c:axId val="368153632"/>
      </c:barChart>
      <c:catAx>
        <c:axId val="3681586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900" b="0" i="0" u="none" strike="noStrike" kern="1200" baseline="0">
                <a:solidFill>
                  <a:schemeClr val="tx1">
                    <a:lumMod val="65000"/>
                    <a:lumOff val="35000"/>
                  </a:schemeClr>
                </a:solidFill>
                <a:latin typeface="Abadi" panose="020B0604020104020204" pitchFamily="34" charset="0"/>
                <a:ea typeface="+mn-ea"/>
                <a:cs typeface="+mn-cs"/>
              </a:defRPr>
            </a:pPr>
            <a:endParaRPr lang="en-US"/>
          </a:p>
        </c:txPr>
        <c:crossAx val="368153632"/>
        <c:crosses val="autoZero"/>
        <c:auto val="1"/>
        <c:lblAlgn val="ctr"/>
        <c:lblOffset val="100"/>
        <c:noMultiLvlLbl val="0"/>
      </c:catAx>
      <c:valAx>
        <c:axId val="368153632"/>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badi" panose="020B0604020104020204" pitchFamily="34" charset="0"/>
                <a:ea typeface="+mn-ea"/>
                <a:cs typeface="+mn-cs"/>
              </a:defRPr>
            </a:pPr>
            <a:endParaRPr lang="en-US"/>
          </a:p>
        </c:txPr>
        <c:crossAx val="3681586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Abadi" panose="020B0604020104020204" pitchFamily="34" charset="0"/>
              <a:ea typeface="+mn-ea"/>
              <a:cs typeface="+mn-cs"/>
            </a:defRPr>
          </a:pPr>
          <a:endParaRPr lang="en-US"/>
        </a:p>
      </c:txPr>
    </c:legend>
    <c:plotVisOnly val="1"/>
    <c:dispBlanksAs val="gap"/>
    <c:showDLblsOverMax val="0"/>
  </c:chart>
  <c:spPr>
    <a:noFill/>
    <a:ln>
      <a:solidFill>
        <a:sysClr val="window" lastClr="FFFFFF">
          <a:lumMod val="50000"/>
        </a:sysClr>
      </a:solidFill>
    </a:ln>
    <a:effectLst/>
  </c:spPr>
  <c:txPr>
    <a:bodyPr/>
    <a:lstStyle/>
    <a:p>
      <a:pPr>
        <a:defRPr>
          <a:latin typeface="Abadi" panose="020B0604020104020204" pitchFamily="34" charset="0"/>
        </a:defRPr>
      </a:pPr>
      <a:endParaRPr lang="en-US"/>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spPr>
            <a:solidFill>
              <a:schemeClr val="accent1"/>
            </a:solidFill>
            <a:ln>
              <a:noFill/>
            </a:ln>
            <a:effectLst/>
          </c:spPr>
          <c:invertIfNegative val="0"/>
          <c:dPt>
            <c:idx val="1"/>
            <c:invertIfNegative val="0"/>
            <c:bubble3D val="0"/>
            <c:spPr>
              <a:solidFill>
                <a:srgbClr val="FFFF00"/>
              </a:solidFill>
              <a:ln>
                <a:noFill/>
              </a:ln>
              <a:effectLst/>
            </c:spPr>
            <c:extLst>
              <c:ext xmlns:c16="http://schemas.microsoft.com/office/drawing/2014/chart" uri="{C3380CC4-5D6E-409C-BE32-E72D297353CC}">
                <c16:uniqueId val="{00000002-3975-421A-AA7B-5572FE7A646B}"/>
              </c:ext>
            </c:extLst>
          </c:dPt>
          <c:dPt>
            <c:idx val="2"/>
            <c:invertIfNegative val="0"/>
            <c:bubble3D val="0"/>
            <c:spPr>
              <a:solidFill>
                <a:srgbClr val="FFC000"/>
              </a:solidFill>
              <a:ln>
                <a:noFill/>
              </a:ln>
              <a:effectLst/>
            </c:spPr>
            <c:extLst>
              <c:ext xmlns:c16="http://schemas.microsoft.com/office/drawing/2014/chart" uri="{C3380CC4-5D6E-409C-BE32-E72D297353CC}">
                <c16:uniqueId val="{00000003-3975-421A-AA7B-5572FE7A646B}"/>
              </c:ext>
            </c:extLst>
          </c:dPt>
          <c:dPt>
            <c:idx val="3"/>
            <c:invertIfNegative val="0"/>
            <c:bubble3D val="0"/>
            <c:spPr>
              <a:solidFill>
                <a:srgbClr val="C0504D"/>
              </a:solidFill>
              <a:ln>
                <a:noFill/>
              </a:ln>
              <a:effectLst/>
            </c:spPr>
            <c:extLst>
              <c:ext xmlns:c16="http://schemas.microsoft.com/office/drawing/2014/chart" uri="{C3380CC4-5D6E-409C-BE32-E72D297353CC}">
                <c16:uniqueId val="{00000004-3975-421A-AA7B-5572FE7A646B}"/>
              </c:ext>
            </c:extLst>
          </c:dPt>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Abadi" panose="020B0604020104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Sheet1!$F$4:$F$7</c:f>
              <c:strCache>
                <c:ptCount val="4"/>
                <c:pt idx="0">
                  <c:v>T-BILLS</c:v>
                </c:pt>
                <c:pt idx="1">
                  <c:v>3-5 YEARS</c:v>
                </c:pt>
                <c:pt idx="2">
                  <c:v>7-10 YEARS</c:v>
                </c:pt>
                <c:pt idx="3">
                  <c:v>15-20 YEARS</c:v>
                </c:pt>
              </c:strCache>
            </c:strRef>
          </c:cat>
          <c:val>
            <c:numRef>
              <c:f>Sheet1!$G$4:$G$7</c:f>
              <c:numCache>
                <c:formatCode>General</c:formatCode>
                <c:ptCount val="4"/>
                <c:pt idx="0">
                  <c:v>146.6</c:v>
                </c:pt>
                <c:pt idx="1">
                  <c:v>25</c:v>
                </c:pt>
                <c:pt idx="2">
                  <c:v>60</c:v>
                </c:pt>
                <c:pt idx="3">
                  <c:v>165</c:v>
                </c:pt>
              </c:numCache>
            </c:numRef>
          </c:val>
          <c:extLst>
            <c:ext xmlns:c16="http://schemas.microsoft.com/office/drawing/2014/chart" uri="{C3380CC4-5D6E-409C-BE32-E72D297353CC}">
              <c16:uniqueId val="{00000000-3975-421A-AA7B-5572FE7A646B}"/>
            </c:ext>
          </c:extLst>
        </c:ser>
        <c:dLbls>
          <c:showLegendKey val="0"/>
          <c:showVal val="0"/>
          <c:showCatName val="0"/>
          <c:showSerName val="0"/>
          <c:showPercent val="0"/>
          <c:showBubbleSize val="0"/>
        </c:dLbls>
        <c:gapWidth val="219"/>
        <c:overlap val="-27"/>
        <c:axId val="1946141343"/>
        <c:axId val="1946139679"/>
      </c:barChart>
      <c:catAx>
        <c:axId val="1946141343"/>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Abadi" panose="020B0604020104020204" pitchFamily="34" charset="0"/>
                    <a:ea typeface="+mn-ea"/>
                    <a:cs typeface="+mn-cs"/>
                  </a:defRPr>
                </a:pPr>
                <a:r>
                  <a:rPr lang="en-US" dirty="0"/>
                  <a:t>Tenor</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Abadi" panose="020B0604020104020204" pitchFamily="34"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badi" panose="020B0604020104020204" pitchFamily="34" charset="0"/>
                <a:ea typeface="+mn-ea"/>
                <a:cs typeface="+mn-cs"/>
              </a:defRPr>
            </a:pPr>
            <a:endParaRPr lang="en-US"/>
          </a:p>
        </c:txPr>
        <c:crossAx val="1946139679"/>
        <c:crosses val="autoZero"/>
        <c:auto val="1"/>
        <c:lblAlgn val="ctr"/>
        <c:lblOffset val="100"/>
        <c:noMultiLvlLbl val="0"/>
      </c:catAx>
      <c:valAx>
        <c:axId val="1946139679"/>
        <c:scaling>
          <c:orientation val="minMax"/>
        </c:scaling>
        <c:delete val="0"/>
        <c:axPos val="l"/>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Abadi" panose="020B0604020104020204" pitchFamily="34" charset="0"/>
                    <a:ea typeface="+mn-ea"/>
                    <a:cs typeface="+mn-cs"/>
                  </a:defRPr>
                </a:pPr>
                <a:r>
                  <a:rPr lang="en-US" dirty="0"/>
                  <a:t>Billions</a:t>
                </a:r>
                <a:r>
                  <a:rPr lang="en-US" baseline="0" dirty="0"/>
                  <a:t> RWF</a:t>
                </a:r>
                <a:endParaRPr lang="en-US" dirty="0"/>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Abadi" panose="020B0604020104020204" pitchFamily="34"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badi" panose="020B0604020104020204" pitchFamily="34" charset="0"/>
                <a:ea typeface="+mn-ea"/>
                <a:cs typeface="+mn-cs"/>
              </a:defRPr>
            </a:pPr>
            <a:endParaRPr lang="en-US"/>
          </a:p>
        </c:txPr>
        <c:crossAx val="1946141343"/>
        <c:crosses val="autoZero"/>
        <c:crossBetween val="between"/>
      </c:valAx>
      <c:spPr>
        <a:noFill/>
        <a:ln>
          <a:noFill/>
        </a:ln>
        <a:effectLst/>
      </c:spPr>
    </c:plotArea>
    <c:plotVisOnly val="1"/>
    <c:dispBlanksAs val="gap"/>
    <c:showDLblsOverMax val="0"/>
  </c:chart>
  <c:spPr>
    <a:noFill/>
    <a:ln>
      <a:solidFill>
        <a:sysClr val="window" lastClr="FFFFFF">
          <a:lumMod val="65000"/>
        </a:sysClr>
      </a:solidFill>
    </a:ln>
    <a:effectLst/>
  </c:spPr>
  <c:txPr>
    <a:bodyPr/>
    <a:lstStyle/>
    <a:p>
      <a:pPr>
        <a:defRPr sz="1200">
          <a:latin typeface="Abadi" panose="020B0604020104020204" pitchFamily="34" charset="0"/>
        </a:defRPr>
      </a:pPr>
      <a:endParaRPr lang="en-US"/>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0863532971632715E-2"/>
          <c:y val="3.2293717142653645E-2"/>
          <c:w val="0.91432358944341974"/>
          <c:h val="0.84395626660394307"/>
        </c:manualLayout>
      </c:layout>
      <c:barChart>
        <c:barDir val="col"/>
        <c:grouping val="clustered"/>
        <c:varyColors val="0"/>
        <c:ser>
          <c:idx val="0"/>
          <c:order val="0"/>
          <c:tx>
            <c:strRef>
              <c:f>Sheet1!$B$2</c:f>
              <c:strCache>
                <c:ptCount val="1"/>
                <c:pt idx="0">
                  <c:v>OBS 2021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Sheet1!$A$3:$A$5</c:f>
              <c:strCache>
                <c:ptCount val="3"/>
                <c:pt idx="0">
                  <c:v>Transparency</c:v>
                </c:pt>
                <c:pt idx="1">
                  <c:v>Public participation</c:v>
                </c:pt>
                <c:pt idx="2">
                  <c:v>Budget Oversight</c:v>
                </c:pt>
              </c:strCache>
            </c:strRef>
          </c:cat>
          <c:val>
            <c:numRef>
              <c:f>Sheet1!$B$3:$B$5</c:f>
              <c:numCache>
                <c:formatCode>General</c:formatCode>
                <c:ptCount val="3"/>
                <c:pt idx="0">
                  <c:v>45</c:v>
                </c:pt>
                <c:pt idx="1">
                  <c:v>15</c:v>
                </c:pt>
                <c:pt idx="2">
                  <c:v>65</c:v>
                </c:pt>
              </c:numCache>
            </c:numRef>
          </c:val>
          <c:extLst>
            <c:ext xmlns:c16="http://schemas.microsoft.com/office/drawing/2014/chart" uri="{C3380CC4-5D6E-409C-BE32-E72D297353CC}">
              <c16:uniqueId val="{00000000-1D11-459B-A846-8844AC778337}"/>
            </c:ext>
          </c:extLst>
        </c:ser>
        <c:ser>
          <c:idx val="1"/>
          <c:order val="1"/>
          <c:tx>
            <c:strRef>
              <c:f>Sheet1!$C$2</c:f>
              <c:strCache>
                <c:ptCount val="1"/>
                <c:pt idx="0">
                  <c:v>OBS 2023</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Sheet1!$A$3:$A$5</c:f>
              <c:strCache>
                <c:ptCount val="3"/>
                <c:pt idx="0">
                  <c:v>Transparency</c:v>
                </c:pt>
                <c:pt idx="1">
                  <c:v>Public participation</c:v>
                </c:pt>
                <c:pt idx="2">
                  <c:v>Budget Oversight</c:v>
                </c:pt>
              </c:strCache>
            </c:strRef>
          </c:cat>
          <c:val>
            <c:numRef>
              <c:f>Sheet1!$C$3:$C$5</c:f>
              <c:numCache>
                <c:formatCode>General</c:formatCode>
                <c:ptCount val="3"/>
                <c:pt idx="0">
                  <c:v>50</c:v>
                </c:pt>
                <c:pt idx="1">
                  <c:v>16</c:v>
                </c:pt>
                <c:pt idx="2">
                  <c:v>56</c:v>
                </c:pt>
              </c:numCache>
            </c:numRef>
          </c:val>
          <c:extLst>
            <c:ext xmlns:c16="http://schemas.microsoft.com/office/drawing/2014/chart" uri="{C3380CC4-5D6E-409C-BE32-E72D297353CC}">
              <c16:uniqueId val="{00000001-1D11-459B-A846-8844AC778337}"/>
            </c:ext>
          </c:extLst>
        </c:ser>
        <c:dLbls>
          <c:dLblPos val="outEnd"/>
          <c:showLegendKey val="0"/>
          <c:showVal val="1"/>
          <c:showCatName val="0"/>
          <c:showSerName val="0"/>
          <c:showPercent val="0"/>
          <c:showBubbleSize val="0"/>
        </c:dLbls>
        <c:gapWidth val="219"/>
        <c:overlap val="-27"/>
        <c:axId val="1516109247"/>
        <c:axId val="1516109663"/>
      </c:barChart>
      <c:catAx>
        <c:axId val="15161092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1516109663"/>
        <c:crosses val="autoZero"/>
        <c:auto val="1"/>
        <c:lblAlgn val="ctr"/>
        <c:lblOffset val="100"/>
        <c:noMultiLvlLbl val="0"/>
      </c:catAx>
      <c:valAx>
        <c:axId val="15161096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151610924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noFill/>
    <a:ln>
      <a:solidFill>
        <a:srgbClr val="4F81BD">
          <a:lumMod val="20000"/>
          <a:lumOff val="80000"/>
        </a:srgbClr>
      </a:solidFill>
    </a:ln>
    <a:effectLst/>
  </c:spPr>
  <c:txPr>
    <a:bodyPr/>
    <a:lstStyle/>
    <a:p>
      <a:pPr>
        <a:defRPr sz="1400">
          <a:latin typeface="Times New Roman" panose="02020603050405020304" pitchFamily="18" charset="0"/>
          <a:cs typeface="Times New Roman" panose="02020603050405020304" pitchFamily="18" charset="0"/>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00" b="0" i="0" u="none" strike="noStrike" kern="1200" spc="0" baseline="0">
                <a:solidFill>
                  <a:sysClr val="windowText" lastClr="000000"/>
                </a:solidFill>
                <a:latin typeface="Bahnschrift" panose="020B0502040204020203" pitchFamily="34" charset="0"/>
                <a:ea typeface="+mn-ea"/>
                <a:cs typeface="+mn-cs"/>
              </a:defRPr>
            </a:pPr>
            <a:r>
              <a:rPr lang="en-US" sz="1800" b="0" i="0" u="none" strike="noStrike" kern="1200" spc="0" baseline="0" dirty="0">
                <a:solidFill>
                  <a:sysClr val="windowText" lastClr="000000"/>
                </a:solidFill>
                <a:latin typeface="Bahnschrift" panose="020B0502040204020203" pitchFamily="34" charset="0"/>
              </a:rPr>
              <a:t>Real GDP(2024=100, %change)</a:t>
            </a:r>
            <a:endParaRPr lang="sl-SI" sz="1800" b="0" i="0" u="none" strike="noStrike" kern="1200" spc="0" baseline="0" dirty="0">
              <a:solidFill>
                <a:sysClr val="windowText" lastClr="000000"/>
              </a:solidFill>
              <a:latin typeface="Bahnschrift" panose="020B0502040204020203" pitchFamily="34" charset="0"/>
            </a:endParaRPr>
          </a:p>
        </c:rich>
      </c:tx>
      <c:overlay val="0"/>
      <c:spPr>
        <a:noFill/>
        <a:ln>
          <a:noFill/>
        </a:ln>
        <a:effectLst/>
      </c:spPr>
      <c:txPr>
        <a:bodyPr rot="0" spcFirstLastPara="1" vertOverflow="ellipsis" vert="horz" wrap="square" anchor="ctr" anchorCtr="1"/>
        <a:lstStyle/>
        <a:p>
          <a:pPr>
            <a:defRPr sz="1800" b="0" i="0" u="none" strike="noStrike" kern="1200" spc="0" baseline="0">
              <a:solidFill>
                <a:sysClr val="windowText" lastClr="000000"/>
              </a:solidFill>
              <a:latin typeface="Bahnschrift" panose="020B0502040204020203" pitchFamily="34" charset="0"/>
              <a:ea typeface="+mn-ea"/>
              <a:cs typeface="+mn-cs"/>
            </a:defRPr>
          </a:pPr>
          <a:endParaRPr lang="sl-SI"/>
        </a:p>
      </c:txPr>
    </c:title>
    <c:autoTitleDeleted val="0"/>
    <c:plotArea>
      <c:layout>
        <c:manualLayout>
          <c:layoutTarget val="inner"/>
          <c:xMode val="edge"/>
          <c:yMode val="edge"/>
          <c:x val="6.8450894984575003E-2"/>
          <c:y val="0.15124026449286379"/>
          <c:w val="0.92030702481892368"/>
          <c:h val="0.74900997375328082"/>
        </c:manualLayout>
      </c:layout>
      <c:lineChart>
        <c:grouping val="standard"/>
        <c:varyColors val="0"/>
        <c:ser>
          <c:idx val="0"/>
          <c:order val="0"/>
          <c:tx>
            <c:strRef>
              <c:f>Sum.Indicators!$J$30</c:f>
              <c:strCache>
                <c:ptCount val="1"/>
                <c:pt idx="0">
                  <c:v>October 2025 Proj. (2024=100).</c:v>
                </c:pt>
              </c:strCache>
            </c:strRef>
          </c:tx>
          <c:spPr>
            <a:ln w="31750" cap="rnd">
              <a:solidFill>
                <a:srgbClr val="1F497D"/>
              </a:solidFill>
              <a:prstDash val="sysDash"/>
              <a:round/>
            </a:ln>
            <a:effectLst/>
          </c:spPr>
          <c:marker>
            <c:symbol val="circle"/>
            <c:size val="6"/>
            <c:spPr>
              <a:solidFill>
                <a:srgbClr val="203864"/>
              </a:solidFill>
              <a:ln w="9525">
                <a:noFill/>
              </a:ln>
              <a:effectLst/>
            </c:spPr>
          </c:marker>
          <c:dPt>
            <c:idx val="1"/>
            <c:marker>
              <c:symbol val="circle"/>
              <c:size val="6"/>
              <c:spPr>
                <a:solidFill>
                  <a:srgbClr val="203864"/>
                </a:solidFill>
                <a:ln w="9525">
                  <a:noFill/>
                </a:ln>
                <a:effectLst/>
              </c:spPr>
            </c:marker>
            <c:bubble3D val="0"/>
            <c:spPr>
              <a:ln w="31750" cap="rnd">
                <a:solidFill>
                  <a:srgbClr val="1F497D"/>
                </a:solidFill>
                <a:prstDash val="solid"/>
                <a:round/>
              </a:ln>
              <a:effectLst/>
            </c:spPr>
            <c:extLst>
              <c:ext xmlns:c16="http://schemas.microsoft.com/office/drawing/2014/chart" uri="{C3380CC4-5D6E-409C-BE32-E72D297353CC}">
                <c16:uniqueId val="{00000001-94A1-4496-B74D-B847E8EC1A66}"/>
              </c:ext>
            </c:extLst>
          </c:dPt>
          <c:dPt>
            <c:idx val="2"/>
            <c:marker>
              <c:symbol val="circle"/>
              <c:size val="6"/>
              <c:spPr>
                <a:solidFill>
                  <a:srgbClr val="203864"/>
                </a:solidFill>
                <a:ln w="9525">
                  <a:noFill/>
                </a:ln>
                <a:effectLst/>
              </c:spPr>
            </c:marker>
            <c:bubble3D val="0"/>
            <c:spPr>
              <a:ln w="31750" cap="rnd">
                <a:solidFill>
                  <a:srgbClr val="1F497D"/>
                </a:solidFill>
                <a:prstDash val="solid"/>
                <a:round/>
              </a:ln>
              <a:effectLst/>
            </c:spPr>
            <c:extLst>
              <c:ext xmlns:c16="http://schemas.microsoft.com/office/drawing/2014/chart" uri="{C3380CC4-5D6E-409C-BE32-E72D297353CC}">
                <c16:uniqueId val="{00000002-94A1-4496-B74D-B847E8EC1A66}"/>
              </c:ext>
            </c:extLst>
          </c:dPt>
          <c:dPt>
            <c:idx val="3"/>
            <c:marker>
              <c:symbol val="circle"/>
              <c:size val="6"/>
              <c:spPr>
                <a:solidFill>
                  <a:srgbClr val="203864"/>
                </a:solidFill>
                <a:ln w="9525">
                  <a:noFill/>
                </a:ln>
                <a:effectLst/>
              </c:spPr>
            </c:marker>
            <c:bubble3D val="0"/>
            <c:spPr>
              <a:ln w="31750" cap="rnd">
                <a:solidFill>
                  <a:srgbClr val="1F497D"/>
                </a:solidFill>
                <a:prstDash val="solid"/>
                <a:round/>
              </a:ln>
              <a:effectLst/>
            </c:spPr>
            <c:extLst>
              <c:ext xmlns:c16="http://schemas.microsoft.com/office/drawing/2014/chart" uri="{C3380CC4-5D6E-409C-BE32-E72D297353CC}">
                <c16:uniqueId val="{00000003-94A1-4496-B74D-B847E8EC1A66}"/>
              </c:ext>
            </c:extLst>
          </c:dPt>
          <c:dPt>
            <c:idx val="4"/>
            <c:marker>
              <c:symbol val="circle"/>
              <c:size val="6"/>
              <c:spPr>
                <a:solidFill>
                  <a:srgbClr val="203864"/>
                </a:solidFill>
                <a:ln w="9525">
                  <a:noFill/>
                </a:ln>
                <a:effectLst/>
              </c:spPr>
            </c:marker>
            <c:bubble3D val="0"/>
            <c:spPr>
              <a:ln w="31750" cap="rnd">
                <a:solidFill>
                  <a:srgbClr val="1F497D"/>
                </a:solidFill>
                <a:prstDash val="solid"/>
                <a:round/>
              </a:ln>
              <a:effectLst/>
            </c:spPr>
            <c:extLst>
              <c:ext xmlns:c16="http://schemas.microsoft.com/office/drawing/2014/chart" uri="{C3380CC4-5D6E-409C-BE32-E72D297353CC}">
                <c16:uniqueId val="{00000004-94A1-4496-B74D-B847E8EC1A66}"/>
              </c:ext>
            </c:extLst>
          </c:dPt>
          <c:dPt>
            <c:idx val="5"/>
            <c:marker>
              <c:symbol val="circle"/>
              <c:size val="6"/>
              <c:spPr>
                <a:solidFill>
                  <a:srgbClr val="203864"/>
                </a:solidFill>
                <a:ln w="9525">
                  <a:noFill/>
                </a:ln>
                <a:effectLst/>
              </c:spPr>
            </c:marker>
            <c:bubble3D val="0"/>
            <c:spPr>
              <a:ln w="31750" cap="rnd">
                <a:solidFill>
                  <a:srgbClr val="1F497D"/>
                </a:solidFill>
                <a:prstDash val="solid"/>
                <a:round/>
              </a:ln>
              <a:effectLst/>
            </c:spPr>
            <c:extLst>
              <c:ext xmlns:c16="http://schemas.microsoft.com/office/drawing/2014/chart" uri="{C3380CC4-5D6E-409C-BE32-E72D297353CC}">
                <c16:uniqueId val="{00000005-94A1-4496-B74D-B847E8EC1A66}"/>
              </c:ext>
            </c:extLst>
          </c:dPt>
          <c:dPt>
            <c:idx val="6"/>
            <c:marker>
              <c:symbol val="circle"/>
              <c:size val="6"/>
              <c:spPr>
                <a:solidFill>
                  <a:srgbClr val="203864"/>
                </a:solidFill>
                <a:ln w="9525">
                  <a:noFill/>
                </a:ln>
                <a:effectLst/>
              </c:spPr>
            </c:marker>
            <c:bubble3D val="0"/>
            <c:spPr>
              <a:ln w="31750" cap="rnd">
                <a:solidFill>
                  <a:srgbClr val="1F497D"/>
                </a:solidFill>
                <a:prstDash val="solid"/>
                <a:round/>
              </a:ln>
              <a:effectLst/>
            </c:spPr>
            <c:extLst>
              <c:ext xmlns:c16="http://schemas.microsoft.com/office/drawing/2014/chart" uri="{C3380CC4-5D6E-409C-BE32-E72D297353CC}">
                <c16:uniqueId val="{00000006-94A1-4496-B74D-B847E8EC1A66}"/>
              </c:ext>
            </c:extLst>
          </c:dPt>
          <c:dPt>
            <c:idx val="7"/>
            <c:marker>
              <c:symbol val="circle"/>
              <c:size val="6"/>
              <c:spPr>
                <a:solidFill>
                  <a:srgbClr val="203864"/>
                </a:solidFill>
                <a:ln w="9525">
                  <a:noFill/>
                </a:ln>
                <a:effectLst/>
              </c:spPr>
            </c:marker>
            <c:bubble3D val="0"/>
            <c:spPr>
              <a:ln w="31750" cap="rnd">
                <a:solidFill>
                  <a:srgbClr val="1F497D"/>
                </a:solidFill>
                <a:prstDash val="solid"/>
                <a:round/>
              </a:ln>
              <a:effectLst/>
            </c:spPr>
            <c:extLst>
              <c:ext xmlns:c16="http://schemas.microsoft.com/office/drawing/2014/chart" uri="{C3380CC4-5D6E-409C-BE32-E72D297353CC}">
                <c16:uniqueId val="{00000007-94A1-4496-B74D-B847E8EC1A66}"/>
              </c:ext>
            </c:extLst>
          </c:dPt>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2"/>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Sum.Indicators!$K$29:$X$29</c:f>
              <c:numCache>
                <c:formatCode>General</c:formatCode>
                <c:ptCount val="14"/>
                <c:pt idx="0">
                  <c:v>2017</c:v>
                </c:pt>
                <c:pt idx="1">
                  <c:v>2018</c:v>
                </c:pt>
                <c:pt idx="2">
                  <c:v>2019</c:v>
                </c:pt>
                <c:pt idx="3">
                  <c:v>2020</c:v>
                </c:pt>
                <c:pt idx="4">
                  <c:v>2021</c:v>
                </c:pt>
                <c:pt idx="5">
                  <c:v>2022</c:v>
                </c:pt>
                <c:pt idx="6">
                  <c:v>2023</c:v>
                </c:pt>
                <c:pt idx="7">
                  <c:v>2024</c:v>
                </c:pt>
                <c:pt idx="8">
                  <c:v>2025</c:v>
                </c:pt>
                <c:pt idx="9">
                  <c:v>2026</c:v>
                </c:pt>
                <c:pt idx="10">
                  <c:v>2027</c:v>
                </c:pt>
                <c:pt idx="11">
                  <c:v>2028</c:v>
                </c:pt>
                <c:pt idx="12">
                  <c:v>2029</c:v>
                </c:pt>
                <c:pt idx="13">
                  <c:v>2030</c:v>
                </c:pt>
              </c:numCache>
            </c:numRef>
          </c:cat>
          <c:val>
            <c:numRef>
              <c:f>Sum.Indicators!$K$30:$X$30</c:f>
              <c:numCache>
                <c:formatCode>0.0%</c:formatCode>
                <c:ptCount val="14"/>
                <c:pt idx="0">
                  <c:v>4.7081451747783998E-2</c:v>
                </c:pt>
                <c:pt idx="1">
                  <c:v>8.0664483667438613E-2</c:v>
                </c:pt>
                <c:pt idx="2">
                  <c:v>9.2823885891656133E-2</c:v>
                </c:pt>
                <c:pt idx="3">
                  <c:v>-2.779468452018663E-2</c:v>
                </c:pt>
                <c:pt idx="4">
                  <c:v>8.4168057874234758E-2</c:v>
                </c:pt>
                <c:pt idx="5">
                  <c:v>9.8100859745925861E-2</c:v>
                </c:pt>
                <c:pt idx="6">
                  <c:v>8.5597429155711335E-2</c:v>
                </c:pt>
                <c:pt idx="7">
                  <c:v>7.2066738428417709E-2</c:v>
                </c:pt>
                <c:pt idx="8">
                  <c:v>6.978353886191821E-2</c:v>
                </c:pt>
                <c:pt idx="9">
                  <c:v>7.2333774922395122E-2</c:v>
                </c:pt>
                <c:pt idx="10">
                  <c:v>7.5992706697560322E-2</c:v>
                </c:pt>
                <c:pt idx="11">
                  <c:v>6.7527197938937675E-2</c:v>
                </c:pt>
                <c:pt idx="12">
                  <c:v>6.7963674945178992E-2</c:v>
                </c:pt>
                <c:pt idx="13">
                  <c:v>7.0000000000000007E-2</c:v>
                </c:pt>
              </c:numCache>
            </c:numRef>
          </c:val>
          <c:smooth val="1"/>
          <c:extLst>
            <c:ext xmlns:c16="http://schemas.microsoft.com/office/drawing/2014/chart" uri="{C3380CC4-5D6E-409C-BE32-E72D297353CC}">
              <c16:uniqueId val="{00000000-14D6-4CEC-AFD9-218F2334F5F0}"/>
            </c:ext>
          </c:extLst>
        </c:ser>
        <c:dLbls>
          <c:showLegendKey val="0"/>
          <c:showVal val="0"/>
          <c:showCatName val="0"/>
          <c:showSerName val="0"/>
          <c:showPercent val="0"/>
          <c:showBubbleSize val="0"/>
        </c:dLbls>
        <c:marker val="1"/>
        <c:smooth val="0"/>
        <c:axId val="1280768064"/>
        <c:axId val="1280769504"/>
      </c:lineChart>
      <c:catAx>
        <c:axId val="12807680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80769504"/>
        <c:crosses val="autoZero"/>
        <c:auto val="1"/>
        <c:lblAlgn val="ctr"/>
        <c:lblOffset val="100"/>
        <c:noMultiLvlLbl val="0"/>
      </c:catAx>
      <c:valAx>
        <c:axId val="1280769504"/>
        <c:scaling>
          <c:orientation val="minMax"/>
        </c:scaling>
        <c:delete val="0"/>
        <c:axPos val="l"/>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80768064"/>
        <c:crosses val="autoZero"/>
        <c:crossBetween val="between"/>
      </c:valAx>
      <c:spPr>
        <a:noFill/>
        <a:ln w="25400">
          <a:noFill/>
        </a:ln>
        <a:effectLst/>
      </c:spPr>
    </c:plotArea>
    <c:plotVisOnly val="1"/>
    <c:dispBlanksAs val="gap"/>
    <c:showDLblsOverMax val="0"/>
  </c:chart>
  <c:spPr>
    <a:noFill/>
    <a:ln>
      <a:solidFill>
        <a:sysClr val="window" lastClr="FFFFFF">
          <a:lumMod val="95000"/>
        </a:sysClr>
      </a:solid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dirty="0"/>
              <a:t>Bilateral ER(RWF</a:t>
            </a:r>
            <a:r>
              <a:rPr lang="en-US" baseline="0" dirty="0"/>
              <a:t> vs Regional and Major currencies)</a:t>
            </a:r>
            <a:endParaRPr lang="en-US" dirty="0"/>
          </a:p>
        </c:rich>
      </c:tx>
      <c:layout>
        <c:manualLayout>
          <c:xMode val="edge"/>
          <c:yMode val="edge"/>
          <c:x val="0.35552552692012335"/>
          <c:y val="2.1229488260678057E-2"/>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935063398765295E-2"/>
          <c:y val="2.9615416493990875E-2"/>
          <c:w val="0.90730336660673316"/>
          <c:h val="0.86637903509483993"/>
        </c:manualLayout>
      </c:layout>
      <c:barChart>
        <c:barDir val="bar"/>
        <c:grouping val="clustered"/>
        <c:varyColors val="0"/>
        <c:ser>
          <c:idx val="0"/>
          <c:order val="0"/>
          <c:tx>
            <c:strRef>
              <c:f>'Data reports'!$A$197</c:f>
              <c:strCache>
                <c:ptCount val="1"/>
                <c:pt idx="0">
                  <c:v>Sep-25</c:v>
                </c:pt>
              </c:strCache>
            </c:strRef>
          </c:tx>
          <c:spPr>
            <a:solidFill>
              <a:schemeClr val="accent2">
                <a:lumMod val="5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2">
                        <a:lumMod val="50000"/>
                      </a:schemeClr>
                    </a:solidFill>
                    <a:latin typeface="BentonSans Regular" panose="02000503040000020004" pitchFamily="50"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'Data reports'!$B$195:$J$195</c:f>
              <c:strCache>
                <c:ptCount val="9"/>
                <c:pt idx="0">
                  <c:v>USD</c:v>
                </c:pt>
                <c:pt idx="1">
                  <c:v>GBP</c:v>
                </c:pt>
                <c:pt idx="2">
                  <c:v>EUR</c:v>
                </c:pt>
                <c:pt idx="3">
                  <c:v>JPY</c:v>
                </c:pt>
                <c:pt idx="4">
                  <c:v>RMB</c:v>
                </c:pt>
                <c:pt idx="5">
                  <c:v>KES</c:v>
                </c:pt>
                <c:pt idx="6">
                  <c:v>UGX</c:v>
                </c:pt>
                <c:pt idx="7">
                  <c:v>TZS</c:v>
                </c:pt>
                <c:pt idx="8">
                  <c:v>BIF</c:v>
                </c:pt>
              </c:strCache>
            </c:strRef>
          </c:cat>
          <c:val>
            <c:numRef>
              <c:f>'Data reports'!$B$197:$J$197</c:f>
              <c:numCache>
                <c:formatCode>0.00</c:formatCode>
                <c:ptCount val="9"/>
                <c:pt idx="0">
                  <c:v>4.0296364694105247</c:v>
                </c:pt>
                <c:pt idx="1">
                  <c:v>11.327998728581434</c:v>
                </c:pt>
                <c:pt idx="2">
                  <c:v>17.160172911295923</c:v>
                </c:pt>
                <c:pt idx="3">
                  <c:v>9.3903155652093506</c:v>
                </c:pt>
                <c:pt idx="4">
                  <c:v>6.5594081937404791</c:v>
                </c:pt>
                <c:pt idx="5">
                  <c:v>3.868595846238887</c:v>
                </c:pt>
                <c:pt idx="6">
                  <c:v>9.374269236327315</c:v>
                </c:pt>
                <c:pt idx="7">
                  <c:v>3.1437107493445637</c:v>
                </c:pt>
                <c:pt idx="8">
                  <c:v>4.4914283051281867</c:v>
                </c:pt>
              </c:numCache>
            </c:numRef>
          </c:val>
          <c:extLst>
            <c:ext xmlns:c16="http://schemas.microsoft.com/office/drawing/2014/chart" uri="{C3380CC4-5D6E-409C-BE32-E72D297353CC}">
              <c16:uniqueId val="{00000000-F817-4FE8-98E5-4110178E49D8}"/>
            </c:ext>
          </c:extLst>
        </c:ser>
        <c:ser>
          <c:idx val="1"/>
          <c:order val="1"/>
          <c:tx>
            <c:strRef>
              <c:f>'Data reports'!$A$196</c:f>
              <c:strCache>
                <c:ptCount val="1"/>
                <c:pt idx="0">
                  <c:v>Sep-24</c:v>
                </c:pt>
              </c:strCache>
            </c:strRef>
          </c:tx>
          <c:spPr>
            <a:solidFill>
              <a:schemeClr val="accent4"/>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BentonSans Regular" panose="02000503040000020004" pitchFamily="50"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'Data reports'!$B$195:$J$195</c:f>
              <c:strCache>
                <c:ptCount val="9"/>
                <c:pt idx="0">
                  <c:v>USD</c:v>
                </c:pt>
                <c:pt idx="1">
                  <c:v>GBP</c:v>
                </c:pt>
                <c:pt idx="2">
                  <c:v>EUR</c:v>
                </c:pt>
                <c:pt idx="3">
                  <c:v>JPY</c:v>
                </c:pt>
                <c:pt idx="4">
                  <c:v>RMB</c:v>
                </c:pt>
                <c:pt idx="5">
                  <c:v>KES</c:v>
                </c:pt>
                <c:pt idx="6">
                  <c:v>UGX</c:v>
                </c:pt>
                <c:pt idx="7">
                  <c:v>TZS</c:v>
                </c:pt>
                <c:pt idx="8">
                  <c:v>BIF</c:v>
                </c:pt>
              </c:strCache>
            </c:strRef>
          </c:cat>
          <c:val>
            <c:numRef>
              <c:f>'Data reports'!$B$196:$J$196</c:f>
              <c:numCache>
                <c:formatCode>0.00</c:formatCode>
                <c:ptCount val="9"/>
                <c:pt idx="0">
                  <c:v>6.4896540226674571</c:v>
                </c:pt>
                <c:pt idx="1">
                  <c:v>11.630076301830861</c:v>
                </c:pt>
                <c:pt idx="2">
                  <c:v>7.3407658398266795</c:v>
                </c:pt>
                <c:pt idx="3">
                  <c:v>5.7602285238460338</c:v>
                </c:pt>
                <c:pt idx="4">
                  <c:v>7.6842943484659587</c:v>
                </c:pt>
                <c:pt idx="5">
                  <c:v>29.19756058993892</c:v>
                </c:pt>
                <c:pt idx="6">
                  <c:v>9.1065179025455514</c:v>
                </c:pt>
                <c:pt idx="7">
                  <c:v>-1.9278266186993243</c:v>
                </c:pt>
                <c:pt idx="8">
                  <c:v>4.6693264809305024</c:v>
                </c:pt>
              </c:numCache>
            </c:numRef>
          </c:val>
          <c:extLst>
            <c:ext xmlns:c16="http://schemas.microsoft.com/office/drawing/2014/chart" uri="{C3380CC4-5D6E-409C-BE32-E72D297353CC}">
              <c16:uniqueId val="{00000001-F817-4FE8-98E5-4110178E49D8}"/>
            </c:ext>
          </c:extLst>
        </c:ser>
        <c:dLbls>
          <c:showLegendKey val="0"/>
          <c:showVal val="0"/>
          <c:showCatName val="0"/>
          <c:showSerName val="0"/>
          <c:showPercent val="0"/>
          <c:showBubbleSize val="0"/>
        </c:dLbls>
        <c:gapWidth val="115"/>
        <c:overlap val="-20"/>
        <c:axId val="1697776223"/>
        <c:axId val="1697777183"/>
      </c:barChart>
      <c:catAx>
        <c:axId val="1697776223"/>
        <c:scaling>
          <c:orientation val="minMax"/>
        </c:scaling>
        <c:delete val="0"/>
        <c:axPos val="l"/>
        <c:numFmt formatCode="General" sourceLinked="1"/>
        <c:majorTickMark val="none"/>
        <c:minorTickMark val="none"/>
        <c:tickLblPos val="low"/>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BentonSans Regular" panose="02000503040000020004" pitchFamily="50" charset="0"/>
                <a:ea typeface="+mn-ea"/>
                <a:cs typeface="+mn-cs"/>
              </a:defRPr>
            </a:pPr>
            <a:endParaRPr lang="en-US"/>
          </a:p>
        </c:txPr>
        <c:crossAx val="1697777183"/>
        <c:crosses val="autoZero"/>
        <c:auto val="1"/>
        <c:lblAlgn val="ctr"/>
        <c:lblOffset val="100"/>
        <c:noMultiLvlLbl val="0"/>
      </c:catAx>
      <c:valAx>
        <c:axId val="1697777183"/>
        <c:scaling>
          <c:orientation val="minMax"/>
        </c:scaling>
        <c:delete val="0"/>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BentonSans Regular" panose="02000503040000020004" pitchFamily="50" charset="0"/>
                <a:ea typeface="+mn-ea"/>
                <a:cs typeface="+mn-cs"/>
              </a:defRPr>
            </a:pPr>
            <a:endParaRPr lang="en-US"/>
          </a:p>
        </c:txPr>
        <c:crossAx val="1697776223"/>
        <c:crosses val="autoZero"/>
        <c:crossBetween val="between"/>
      </c:valAx>
      <c:spPr>
        <a:noFill/>
        <a:ln>
          <a:noFill/>
        </a:ln>
        <a:effectLst/>
      </c:spPr>
    </c:plotArea>
    <c:legend>
      <c:legendPos val="b"/>
      <c:layout>
        <c:manualLayout>
          <c:xMode val="edge"/>
          <c:yMode val="edge"/>
          <c:x val="0.86968072599947577"/>
          <c:y val="0.42705738487234557"/>
          <c:w val="0.10486886507607601"/>
          <c:h val="0.16124701741827727"/>
        </c:manualLayout>
      </c:layout>
      <c:overlay val="0"/>
      <c:spPr>
        <a:noFill/>
        <a:ln>
          <a:noFill/>
        </a:ln>
        <a:effectLst/>
      </c:spPr>
      <c:txPr>
        <a:bodyPr rot="0" spcFirstLastPara="1" vertOverflow="ellipsis" vert="horz" wrap="square" anchor="ctr" anchorCtr="1"/>
        <a:lstStyle/>
        <a:p>
          <a:pPr>
            <a:defRPr sz="900" b="1" i="0" u="none" strike="noStrike" kern="1200" baseline="0">
              <a:solidFill>
                <a:sysClr val="windowText" lastClr="000000"/>
              </a:solidFill>
              <a:latin typeface="BentonSans Regular" panose="02000503040000020004" pitchFamily="50"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34925">
      <a:solidFill>
        <a:schemeClr val="accent4">
          <a:lumMod val="75000"/>
        </a:schemeClr>
      </a:solid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ysClr val="windowText" lastClr="000000"/>
                </a:solidFill>
                <a:latin typeface="Bahnschrift" panose="020B0502040204020203" pitchFamily="34" charset="0"/>
                <a:ea typeface="+mn-ea"/>
                <a:cs typeface="+mn-cs"/>
              </a:defRPr>
            </a:pPr>
            <a:r>
              <a:rPr lang="en-US" dirty="0">
                <a:solidFill>
                  <a:sysClr val="windowText" lastClr="000000"/>
                </a:solidFill>
                <a:latin typeface="Bahnschrift" panose="020B0502040204020203" pitchFamily="34" charset="0"/>
              </a:rPr>
              <a:t>External trade</a:t>
            </a:r>
            <a:r>
              <a:rPr lang="en-US" baseline="0" dirty="0">
                <a:solidFill>
                  <a:sysClr val="windowText" lastClr="000000"/>
                </a:solidFill>
                <a:latin typeface="Bahnschrift" panose="020B0502040204020203" pitchFamily="34" charset="0"/>
              </a:rPr>
              <a:t> position (Million USD)</a:t>
            </a:r>
            <a:endParaRPr lang="sl-SI" dirty="0">
              <a:solidFill>
                <a:sysClr val="windowText" lastClr="000000"/>
              </a:solidFill>
              <a:latin typeface="Bahnschrift" panose="020B0502040204020203"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ysClr val="windowText" lastClr="000000"/>
              </a:solidFill>
              <a:latin typeface="Bahnschrift" panose="020B0502040204020203" pitchFamily="34" charset="0"/>
              <a:ea typeface="+mn-ea"/>
              <a:cs typeface="+mn-cs"/>
            </a:defRPr>
          </a:pPr>
          <a:endParaRPr lang="sl-SI"/>
        </a:p>
      </c:txPr>
    </c:title>
    <c:autoTitleDeleted val="0"/>
    <c:plotArea>
      <c:layout/>
      <c:barChart>
        <c:barDir val="col"/>
        <c:grouping val="clustered"/>
        <c:varyColors val="0"/>
        <c:ser>
          <c:idx val="0"/>
          <c:order val="0"/>
          <c:tx>
            <c:strRef>
              <c:f>Sheet1!$B$6</c:f>
              <c:strCache>
                <c:ptCount val="1"/>
                <c:pt idx="0">
                  <c:v>Current Account (- deficit)</c:v>
                </c:pt>
              </c:strCache>
            </c:strRef>
          </c:tx>
          <c:spPr>
            <a:solidFill>
              <a:schemeClr val="accent1"/>
            </a:solidFill>
            <a:ln>
              <a:noFill/>
            </a:ln>
            <a:effectLst/>
          </c:spPr>
          <c:invertIfNegative val="0"/>
          <c:cat>
            <c:numRef>
              <c:f>Sheet1!$C$5:$J$5</c:f>
              <c:numCache>
                <c:formatCode>General</c:formatCode>
                <c:ptCount val="8"/>
                <c:pt idx="0">
                  <c:v>2022</c:v>
                </c:pt>
                <c:pt idx="1">
                  <c:v>2023</c:v>
                </c:pt>
                <c:pt idx="2">
                  <c:v>2024</c:v>
                </c:pt>
                <c:pt idx="3">
                  <c:v>2025</c:v>
                </c:pt>
                <c:pt idx="4">
                  <c:v>2026</c:v>
                </c:pt>
                <c:pt idx="5">
                  <c:v>2027</c:v>
                </c:pt>
                <c:pt idx="6">
                  <c:v>2028</c:v>
                </c:pt>
                <c:pt idx="7">
                  <c:v>2029</c:v>
                </c:pt>
              </c:numCache>
            </c:numRef>
          </c:cat>
          <c:val>
            <c:numRef>
              <c:f>Sheet1!$C$6:$J$6</c:f>
              <c:numCache>
                <c:formatCode>0.0</c:formatCode>
                <c:ptCount val="8"/>
                <c:pt idx="0">
                  <c:v>-1239.6398739823999</c:v>
                </c:pt>
                <c:pt idx="1">
                  <c:v>-1665.3042633793739</c:v>
                </c:pt>
                <c:pt idx="2">
                  <c:v>-1815.0860995197763</c:v>
                </c:pt>
                <c:pt idx="3">
                  <c:v>-2069.2991750573983</c:v>
                </c:pt>
                <c:pt idx="4">
                  <c:v>-2320.780109315559</c:v>
                </c:pt>
                <c:pt idx="5">
                  <c:v>-2155.7967616850356</c:v>
                </c:pt>
                <c:pt idx="6">
                  <c:v>-1674.9320593534942</c:v>
                </c:pt>
                <c:pt idx="7">
                  <c:v>-1653.4328011154257</c:v>
                </c:pt>
              </c:numCache>
            </c:numRef>
          </c:val>
          <c:extLst>
            <c:ext xmlns:c16="http://schemas.microsoft.com/office/drawing/2014/chart" uri="{C3380CC4-5D6E-409C-BE32-E72D297353CC}">
              <c16:uniqueId val="{00000000-A196-4C85-A26C-4989BE2B227B}"/>
            </c:ext>
          </c:extLst>
        </c:ser>
        <c:ser>
          <c:idx val="1"/>
          <c:order val="1"/>
          <c:tx>
            <c:strRef>
              <c:f>Sheet1!$B$7</c:f>
              <c:strCache>
                <c:ptCount val="1"/>
                <c:pt idx="0">
                  <c:v>Exports (G&amp;S)</c:v>
                </c:pt>
              </c:strCache>
            </c:strRef>
          </c:tx>
          <c:spPr>
            <a:solidFill>
              <a:schemeClr val="accent2"/>
            </a:solidFill>
            <a:ln>
              <a:noFill/>
            </a:ln>
            <a:effectLst/>
          </c:spPr>
          <c:invertIfNegative val="0"/>
          <c:cat>
            <c:numRef>
              <c:f>Sheet1!$C$5:$J$5</c:f>
              <c:numCache>
                <c:formatCode>General</c:formatCode>
                <c:ptCount val="8"/>
                <c:pt idx="0">
                  <c:v>2022</c:v>
                </c:pt>
                <c:pt idx="1">
                  <c:v>2023</c:v>
                </c:pt>
                <c:pt idx="2">
                  <c:v>2024</c:v>
                </c:pt>
                <c:pt idx="3">
                  <c:v>2025</c:v>
                </c:pt>
                <c:pt idx="4">
                  <c:v>2026</c:v>
                </c:pt>
                <c:pt idx="5">
                  <c:v>2027</c:v>
                </c:pt>
                <c:pt idx="6">
                  <c:v>2028</c:v>
                </c:pt>
                <c:pt idx="7">
                  <c:v>2029</c:v>
                </c:pt>
              </c:numCache>
            </c:numRef>
          </c:cat>
          <c:val>
            <c:numRef>
              <c:f>Sheet1!$C$7:$J$7</c:f>
              <c:numCache>
                <c:formatCode>0.0</c:formatCode>
                <c:ptCount val="8"/>
                <c:pt idx="0">
                  <c:v>2998.9007542732097</c:v>
                </c:pt>
                <c:pt idx="1">
                  <c:v>3523.5876137111582</c:v>
                </c:pt>
                <c:pt idx="2">
                  <c:v>4297.236954587217</c:v>
                </c:pt>
                <c:pt idx="3" formatCode="_(* #,##0_);_(* \(#,##0\);_(* &quot;-&quot;??_);_(@_)">
                  <c:v>4228.9194055722692</c:v>
                </c:pt>
                <c:pt idx="4" formatCode="_(* #,##0_);_(* \(#,##0\);_(* &quot;-&quot;??_);_(@_)">
                  <c:v>4821.6416779178726</c:v>
                </c:pt>
                <c:pt idx="5" formatCode="_(* #,##0_);_(* \(#,##0\);_(* &quot;-&quot;??_);_(@_)">
                  <c:v>5276.0042579251831</c:v>
                </c:pt>
                <c:pt idx="6" formatCode="_(* #,##0_);_(* \(#,##0\);_(* &quot;-&quot;??_);_(@_)">
                  <c:v>5708.2050927931987</c:v>
                </c:pt>
                <c:pt idx="7" formatCode="_(* #,##0_);_(* \(#,##0\);_(* &quot;-&quot;??_);_(@_)">
                  <c:v>6024.9129136690826</c:v>
                </c:pt>
              </c:numCache>
            </c:numRef>
          </c:val>
          <c:extLst>
            <c:ext xmlns:c16="http://schemas.microsoft.com/office/drawing/2014/chart" uri="{C3380CC4-5D6E-409C-BE32-E72D297353CC}">
              <c16:uniqueId val="{00000001-A196-4C85-A26C-4989BE2B227B}"/>
            </c:ext>
          </c:extLst>
        </c:ser>
        <c:ser>
          <c:idx val="4"/>
          <c:order val="4"/>
          <c:tx>
            <c:strRef>
              <c:f>Sheet1!$B$10</c:f>
              <c:strCache>
                <c:ptCount val="1"/>
                <c:pt idx="0">
                  <c:v>Imports (G&amp;S)</c:v>
                </c:pt>
              </c:strCache>
            </c:strRef>
          </c:tx>
          <c:spPr>
            <a:solidFill>
              <a:schemeClr val="accent5"/>
            </a:solidFill>
            <a:ln>
              <a:noFill/>
            </a:ln>
            <a:effectLst/>
          </c:spPr>
          <c:invertIfNegative val="0"/>
          <c:cat>
            <c:numRef>
              <c:f>Sheet1!$C$5:$J$5</c:f>
              <c:numCache>
                <c:formatCode>General</c:formatCode>
                <c:ptCount val="8"/>
                <c:pt idx="0">
                  <c:v>2022</c:v>
                </c:pt>
                <c:pt idx="1">
                  <c:v>2023</c:v>
                </c:pt>
                <c:pt idx="2">
                  <c:v>2024</c:v>
                </c:pt>
                <c:pt idx="3">
                  <c:v>2025</c:v>
                </c:pt>
                <c:pt idx="4">
                  <c:v>2026</c:v>
                </c:pt>
                <c:pt idx="5">
                  <c:v>2027</c:v>
                </c:pt>
                <c:pt idx="6">
                  <c:v>2028</c:v>
                </c:pt>
                <c:pt idx="7">
                  <c:v>2029</c:v>
                </c:pt>
              </c:numCache>
            </c:numRef>
          </c:cat>
          <c:val>
            <c:numRef>
              <c:f>Sheet1!$C$10:$J$10</c:f>
              <c:numCache>
                <c:formatCode>0.0</c:formatCode>
                <c:ptCount val="8"/>
                <c:pt idx="0">
                  <c:v>4976.9655601834802</c:v>
                </c:pt>
                <c:pt idx="1">
                  <c:v>5790.8095236580175</c:v>
                </c:pt>
                <c:pt idx="2">
                  <c:v>6550.8966017548737</c:v>
                </c:pt>
                <c:pt idx="3" formatCode="_(* #,##0_);_(* \(#,##0\);_(* &quot;-&quot;??_);_(@_)">
                  <c:v>6665.2072504857106</c:v>
                </c:pt>
                <c:pt idx="4" formatCode="_(* #,##0_);_(* \(#,##0\);_(* &quot;-&quot;??_);_(@_)">
                  <c:v>7416.4218901411841</c:v>
                </c:pt>
                <c:pt idx="5" formatCode="_(* #,##0_);_(* \(#,##0\);_(* &quot;-&quot;??_);_(@_)">
                  <c:v>7670.3432087795536</c:v>
                </c:pt>
                <c:pt idx="6" formatCode="_(* #,##0_);_(* \(#,##0\);_(* &quot;-&quot;??_);_(@_)">
                  <c:v>7599.9061766072082</c:v>
                </c:pt>
                <c:pt idx="7" formatCode="_(* #,##0_);_(* \(#,##0\);_(* &quot;-&quot;??_);_(@_)">
                  <c:v>7826.7004905223184</c:v>
                </c:pt>
              </c:numCache>
            </c:numRef>
          </c:val>
          <c:extLst>
            <c:ext xmlns:c16="http://schemas.microsoft.com/office/drawing/2014/chart" uri="{C3380CC4-5D6E-409C-BE32-E72D297353CC}">
              <c16:uniqueId val="{00000002-A196-4C85-A26C-4989BE2B227B}"/>
            </c:ext>
          </c:extLst>
        </c:ser>
        <c:ser>
          <c:idx val="7"/>
          <c:order val="7"/>
          <c:tx>
            <c:strRef>
              <c:f>Sheet1!$B$13</c:f>
              <c:strCache>
                <c:ptCount val="1"/>
                <c:pt idx="0">
                  <c:v>Gross official reserves</c:v>
                </c:pt>
              </c:strCache>
            </c:strRef>
          </c:tx>
          <c:spPr>
            <a:solidFill>
              <a:schemeClr val="accent2">
                <a:lumMod val="60000"/>
              </a:schemeClr>
            </a:solidFill>
            <a:ln>
              <a:noFill/>
            </a:ln>
            <a:effectLst/>
          </c:spPr>
          <c:invertIfNegative val="0"/>
          <c:cat>
            <c:numRef>
              <c:f>Sheet1!$C$5:$J$5</c:f>
              <c:numCache>
                <c:formatCode>General</c:formatCode>
                <c:ptCount val="8"/>
                <c:pt idx="0">
                  <c:v>2022</c:v>
                </c:pt>
                <c:pt idx="1">
                  <c:v>2023</c:v>
                </c:pt>
                <c:pt idx="2">
                  <c:v>2024</c:v>
                </c:pt>
                <c:pt idx="3">
                  <c:v>2025</c:v>
                </c:pt>
                <c:pt idx="4">
                  <c:v>2026</c:v>
                </c:pt>
                <c:pt idx="5">
                  <c:v>2027</c:v>
                </c:pt>
                <c:pt idx="6">
                  <c:v>2028</c:v>
                </c:pt>
                <c:pt idx="7">
                  <c:v>2029</c:v>
                </c:pt>
              </c:numCache>
            </c:numRef>
          </c:cat>
          <c:val>
            <c:numRef>
              <c:f>Sheet1!$C$13:$J$13</c:f>
              <c:numCache>
                <c:formatCode>_(* #,##0_);_(* \(#,##0\);_(* "-"??_);_(@_)</c:formatCode>
                <c:ptCount val="8"/>
                <c:pt idx="0">
                  <c:v>1726.8925447325325</c:v>
                </c:pt>
                <c:pt idx="1">
                  <c:v>1834.314846347216</c:v>
                </c:pt>
                <c:pt idx="2">
                  <c:v>2406.9842956458529</c:v>
                </c:pt>
                <c:pt idx="3">
                  <c:v>1788.2023518382348</c:v>
                </c:pt>
                <c:pt idx="4">
                  <c:v>2075.7304274564735</c:v>
                </c:pt>
                <c:pt idx="5">
                  <c:v>2292.7913274240091</c:v>
                </c:pt>
                <c:pt idx="6">
                  <c:v>2386.3777042751008</c:v>
                </c:pt>
                <c:pt idx="7">
                  <c:v>2326.0273804553858</c:v>
                </c:pt>
              </c:numCache>
            </c:numRef>
          </c:val>
          <c:extLst>
            <c:ext xmlns:c16="http://schemas.microsoft.com/office/drawing/2014/chart" uri="{C3380CC4-5D6E-409C-BE32-E72D297353CC}">
              <c16:uniqueId val="{00000003-A196-4C85-A26C-4989BE2B227B}"/>
            </c:ext>
          </c:extLst>
        </c:ser>
        <c:dLbls>
          <c:showLegendKey val="0"/>
          <c:showVal val="0"/>
          <c:showCatName val="0"/>
          <c:showSerName val="0"/>
          <c:showPercent val="0"/>
          <c:showBubbleSize val="0"/>
        </c:dLbls>
        <c:gapWidth val="219"/>
        <c:overlap val="-27"/>
        <c:axId val="865871808"/>
        <c:axId val="865879728"/>
        <c:extLst>
          <c:ext xmlns:c15="http://schemas.microsoft.com/office/drawing/2012/chart" uri="{02D57815-91ED-43cb-92C2-25804820EDAC}">
            <c15:filteredBarSeries>
              <c15:ser>
                <c:idx val="2"/>
                <c:order val="2"/>
                <c:tx>
                  <c:strRef>
                    <c:extLst>
                      <c:ext uri="{02D57815-91ED-43cb-92C2-25804820EDAC}">
                        <c15:formulaRef>
                          <c15:sqref>Sheet1!$B$8</c15:sqref>
                        </c15:formulaRef>
                      </c:ext>
                    </c:extLst>
                    <c:strCache>
                      <c:ptCount val="1"/>
                      <c:pt idx="0">
                        <c:v>Goods</c:v>
                      </c:pt>
                    </c:strCache>
                  </c:strRef>
                </c:tx>
                <c:spPr>
                  <a:solidFill>
                    <a:schemeClr val="accent3"/>
                  </a:solidFill>
                  <a:ln>
                    <a:noFill/>
                  </a:ln>
                  <a:effectLst/>
                </c:spPr>
                <c:invertIfNegative val="0"/>
                <c:cat>
                  <c:numRef>
                    <c:extLst>
                      <c:ext uri="{02D57815-91ED-43cb-92C2-25804820EDAC}">
                        <c15:formulaRef>
                          <c15:sqref>Sheet1!$C$5:$J$5</c15:sqref>
                        </c15:formulaRef>
                      </c:ext>
                    </c:extLst>
                    <c:numCache>
                      <c:formatCode>General</c:formatCode>
                      <c:ptCount val="8"/>
                      <c:pt idx="0">
                        <c:v>2022</c:v>
                      </c:pt>
                      <c:pt idx="1">
                        <c:v>2023</c:v>
                      </c:pt>
                      <c:pt idx="2">
                        <c:v>2024</c:v>
                      </c:pt>
                      <c:pt idx="3">
                        <c:v>2025</c:v>
                      </c:pt>
                      <c:pt idx="4">
                        <c:v>2026</c:v>
                      </c:pt>
                      <c:pt idx="5">
                        <c:v>2027</c:v>
                      </c:pt>
                      <c:pt idx="6">
                        <c:v>2028</c:v>
                      </c:pt>
                      <c:pt idx="7">
                        <c:v>2029</c:v>
                      </c:pt>
                    </c:numCache>
                  </c:numRef>
                </c:cat>
                <c:val>
                  <c:numRef>
                    <c:extLst>
                      <c:ext uri="{02D57815-91ED-43cb-92C2-25804820EDAC}">
                        <c15:formulaRef>
                          <c15:sqref>Sheet1!$C$8:$J$8</c15:sqref>
                        </c15:formulaRef>
                      </c:ext>
                    </c:extLst>
                    <c:numCache>
                      <c:formatCode>0.0</c:formatCode>
                      <c:ptCount val="8"/>
                      <c:pt idx="3" formatCode="_(* #,##0_);_(* \(#,##0\);_(* &quot;-&quot;??_);_(@_)">
                        <c:v>3071.7567019620119</c:v>
                      </c:pt>
                      <c:pt idx="4" formatCode="_(* #,##0_);_(* \(#,##0\);_(* &quot;-&quot;??_);_(@_)">
                        <c:v>3595.4308353792585</c:v>
                      </c:pt>
                      <c:pt idx="5" formatCode="_(* #,##0_);_(* \(#,##0\);_(* &quot;-&quot;??_);_(@_)">
                        <c:v>3968.7208020845383</c:v>
                      </c:pt>
                      <c:pt idx="6" formatCode="_(* #,##0_);_(* \(#,##0\);_(* &quot;-&quot;??_);_(@_)">
                        <c:v>4313.3083283901815</c:v>
                      </c:pt>
                      <c:pt idx="7" formatCode="_(* #,##0_);_(* \(#,##0\);_(* &quot;-&quot;??_);_(@_)">
                        <c:v>4535.1838149136283</c:v>
                      </c:pt>
                    </c:numCache>
                  </c:numRef>
                </c:val>
                <c:extLst>
                  <c:ext xmlns:c16="http://schemas.microsoft.com/office/drawing/2014/chart" uri="{C3380CC4-5D6E-409C-BE32-E72D297353CC}">
                    <c16:uniqueId val="{00000004-A196-4C85-A26C-4989BE2B227B}"/>
                  </c:ext>
                </c:extLst>
              </c15:ser>
            </c15:filteredBarSeries>
            <c15:filteredBarSeries>
              <c15:ser>
                <c:idx val="3"/>
                <c:order val="3"/>
                <c:tx>
                  <c:strRef>
                    <c:extLst xmlns:c15="http://schemas.microsoft.com/office/drawing/2012/chart">
                      <c:ext xmlns:c15="http://schemas.microsoft.com/office/drawing/2012/chart" uri="{02D57815-91ED-43cb-92C2-25804820EDAC}">
                        <c15:formulaRef>
                          <c15:sqref>Sheet1!$B$9</c15:sqref>
                        </c15:formulaRef>
                      </c:ext>
                    </c:extLst>
                    <c:strCache>
                      <c:ptCount val="1"/>
                      <c:pt idx="0">
                        <c:v>Services</c:v>
                      </c:pt>
                    </c:strCache>
                  </c:strRef>
                </c:tx>
                <c:spPr>
                  <a:solidFill>
                    <a:schemeClr val="accent4"/>
                  </a:solidFill>
                  <a:ln>
                    <a:noFill/>
                  </a:ln>
                  <a:effectLst/>
                </c:spPr>
                <c:invertIfNegative val="0"/>
                <c:cat>
                  <c:numRef>
                    <c:extLst xmlns:c15="http://schemas.microsoft.com/office/drawing/2012/chart">
                      <c:ext xmlns:c15="http://schemas.microsoft.com/office/drawing/2012/chart" uri="{02D57815-91ED-43cb-92C2-25804820EDAC}">
                        <c15:formulaRef>
                          <c15:sqref>Sheet1!$C$5:$J$5</c15:sqref>
                        </c15:formulaRef>
                      </c:ext>
                    </c:extLst>
                    <c:numCache>
                      <c:formatCode>General</c:formatCode>
                      <c:ptCount val="8"/>
                      <c:pt idx="0">
                        <c:v>2022</c:v>
                      </c:pt>
                      <c:pt idx="1">
                        <c:v>2023</c:v>
                      </c:pt>
                      <c:pt idx="2">
                        <c:v>2024</c:v>
                      </c:pt>
                      <c:pt idx="3">
                        <c:v>2025</c:v>
                      </c:pt>
                      <c:pt idx="4">
                        <c:v>2026</c:v>
                      </c:pt>
                      <c:pt idx="5">
                        <c:v>2027</c:v>
                      </c:pt>
                      <c:pt idx="6">
                        <c:v>2028</c:v>
                      </c:pt>
                      <c:pt idx="7">
                        <c:v>2029</c:v>
                      </c:pt>
                    </c:numCache>
                  </c:numRef>
                </c:cat>
                <c:val>
                  <c:numRef>
                    <c:extLst xmlns:c15="http://schemas.microsoft.com/office/drawing/2012/chart">
                      <c:ext xmlns:c15="http://schemas.microsoft.com/office/drawing/2012/chart" uri="{02D57815-91ED-43cb-92C2-25804820EDAC}">
                        <c15:formulaRef>
                          <c15:sqref>Sheet1!$C$9:$J$9</c15:sqref>
                        </c15:formulaRef>
                      </c:ext>
                    </c:extLst>
                    <c:numCache>
                      <c:formatCode>0.0</c:formatCode>
                      <c:ptCount val="8"/>
                      <c:pt idx="3" formatCode="_(* #,##0_);_(* \(#,##0\);_(* &quot;-&quot;??_);_(@_)">
                        <c:v>1157.1627036102577</c:v>
                      </c:pt>
                      <c:pt idx="4" formatCode="_(* #,##0_);_(* \(#,##0\);_(* &quot;-&quot;??_);_(@_)">
                        <c:v>1226.2108425386145</c:v>
                      </c:pt>
                      <c:pt idx="5" formatCode="_(* #,##0_);_(* \(#,##0\);_(* &quot;-&quot;??_);_(@_)">
                        <c:v>1307.2834558406448</c:v>
                      </c:pt>
                      <c:pt idx="6" formatCode="_(* #,##0_);_(* \(#,##0\);_(* &quot;-&quot;??_);_(@_)">
                        <c:v>1394.8967644030172</c:v>
                      </c:pt>
                      <c:pt idx="7" formatCode="_(* #,##0_);_(* \(#,##0\);_(* &quot;-&quot;??_);_(@_)">
                        <c:v>1489.7290987554543</c:v>
                      </c:pt>
                    </c:numCache>
                  </c:numRef>
                </c:val>
                <c:extLst>
                  <c:ext xmlns:c16="http://schemas.microsoft.com/office/drawing/2014/chart" uri="{C3380CC4-5D6E-409C-BE32-E72D297353CC}">
                    <c16:uniqueId val="{00000005-A196-4C85-A26C-4989BE2B227B}"/>
                  </c:ext>
                </c:extLst>
              </c15:ser>
            </c15:filteredBarSeries>
            <c15:filteredBarSeries>
              <c15:ser>
                <c:idx val="5"/>
                <c:order val="5"/>
                <c:tx>
                  <c:strRef>
                    <c:extLst xmlns:c15="http://schemas.microsoft.com/office/drawing/2012/chart">
                      <c:ext xmlns:c15="http://schemas.microsoft.com/office/drawing/2012/chart" uri="{02D57815-91ED-43cb-92C2-25804820EDAC}">
                        <c15:formulaRef>
                          <c15:sqref>Sheet1!$B$11</c15:sqref>
                        </c15:formulaRef>
                      </c:ext>
                    </c:extLst>
                    <c:strCache>
                      <c:ptCount val="1"/>
                      <c:pt idx="0">
                        <c:v>Goods </c:v>
                      </c:pt>
                    </c:strCache>
                  </c:strRef>
                </c:tx>
                <c:spPr>
                  <a:solidFill>
                    <a:schemeClr val="accent6"/>
                  </a:solidFill>
                  <a:ln>
                    <a:noFill/>
                  </a:ln>
                  <a:effectLst/>
                </c:spPr>
                <c:invertIfNegative val="0"/>
                <c:cat>
                  <c:numRef>
                    <c:extLst xmlns:c15="http://schemas.microsoft.com/office/drawing/2012/chart">
                      <c:ext xmlns:c15="http://schemas.microsoft.com/office/drawing/2012/chart" uri="{02D57815-91ED-43cb-92C2-25804820EDAC}">
                        <c15:formulaRef>
                          <c15:sqref>Sheet1!$C$5:$J$5</c15:sqref>
                        </c15:formulaRef>
                      </c:ext>
                    </c:extLst>
                    <c:numCache>
                      <c:formatCode>General</c:formatCode>
                      <c:ptCount val="8"/>
                      <c:pt idx="0">
                        <c:v>2022</c:v>
                      </c:pt>
                      <c:pt idx="1">
                        <c:v>2023</c:v>
                      </c:pt>
                      <c:pt idx="2">
                        <c:v>2024</c:v>
                      </c:pt>
                      <c:pt idx="3">
                        <c:v>2025</c:v>
                      </c:pt>
                      <c:pt idx="4">
                        <c:v>2026</c:v>
                      </c:pt>
                      <c:pt idx="5">
                        <c:v>2027</c:v>
                      </c:pt>
                      <c:pt idx="6">
                        <c:v>2028</c:v>
                      </c:pt>
                      <c:pt idx="7">
                        <c:v>2029</c:v>
                      </c:pt>
                    </c:numCache>
                  </c:numRef>
                </c:cat>
                <c:val>
                  <c:numRef>
                    <c:extLst xmlns:c15="http://schemas.microsoft.com/office/drawing/2012/chart">
                      <c:ext xmlns:c15="http://schemas.microsoft.com/office/drawing/2012/chart" uri="{02D57815-91ED-43cb-92C2-25804820EDAC}">
                        <c15:formulaRef>
                          <c15:sqref>Sheet1!$C$11:$J$11</c15:sqref>
                        </c15:formulaRef>
                      </c:ext>
                    </c:extLst>
                    <c:numCache>
                      <c:formatCode>General</c:formatCode>
                      <c:ptCount val="8"/>
                      <c:pt idx="3" formatCode="_(* #,##0_);_(* \(#,##0\);_(* &quot;-&quot;??_);_(@_)">
                        <c:v>5548.5415443327238</c:v>
                      </c:pt>
                      <c:pt idx="4" formatCode="_(* #,##0_);_(* \(#,##0\);_(* &quot;-&quot;??_);_(@_)">
                        <c:v>6189.9806225416596</c:v>
                      </c:pt>
                      <c:pt idx="5" formatCode="_(* #,##0_);_(* \(#,##0\);_(* &quot;-&quot;??_);_(@_)">
                        <c:v>6413.7062271965542</c:v>
                      </c:pt>
                      <c:pt idx="6" formatCode="_(* #,##0_);_(* \(#,##0\);_(* &quot;-&quot;??_);_(@_)">
                        <c:v>6361.8426916990784</c:v>
                      </c:pt>
                      <c:pt idx="7" formatCode="_(* #,##0_);_(* \(#,##0\);_(* &quot;-&quot;??_);_(@_)">
                        <c:v>6543.1671895230766</c:v>
                      </c:pt>
                    </c:numCache>
                  </c:numRef>
                </c:val>
                <c:extLst>
                  <c:ext xmlns:c16="http://schemas.microsoft.com/office/drawing/2014/chart" uri="{C3380CC4-5D6E-409C-BE32-E72D297353CC}">
                    <c16:uniqueId val="{00000006-A196-4C85-A26C-4989BE2B227B}"/>
                  </c:ext>
                </c:extLst>
              </c15:ser>
            </c15:filteredBarSeries>
            <c15:filteredBarSeries>
              <c15:ser>
                <c:idx val="6"/>
                <c:order val="6"/>
                <c:tx>
                  <c:strRef>
                    <c:extLst xmlns:c15="http://schemas.microsoft.com/office/drawing/2012/chart">
                      <c:ext xmlns:c15="http://schemas.microsoft.com/office/drawing/2012/chart" uri="{02D57815-91ED-43cb-92C2-25804820EDAC}">
                        <c15:formulaRef>
                          <c15:sqref>Sheet1!$B$12</c15:sqref>
                        </c15:formulaRef>
                      </c:ext>
                    </c:extLst>
                    <c:strCache>
                      <c:ptCount val="1"/>
                      <c:pt idx="0">
                        <c:v>Services</c:v>
                      </c:pt>
                    </c:strCache>
                  </c:strRef>
                </c:tx>
                <c:spPr>
                  <a:solidFill>
                    <a:schemeClr val="accent1">
                      <a:lumMod val="60000"/>
                    </a:schemeClr>
                  </a:solidFill>
                  <a:ln>
                    <a:noFill/>
                  </a:ln>
                  <a:effectLst/>
                </c:spPr>
                <c:invertIfNegative val="0"/>
                <c:cat>
                  <c:numRef>
                    <c:extLst xmlns:c15="http://schemas.microsoft.com/office/drawing/2012/chart">
                      <c:ext xmlns:c15="http://schemas.microsoft.com/office/drawing/2012/chart" uri="{02D57815-91ED-43cb-92C2-25804820EDAC}">
                        <c15:formulaRef>
                          <c15:sqref>Sheet1!$C$5:$J$5</c15:sqref>
                        </c15:formulaRef>
                      </c:ext>
                    </c:extLst>
                    <c:numCache>
                      <c:formatCode>General</c:formatCode>
                      <c:ptCount val="8"/>
                      <c:pt idx="0">
                        <c:v>2022</c:v>
                      </c:pt>
                      <c:pt idx="1">
                        <c:v>2023</c:v>
                      </c:pt>
                      <c:pt idx="2">
                        <c:v>2024</c:v>
                      </c:pt>
                      <c:pt idx="3">
                        <c:v>2025</c:v>
                      </c:pt>
                      <c:pt idx="4">
                        <c:v>2026</c:v>
                      </c:pt>
                      <c:pt idx="5">
                        <c:v>2027</c:v>
                      </c:pt>
                      <c:pt idx="6">
                        <c:v>2028</c:v>
                      </c:pt>
                      <c:pt idx="7">
                        <c:v>2029</c:v>
                      </c:pt>
                    </c:numCache>
                  </c:numRef>
                </c:cat>
                <c:val>
                  <c:numRef>
                    <c:extLst xmlns:c15="http://schemas.microsoft.com/office/drawing/2012/chart">
                      <c:ext xmlns:c15="http://schemas.microsoft.com/office/drawing/2012/chart" uri="{02D57815-91ED-43cb-92C2-25804820EDAC}">
                        <c15:formulaRef>
                          <c15:sqref>Sheet1!$C$12:$J$12</c15:sqref>
                        </c15:formulaRef>
                      </c:ext>
                    </c:extLst>
                    <c:numCache>
                      <c:formatCode>General</c:formatCode>
                      <c:ptCount val="8"/>
                      <c:pt idx="3" formatCode="_(* #,##0_);_(* \(#,##0\);_(* &quot;-&quot;??_);_(@_)">
                        <c:v>1116.6657061529866</c:v>
                      </c:pt>
                      <c:pt idx="4" formatCode="_(* #,##0_);_(* \(#,##0\);_(* &quot;-&quot;??_);_(@_)">
                        <c:v>1226.4412675995241</c:v>
                      </c:pt>
                      <c:pt idx="5" formatCode="_(* #,##0_);_(* \(#,##0\);_(* &quot;-&quot;??_);_(@_)">
                        <c:v>1256.6369815829999</c:v>
                      </c:pt>
                      <c:pt idx="6" formatCode="_(* #,##0_);_(* \(#,##0\);_(* &quot;-&quot;??_);_(@_)">
                        <c:v>1238.0634849081293</c:v>
                      </c:pt>
                      <c:pt idx="7" formatCode="_(* #,##0_);_(* \(#,##0\);_(* &quot;-&quot;??_);_(@_)">
                        <c:v>1283.5333009992419</c:v>
                      </c:pt>
                    </c:numCache>
                  </c:numRef>
                </c:val>
                <c:extLst>
                  <c:ext xmlns:c16="http://schemas.microsoft.com/office/drawing/2014/chart" uri="{C3380CC4-5D6E-409C-BE32-E72D297353CC}">
                    <c16:uniqueId val="{00000007-A196-4C85-A26C-4989BE2B227B}"/>
                  </c:ext>
                </c:extLst>
              </c15:ser>
            </c15:filteredBarSeries>
          </c:ext>
        </c:extLst>
      </c:barChart>
      <c:catAx>
        <c:axId val="865871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RW"/>
          </a:p>
        </c:txPr>
        <c:crossAx val="865879728"/>
        <c:crosses val="autoZero"/>
        <c:auto val="1"/>
        <c:lblAlgn val="ctr"/>
        <c:lblOffset val="100"/>
        <c:noMultiLvlLbl val="0"/>
      </c:catAx>
      <c:valAx>
        <c:axId val="865879728"/>
        <c:scaling>
          <c:orientation val="minMax"/>
          <c:max val="8000"/>
          <c:min val="-2000"/>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RW"/>
          </a:p>
        </c:txPr>
        <c:crossAx val="8658718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RW"/>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rgbClr val="4F81BD">
          <a:lumMod val="20000"/>
          <a:lumOff val="80000"/>
        </a:srgbClr>
      </a:solidFill>
    </a:ln>
    <a:effectLst/>
  </c:spPr>
  <c:txPr>
    <a:bodyPr/>
    <a:lstStyle/>
    <a:p>
      <a:pPr>
        <a:defRPr/>
      </a:pPr>
      <a:endParaRPr lang="en-RW"/>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ysClr val="windowText" lastClr="000000"/>
                </a:solidFill>
                <a:latin typeface="Bahnschrift" panose="020B0502040204020203" pitchFamily="34" charset="0"/>
                <a:ea typeface="+mn-ea"/>
                <a:cs typeface="+mn-cs"/>
              </a:defRPr>
            </a:pPr>
            <a:r>
              <a:rPr lang="en-US">
                <a:solidFill>
                  <a:sysClr val="windowText" lastClr="000000"/>
                </a:solidFill>
                <a:latin typeface="Bahnschrift" panose="020B0502040204020203" pitchFamily="34" charset="0"/>
              </a:rPr>
              <a:t>Reserves in months of imports</a:t>
            </a:r>
          </a:p>
        </c:rich>
      </c:tx>
      <c:overlay val="0"/>
      <c:spPr>
        <a:noFill/>
        <a:ln>
          <a:noFill/>
        </a:ln>
        <a:effectLst/>
      </c:spPr>
      <c:txPr>
        <a:bodyPr rot="0" spcFirstLastPara="1" vertOverflow="ellipsis" vert="horz" wrap="square" anchor="ctr" anchorCtr="1"/>
        <a:lstStyle/>
        <a:p>
          <a:pPr>
            <a:defRPr sz="1400" b="0" i="0" u="none" strike="noStrike" kern="1200" spc="0" baseline="0">
              <a:solidFill>
                <a:sysClr val="windowText" lastClr="000000"/>
              </a:solidFill>
              <a:latin typeface="Bahnschrift" panose="020B0502040204020203" pitchFamily="34" charset="0"/>
              <a:ea typeface="+mn-ea"/>
              <a:cs typeface="+mn-cs"/>
            </a:defRPr>
          </a:pPr>
          <a:endParaRPr lang="en-RW"/>
        </a:p>
      </c:txPr>
    </c:title>
    <c:autoTitleDeleted val="0"/>
    <c:plotArea>
      <c:layout/>
      <c:lineChart>
        <c:grouping val="stacked"/>
        <c:varyColors val="0"/>
        <c:ser>
          <c:idx val="0"/>
          <c:order val="0"/>
          <c:tx>
            <c:strRef>
              <c:f>Sheet1!$B$14</c:f>
              <c:strCache>
                <c:ptCount val="1"/>
                <c:pt idx="0">
                  <c:v>Reserves months of imports </c:v>
                </c:pt>
              </c:strCache>
            </c:strRef>
          </c:tx>
          <c:spPr>
            <a:ln w="28575" cap="rnd">
              <a:solidFill>
                <a:schemeClr val="accent1"/>
              </a:solidFill>
              <a:round/>
            </a:ln>
            <a:effectLst/>
          </c:spPr>
          <c:marker>
            <c:symbol val="none"/>
          </c:marker>
          <c:cat>
            <c:numRef>
              <c:f>Sheet1!$C$5:$J$5</c:f>
              <c:numCache>
                <c:formatCode>General</c:formatCode>
                <c:ptCount val="8"/>
                <c:pt idx="0">
                  <c:v>2022</c:v>
                </c:pt>
                <c:pt idx="1">
                  <c:v>2023</c:v>
                </c:pt>
                <c:pt idx="2">
                  <c:v>2024</c:v>
                </c:pt>
                <c:pt idx="3">
                  <c:v>2025</c:v>
                </c:pt>
                <c:pt idx="4">
                  <c:v>2026</c:v>
                </c:pt>
                <c:pt idx="5">
                  <c:v>2027</c:v>
                </c:pt>
                <c:pt idx="6">
                  <c:v>2028</c:v>
                </c:pt>
                <c:pt idx="7">
                  <c:v>2029</c:v>
                </c:pt>
              </c:numCache>
            </c:numRef>
          </c:cat>
          <c:val>
            <c:numRef>
              <c:f>Sheet1!$C$14:$J$14</c:f>
              <c:numCache>
                <c:formatCode>0.0</c:formatCode>
                <c:ptCount val="8"/>
                <c:pt idx="0">
                  <c:v>4.2626855335148868</c:v>
                </c:pt>
                <c:pt idx="1">
                  <c:v>4.3389999788984985</c:v>
                </c:pt>
                <c:pt idx="2">
                  <c:v>5.2419787809614951</c:v>
                </c:pt>
                <c:pt idx="3">
                  <c:v>3.6179159301362711</c:v>
                </c:pt>
                <c:pt idx="4">
                  <c:v>4.131050406576767</c:v>
                </c:pt>
                <c:pt idx="5">
                  <c:v>4.706445071609104</c:v>
                </c:pt>
                <c:pt idx="6">
                  <c:v>4.7156076221491752</c:v>
                </c:pt>
                <c:pt idx="7">
                  <c:v>4.6209683393294529</c:v>
                </c:pt>
              </c:numCache>
            </c:numRef>
          </c:val>
          <c:smooth val="1"/>
          <c:extLst>
            <c:ext xmlns:c16="http://schemas.microsoft.com/office/drawing/2014/chart" uri="{C3380CC4-5D6E-409C-BE32-E72D297353CC}">
              <c16:uniqueId val="{00000000-10FB-413F-817E-919F9B8AFE95}"/>
            </c:ext>
          </c:extLst>
        </c:ser>
        <c:dLbls>
          <c:showLegendKey val="0"/>
          <c:showVal val="0"/>
          <c:showCatName val="0"/>
          <c:showSerName val="0"/>
          <c:showPercent val="0"/>
          <c:showBubbleSize val="0"/>
        </c:dLbls>
        <c:smooth val="0"/>
        <c:axId val="1219457376"/>
        <c:axId val="1219477536"/>
      </c:lineChart>
      <c:catAx>
        <c:axId val="12194573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RW"/>
          </a:p>
        </c:txPr>
        <c:crossAx val="1219477536"/>
        <c:crosses val="autoZero"/>
        <c:auto val="1"/>
        <c:lblAlgn val="ctr"/>
        <c:lblOffset val="100"/>
        <c:noMultiLvlLbl val="0"/>
      </c:catAx>
      <c:valAx>
        <c:axId val="1219477536"/>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RW"/>
          </a:p>
        </c:txPr>
        <c:crossAx val="1219457376"/>
        <c:crosses val="autoZero"/>
        <c:crossBetween val="between"/>
      </c:valAx>
      <c:spPr>
        <a:noFill/>
        <a:ln>
          <a:noFill/>
        </a:ln>
        <a:effectLst/>
      </c:spPr>
    </c:plotArea>
    <c:plotVisOnly val="1"/>
    <c:dispBlanksAs val="zero"/>
    <c:showDLblsOverMax val="0"/>
    <c:extLst>
      <c:ext xmlns:c16r3="http://schemas.microsoft.com/office/drawing/2017/03/chart" uri="{56B9EC1D-385E-4148-901F-78D8002777C0}">
        <c16r3:dataDisplayOptions16>
          <c16r3:dispNaAsBlank val="1"/>
        </c16r3:dataDisplayOptions16>
      </c:ext>
    </c:extLst>
  </c:chart>
  <c:spPr>
    <a:noFill/>
    <a:ln>
      <a:solidFill>
        <a:srgbClr val="4F81BD">
          <a:lumMod val="20000"/>
          <a:lumOff val="80000"/>
        </a:srgbClr>
      </a:solidFill>
    </a:ln>
    <a:effectLst/>
  </c:spPr>
  <c:txPr>
    <a:bodyPr/>
    <a:lstStyle/>
    <a:p>
      <a:pPr>
        <a:defRPr/>
      </a:pPr>
      <a:endParaRPr lang="en-RW"/>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a:t>Revenue ( in billion RWF)</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clustered"/>
        <c:varyColors val="0"/>
        <c:ser>
          <c:idx val="0"/>
          <c:order val="0"/>
          <c:tx>
            <c:strRef>
              <c:f>Sheet1!$C$36</c:f>
              <c:strCache>
                <c:ptCount val="1"/>
                <c:pt idx="0">
                  <c:v>Proj</c:v>
                </c:pt>
              </c:strCache>
            </c:strRef>
          </c:tx>
          <c:spPr>
            <a:solidFill>
              <a:schemeClr val="accent4">
                <a:lumMod val="75000"/>
              </a:schemeClr>
            </a:solidFill>
            <a:ln>
              <a:noFill/>
            </a:ln>
            <a:effectLst/>
          </c:spPr>
          <c:invertIfNegative val="0"/>
          <c:cat>
            <c:strRef>
              <c:f>Sheet1!$B$37:$B$40</c:f>
              <c:strCache>
                <c:ptCount val="4"/>
                <c:pt idx="0">
                  <c:v>REVENUE</c:v>
                </c:pt>
                <c:pt idx="1">
                  <c:v>Taxes</c:v>
                </c:pt>
                <c:pt idx="2">
                  <c:v>Grants</c:v>
                </c:pt>
                <c:pt idx="3">
                  <c:v>Other revenue</c:v>
                </c:pt>
              </c:strCache>
            </c:strRef>
          </c:cat>
          <c:val>
            <c:numRef>
              <c:f>Sheet1!$C$37:$C$40</c:f>
              <c:numCache>
                <c:formatCode>0.0</c:formatCode>
                <c:ptCount val="4"/>
                <c:pt idx="0">
                  <c:v>4192.7772888186018</c:v>
                </c:pt>
                <c:pt idx="1">
                  <c:v>3017.9199664052967</c:v>
                </c:pt>
                <c:pt idx="2">
                  <c:v>621.21836669312574</c:v>
                </c:pt>
                <c:pt idx="3">
                  <c:v>553.63895572017907</c:v>
                </c:pt>
              </c:numCache>
            </c:numRef>
          </c:val>
          <c:extLst>
            <c:ext xmlns:c16="http://schemas.microsoft.com/office/drawing/2014/chart" uri="{C3380CC4-5D6E-409C-BE32-E72D297353CC}">
              <c16:uniqueId val="{00000000-2CF2-4B20-B207-ADCE80131C4C}"/>
            </c:ext>
          </c:extLst>
        </c:ser>
        <c:ser>
          <c:idx val="1"/>
          <c:order val="1"/>
          <c:tx>
            <c:strRef>
              <c:f>Sheet1!$D$36</c:f>
              <c:strCache>
                <c:ptCount val="1"/>
                <c:pt idx="0">
                  <c:v>Actual</c:v>
                </c:pt>
              </c:strCache>
            </c:strRef>
          </c:tx>
          <c:spPr>
            <a:solidFill>
              <a:schemeClr val="accent5"/>
            </a:solidFill>
            <a:ln>
              <a:noFill/>
            </a:ln>
            <a:effectLst/>
          </c:spPr>
          <c:invertIfNegative val="0"/>
          <c:cat>
            <c:strRef>
              <c:f>Sheet1!$B$37:$B$40</c:f>
              <c:strCache>
                <c:ptCount val="4"/>
                <c:pt idx="0">
                  <c:v>REVENUE</c:v>
                </c:pt>
                <c:pt idx="1">
                  <c:v>Taxes</c:v>
                </c:pt>
                <c:pt idx="2">
                  <c:v>Grants</c:v>
                </c:pt>
                <c:pt idx="3">
                  <c:v>Other revenue</c:v>
                </c:pt>
              </c:strCache>
            </c:strRef>
          </c:cat>
          <c:val>
            <c:numRef>
              <c:f>Sheet1!$D$37:$D$40</c:f>
              <c:numCache>
                <c:formatCode>0.0</c:formatCode>
                <c:ptCount val="4"/>
                <c:pt idx="0">
                  <c:v>4173.9710730474917</c:v>
                </c:pt>
                <c:pt idx="1">
                  <c:v>3065.0665560333873</c:v>
                </c:pt>
                <c:pt idx="2">
                  <c:v>614.59247170907861</c:v>
                </c:pt>
                <c:pt idx="3">
                  <c:v>494.31204530502617</c:v>
                </c:pt>
              </c:numCache>
            </c:numRef>
          </c:val>
          <c:extLst>
            <c:ext xmlns:c16="http://schemas.microsoft.com/office/drawing/2014/chart" uri="{C3380CC4-5D6E-409C-BE32-E72D297353CC}">
              <c16:uniqueId val="{00000001-2CF2-4B20-B207-ADCE80131C4C}"/>
            </c:ext>
          </c:extLst>
        </c:ser>
        <c:dLbls>
          <c:showLegendKey val="0"/>
          <c:showVal val="0"/>
          <c:showCatName val="0"/>
          <c:showSerName val="0"/>
          <c:showPercent val="0"/>
          <c:showBubbleSize val="0"/>
        </c:dLbls>
        <c:gapWidth val="150"/>
        <c:overlap val="-5"/>
        <c:axId val="777489983"/>
        <c:axId val="777491231"/>
      </c:barChart>
      <c:catAx>
        <c:axId val="7774899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777491231"/>
        <c:crosses val="autoZero"/>
        <c:auto val="1"/>
        <c:lblAlgn val="ctr"/>
        <c:lblOffset val="100"/>
        <c:noMultiLvlLbl val="0"/>
      </c:catAx>
      <c:valAx>
        <c:axId val="777491231"/>
        <c:scaling>
          <c:orientation val="minMax"/>
        </c:scaling>
        <c:delete val="0"/>
        <c:axPos val="l"/>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777489983"/>
        <c:crosses val="autoZero"/>
        <c:crossBetween val="between"/>
      </c:valAx>
      <c:spPr>
        <a:noFill/>
        <a:ln w="6350">
          <a:solidFill>
            <a:schemeClr val="accent3"/>
          </a:solid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blipFill>
      <a:blip xmlns:r="http://schemas.openxmlformats.org/officeDocument/2006/relationships" r:embed="rId4"/>
      <a:tile tx="0" ty="0" sx="100000" sy="100000" flip="none" algn="tl"/>
    </a:blipFill>
    <a:ln w="9525" cap="flat" cmpd="sng" algn="ctr">
      <a:solidFill>
        <a:schemeClr val="tx1">
          <a:lumMod val="15000"/>
          <a:lumOff val="85000"/>
        </a:schemeClr>
      </a:solidFill>
      <a:round/>
    </a:ln>
    <a:effectLst/>
  </c:spPr>
  <c:txPr>
    <a:bodyPr/>
    <a:lstStyle/>
    <a:p>
      <a:pPr>
        <a:defRPr>
          <a:latin typeface="Arial" panose="020B0604020202020204" pitchFamily="34" charset="0"/>
          <a:cs typeface="Arial" panose="020B0604020202020204" pitchFamily="34" charset="0"/>
        </a:defRPr>
      </a:pPr>
      <a:endParaRPr lang="en-US"/>
    </a:p>
  </c:txPr>
  <c:externalData r:id="rId5">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solidFill>
                <a:latin typeface="Bookman Old Style" panose="02050604050505020204" pitchFamily="18" charset="0"/>
                <a:ea typeface="+mn-ea"/>
                <a:cs typeface="+mn-cs"/>
              </a:defRPr>
            </a:pPr>
            <a:r>
              <a:rPr lang="en-US" b="1">
                <a:solidFill>
                  <a:schemeClr val="tx1"/>
                </a:solidFill>
              </a:rPr>
              <a:t>Expenditure (In billion RWF) </a:t>
            </a:r>
          </a:p>
        </c:rich>
      </c:tx>
      <c:layout>
        <c:manualLayout>
          <c:xMode val="edge"/>
          <c:yMode val="edge"/>
          <c:x val="0.26683161566955516"/>
          <c:y val="0"/>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Bookman Old Style" panose="02050604050505020204" pitchFamily="18" charset="0"/>
              <a:ea typeface="+mn-ea"/>
              <a:cs typeface="+mn-cs"/>
            </a:defRPr>
          </a:pPr>
          <a:endParaRPr lang="en-US"/>
        </a:p>
      </c:txPr>
    </c:title>
    <c:autoTitleDeleted val="0"/>
    <c:plotArea>
      <c:layout>
        <c:manualLayout>
          <c:layoutTarget val="inner"/>
          <c:xMode val="edge"/>
          <c:yMode val="edge"/>
          <c:x val="0.11711604636910478"/>
          <c:y val="0.13822598550064352"/>
          <c:w val="0.85269528417111029"/>
          <c:h val="0.71225510745212772"/>
        </c:manualLayout>
      </c:layout>
      <c:barChart>
        <c:barDir val="col"/>
        <c:grouping val="clustered"/>
        <c:varyColors val="0"/>
        <c:ser>
          <c:idx val="0"/>
          <c:order val="0"/>
          <c:tx>
            <c:strRef>
              <c:f>Sheet1!$C$36</c:f>
              <c:strCache>
                <c:ptCount val="1"/>
                <c:pt idx="0">
                  <c:v>Proj</c:v>
                </c:pt>
              </c:strCache>
            </c:strRef>
          </c:tx>
          <c:spPr>
            <a:solidFill>
              <a:schemeClr val="accent4">
                <a:lumMod val="75000"/>
              </a:schemeClr>
            </a:solidFill>
            <a:ln>
              <a:noFill/>
            </a:ln>
            <a:effectLst/>
          </c:spPr>
          <c:invertIfNegative val="0"/>
          <c:cat>
            <c:strRef>
              <c:f>Sheet1!$B$41:$B$44</c:f>
              <c:strCache>
                <c:ptCount val="4"/>
                <c:pt idx="0">
                  <c:v>EXPENDITURE</c:v>
                </c:pt>
                <c:pt idx="1">
                  <c:v>Expense</c:v>
                </c:pt>
                <c:pt idx="2">
                  <c:v>Net Investment in  nonfinancial assets </c:v>
                </c:pt>
                <c:pt idx="3">
                  <c:v>Overall Deficit </c:v>
                </c:pt>
              </c:strCache>
              <c:extLst/>
            </c:strRef>
          </c:cat>
          <c:val>
            <c:numRef>
              <c:f>Sheet1!$C$41:$C$43</c:f>
              <c:numCache>
                <c:formatCode>0.0</c:formatCode>
                <c:ptCount val="3"/>
                <c:pt idx="0">
                  <c:v>5159.8524396535968</c:v>
                </c:pt>
                <c:pt idx="1">
                  <c:v>3440.6427815221341</c:v>
                </c:pt>
                <c:pt idx="2">
                  <c:v>1719.2096581314629</c:v>
                </c:pt>
              </c:numCache>
              <c:extLst/>
            </c:numRef>
          </c:val>
          <c:extLst>
            <c:ext xmlns:c16="http://schemas.microsoft.com/office/drawing/2014/chart" uri="{C3380CC4-5D6E-409C-BE32-E72D297353CC}">
              <c16:uniqueId val="{00000000-5415-4AE7-A68E-986995876907}"/>
            </c:ext>
          </c:extLst>
        </c:ser>
        <c:ser>
          <c:idx val="1"/>
          <c:order val="1"/>
          <c:tx>
            <c:strRef>
              <c:f>Sheet1!$D$36</c:f>
              <c:strCache>
                <c:ptCount val="1"/>
                <c:pt idx="0">
                  <c:v>Actual</c:v>
                </c:pt>
              </c:strCache>
            </c:strRef>
          </c:tx>
          <c:spPr>
            <a:solidFill>
              <a:srgbClr val="0070C0"/>
            </a:solidFill>
            <a:ln>
              <a:noFill/>
            </a:ln>
            <a:effectLst/>
          </c:spPr>
          <c:invertIfNegative val="0"/>
          <c:cat>
            <c:strRef>
              <c:f>Sheet1!$B$41:$B$44</c:f>
              <c:strCache>
                <c:ptCount val="4"/>
                <c:pt idx="0">
                  <c:v>EXPENDITURE</c:v>
                </c:pt>
                <c:pt idx="1">
                  <c:v>Expense</c:v>
                </c:pt>
                <c:pt idx="2">
                  <c:v>Net Investment in  nonfinancial assets </c:v>
                </c:pt>
                <c:pt idx="3">
                  <c:v>Overall Deficit </c:v>
                </c:pt>
              </c:strCache>
              <c:extLst/>
            </c:strRef>
          </c:cat>
          <c:val>
            <c:numRef>
              <c:f>Sheet1!$D$41:$D$43</c:f>
              <c:numCache>
                <c:formatCode>0.0</c:formatCode>
                <c:ptCount val="3"/>
                <c:pt idx="0">
                  <c:v>5188.339095192553</c:v>
                </c:pt>
                <c:pt idx="1">
                  <c:v>3416.7530444653326</c:v>
                </c:pt>
                <c:pt idx="2">
                  <c:v>1771.5860507272205</c:v>
                </c:pt>
              </c:numCache>
              <c:extLst/>
            </c:numRef>
          </c:val>
          <c:extLst>
            <c:ext xmlns:c16="http://schemas.microsoft.com/office/drawing/2014/chart" uri="{C3380CC4-5D6E-409C-BE32-E72D297353CC}">
              <c16:uniqueId val="{00000001-5415-4AE7-A68E-986995876907}"/>
            </c:ext>
          </c:extLst>
        </c:ser>
        <c:dLbls>
          <c:showLegendKey val="0"/>
          <c:showVal val="0"/>
          <c:showCatName val="0"/>
          <c:showSerName val="0"/>
          <c:showPercent val="0"/>
          <c:showBubbleSize val="0"/>
        </c:dLbls>
        <c:gapWidth val="300"/>
        <c:overlap val="-5"/>
        <c:axId val="370109839"/>
        <c:axId val="370109423"/>
      </c:barChart>
      <c:catAx>
        <c:axId val="370109839"/>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Bookman Old Style" panose="02050604050505020204" pitchFamily="18" charset="0"/>
                <a:ea typeface="+mn-ea"/>
                <a:cs typeface="+mn-cs"/>
              </a:defRPr>
            </a:pPr>
            <a:endParaRPr lang="en-US"/>
          </a:p>
        </c:txPr>
        <c:crossAx val="370109423"/>
        <c:crosses val="autoZero"/>
        <c:auto val="1"/>
        <c:lblAlgn val="ctr"/>
        <c:lblOffset val="100"/>
        <c:noMultiLvlLbl val="0"/>
      </c:catAx>
      <c:valAx>
        <c:axId val="370109423"/>
        <c:scaling>
          <c:orientation val="minMax"/>
        </c:scaling>
        <c:delete val="0"/>
        <c:axPos val="r"/>
        <c:numFmt formatCode="0.0" sourceLinked="1"/>
        <c:majorTickMark val="none"/>
        <c:minorTickMark val="none"/>
        <c:tickLblPos val="low"/>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Bookman Old Style" panose="02050604050505020204" pitchFamily="18" charset="0"/>
                <a:ea typeface="+mn-ea"/>
                <a:cs typeface="+mn-cs"/>
              </a:defRPr>
            </a:pPr>
            <a:endParaRPr lang="en-US"/>
          </a:p>
        </c:txPr>
        <c:crossAx val="370109839"/>
        <c:crosses val="max"/>
        <c:crossBetween val="between"/>
      </c:valAx>
      <c:spPr>
        <a:noFill/>
        <a:ln>
          <a:noFill/>
        </a:ln>
        <a:effectLst/>
      </c:spPr>
    </c:plotArea>
    <c:legend>
      <c:legendPos val="b"/>
      <c:layout>
        <c:manualLayout>
          <c:xMode val="edge"/>
          <c:yMode val="edge"/>
          <c:x val="0.40084649620960544"/>
          <c:y val="7.1748845144900653E-2"/>
          <c:w val="0.19273015337007759"/>
          <c:h val="6.7265013116291517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Bookman Old Style" panose="02050604050505020204" pitchFamily="18"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blipFill>
      <a:blip xmlns:r="http://schemas.openxmlformats.org/officeDocument/2006/relationships" r:embed="rId4"/>
      <a:tile tx="0" ty="0" sx="100000" sy="100000" flip="none" algn="tl"/>
    </a:blipFill>
    <a:ln w="9525" cap="flat" cmpd="sng" algn="ctr">
      <a:solidFill>
        <a:schemeClr val="tx1">
          <a:lumMod val="15000"/>
          <a:lumOff val="85000"/>
        </a:schemeClr>
      </a:solidFill>
      <a:round/>
    </a:ln>
    <a:effectLst/>
  </c:spPr>
  <c:txPr>
    <a:bodyPr/>
    <a:lstStyle/>
    <a:p>
      <a:pPr>
        <a:defRPr>
          <a:latin typeface="Bookman Old Style" panose="02050604050505020204" pitchFamily="18" charset="0"/>
        </a:defRPr>
      </a:pPr>
      <a:endParaRPr lang="en-US"/>
    </a:p>
  </c:txPr>
  <c:externalData r:id="rId5">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solidFill>
                <a:latin typeface="Bookman Old Style" panose="02050604050505020204" pitchFamily="18" charset="0"/>
                <a:ea typeface="+mn-ea"/>
                <a:cs typeface="+mn-cs"/>
              </a:defRPr>
            </a:pPr>
            <a:r>
              <a:rPr lang="en-US" b="1">
                <a:solidFill>
                  <a:schemeClr val="tx1"/>
                </a:solidFill>
              </a:rPr>
              <a:t>Deficit(In billion RWF) </a:t>
            </a:r>
          </a:p>
        </c:rich>
      </c:tx>
      <c:layout>
        <c:manualLayout>
          <c:xMode val="edge"/>
          <c:yMode val="edge"/>
          <c:x val="0.26683161566955516"/>
          <c:y val="0"/>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Bookman Old Style" panose="02050604050505020204" pitchFamily="18" charset="0"/>
              <a:ea typeface="+mn-ea"/>
              <a:cs typeface="+mn-cs"/>
            </a:defRPr>
          </a:pPr>
          <a:endParaRPr lang="en-US"/>
        </a:p>
      </c:txPr>
    </c:title>
    <c:autoTitleDeleted val="0"/>
    <c:plotArea>
      <c:layout>
        <c:manualLayout>
          <c:layoutTarget val="inner"/>
          <c:xMode val="edge"/>
          <c:yMode val="edge"/>
          <c:x val="0.11711604636910478"/>
          <c:y val="0.13822598550064352"/>
          <c:w val="0.85269528417111029"/>
          <c:h val="0.71225510745212772"/>
        </c:manualLayout>
      </c:layout>
      <c:barChart>
        <c:barDir val="col"/>
        <c:grouping val="clustered"/>
        <c:varyColors val="0"/>
        <c:ser>
          <c:idx val="0"/>
          <c:order val="0"/>
          <c:tx>
            <c:strRef>
              <c:f>Sheet1!$C$36</c:f>
              <c:strCache>
                <c:ptCount val="1"/>
                <c:pt idx="0">
                  <c:v>Proj</c:v>
                </c:pt>
              </c:strCache>
            </c:strRef>
          </c:tx>
          <c:spPr>
            <a:solidFill>
              <a:schemeClr val="accent4">
                <a:lumMod val="75000"/>
              </a:schemeClr>
            </a:solidFill>
            <a:ln>
              <a:noFill/>
            </a:ln>
            <a:effectLst/>
          </c:spPr>
          <c:invertIfNegative val="0"/>
          <c:cat>
            <c:strRef>
              <c:f>(Sheet1!$B$37,Sheet1!$B$41,Sheet1!$B$44:$B$45)</c:f>
              <c:strCache>
                <c:ptCount val="3"/>
                <c:pt idx="0">
                  <c:v>REVENUE</c:v>
                </c:pt>
                <c:pt idx="1">
                  <c:v>EXPENDITURE</c:v>
                </c:pt>
                <c:pt idx="2">
                  <c:v>Overall Deficit </c:v>
                </c:pt>
              </c:strCache>
              <c:extLst/>
            </c:strRef>
          </c:cat>
          <c:val>
            <c:numRef>
              <c:f>(Sheet1!$C$37,Sheet1!$C$41,Sheet1!$C$44)</c:f>
              <c:numCache>
                <c:formatCode>0.0</c:formatCode>
                <c:ptCount val="3"/>
                <c:pt idx="0">
                  <c:v>4192.7772888186018</c:v>
                </c:pt>
                <c:pt idx="1">
                  <c:v>5159.8524396535968</c:v>
                </c:pt>
                <c:pt idx="2">
                  <c:v>-1097.9928311851368</c:v>
                </c:pt>
              </c:numCache>
              <c:extLst/>
            </c:numRef>
          </c:val>
          <c:extLst>
            <c:ext xmlns:c16="http://schemas.microsoft.com/office/drawing/2014/chart" uri="{C3380CC4-5D6E-409C-BE32-E72D297353CC}">
              <c16:uniqueId val="{00000000-9F60-423B-8AF7-E4DE92F732F9}"/>
            </c:ext>
          </c:extLst>
        </c:ser>
        <c:ser>
          <c:idx val="1"/>
          <c:order val="1"/>
          <c:tx>
            <c:strRef>
              <c:f>Sheet1!$D$36</c:f>
              <c:strCache>
                <c:ptCount val="1"/>
                <c:pt idx="0">
                  <c:v>Actual</c:v>
                </c:pt>
              </c:strCache>
            </c:strRef>
          </c:tx>
          <c:spPr>
            <a:solidFill>
              <a:srgbClr val="0070C0"/>
            </a:solidFill>
            <a:ln>
              <a:noFill/>
            </a:ln>
            <a:effectLst/>
          </c:spPr>
          <c:invertIfNegative val="0"/>
          <c:cat>
            <c:strRef>
              <c:f>(Sheet1!$B$37,Sheet1!$B$41,Sheet1!$B$44:$B$45)</c:f>
              <c:strCache>
                <c:ptCount val="3"/>
                <c:pt idx="0">
                  <c:v>REVENUE</c:v>
                </c:pt>
                <c:pt idx="1">
                  <c:v>EXPENDITURE</c:v>
                </c:pt>
                <c:pt idx="2">
                  <c:v>Overall Deficit </c:v>
                </c:pt>
              </c:strCache>
              <c:extLst/>
            </c:strRef>
          </c:cat>
          <c:val>
            <c:numRef>
              <c:f>(Sheet1!$D$37,Sheet1!$D$41,Sheet1!$D$44)</c:f>
              <c:numCache>
                <c:formatCode>0.0</c:formatCode>
                <c:ptCount val="3"/>
                <c:pt idx="0">
                  <c:v>4173.9710730474917</c:v>
                </c:pt>
                <c:pt idx="1">
                  <c:v>5188.339095192553</c:v>
                </c:pt>
                <c:pt idx="2">
                  <c:v>-1178.3246966729673</c:v>
                </c:pt>
              </c:numCache>
              <c:extLst/>
            </c:numRef>
          </c:val>
          <c:extLst>
            <c:ext xmlns:c16="http://schemas.microsoft.com/office/drawing/2014/chart" uri="{C3380CC4-5D6E-409C-BE32-E72D297353CC}">
              <c16:uniqueId val="{00000001-9F60-423B-8AF7-E4DE92F732F9}"/>
            </c:ext>
          </c:extLst>
        </c:ser>
        <c:dLbls>
          <c:showLegendKey val="0"/>
          <c:showVal val="0"/>
          <c:showCatName val="0"/>
          <c:showSerName val="0"/>
          <c:showPercent val="0"/>
          <c:showBubbleSize val="0"/>
        </c:dLbls>
        <c:gapWidth val="300"/>
        <c:overlap val="-5"/>
        <c:axId val="370109839"/>
        <c:axId val="370109423"/>
      </c:barChart>
      <c:catAx>
        <c:axId val="370109839"/>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Bookman Old Style" panose="02050604050505020204" pitchFamily="18" charset="0"/>
                <a:ea typeface="+mn-ea"/>
                <a:cs typeface="+mn-cs"/>
              </a:defRPr>
            </a:pPr>
            <a:endParaRPr lang="en-US"/>
          </a:p>
        </c:txPr>
        <c:crossAx val="370109423"/>
        <c:crosses val="autoZero"/>
        <c:auto val="1"/>
        <c:lblAlgn val="ctr"/>
        <c:lblOffset val="100"/>
        <c:noMultiLvlLbl val="0"/>
      </c:catAx>
      <c:valAx>
        <c:axId val="370109423"/>
        <c:scaling>
          <c:orientation val="minMax"/>
        </c:scaling>
        <c:delete val="0"/>
        <c:axPos val="r"/>
        <c:numFmt formatCode="0.0" sourceLinked="1"/>
        <c:majorTickMark val="none"/>
        <c:minorTickMark val="none"/>
        <c:tickLblPos val="low"/>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Bookman Old Style" panose="02050604050505020204" pitchFamily="18" charset="0"/>
                <a:ea typeface="+mn-ea"/>
                <a:cs typeface="+mn-cs"/>
              </a:defRPr>
            </a:pPr>
            <a:endParaRPr lang="en-US"/>
          </a:p>
        </c:txPr>
        <c:crossAx val="370109839"/>
        <c:crosses val="max"/>
        <c:crossBetween val="between"/>
      </c:valAx>
      <c:spPr>
        <a:noFill/>
        <a:ln>
          <a:noFill/>
        </a:ln>
        <a:effectLst/>
      </c:spPr>
    </c:plotArea>
    <c:legend>
      <c:legendPos val="b"/>
      <c:layout>
        <c:manualLayout>
          <c:xMode val="edge"/>
          <c:yMode val="edge"/>
          <c:x val="0.40084649620960544"/>
          <c:y val="7.1748845144900653E-2"/>
          <c:w val="0.19273015337007759"/>
          <c:h val="6.7265013116291517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Bookman Old Style" panose="02050604050505020204" pitchFamily="18"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blipFill>
      <a:blip xmlns:r="http://schemas.openxmlformats.org/officeDocument/2006/relationships" r:embed="rId4"/>
      <a:tile tx="0" ty="0" sx="100000" sy="100000" flip="none" algn="tl"/>
    </a:blipFill>
    <a:ln w="9525" cap="flat" cmpd="sng" algn="ctr">
      <a:solidFill>
        <a:schemeClr val="tx1">
          <a:lumMod val="15000"/>
          <a:lumOff val="85000"/>
        </a:schemeClr>
      </a:solidFill>
      <a:round/>
    </a:ln>
    <a:effectLst/>
  </c:spPr>
  <c:txPr>
    <a:bodyPr/>
    <a:lstStyle/>
    <a:p>
      <a:pPr>
        <a:defRPr>
          <a:latin typeface="Bookman Old Style" panose="02050604050505020204" pitchFamily="18" charset="0"/>
        </a:defRPr>
      </a:pPr>
      <a:endParaRPr lang="en-US"/>
    </a:p>
  </c:txPr>
  <c:externalData r:id="rId5">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320" b="1"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GB"/>
              <a:t>Fiscal Balance (% GDP)</a:t>
            </a:r>
          </a:p>
        </c:rich>
      </c:tx>
      <c:layout>
        <c:manualLayout>
          <c:xMode val="edge"/>
          <c:yMode val="edge"/>
          <c:x val="0.37184559037868098"/>
          <c:y val="1.392917671710692E-2"/>
        </c:manualLayout>
      </c:layout>
      <c:overlay val="0"/>
      <c:spPr>
        <a:noFill/>
        <a:ln>
          <a:noFill/>
        </a:ln>
        <a:effectLst/>
      </c:spPr>
      <c:txPr>
        <a:bodyPr rot="0" spcFirstLastPara="1" vertOverflow="ellipsis" vert="horz" wrap="square" anchor="ctr" anchorCtr="1"/>
        <a:lstStyle/>
        <a:p>
          <a:pPr>
            <a:defRPr sz="1320" b="1"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9.2233349472092691E-2"/>
          <c:y val="0.1768362970989156"/>
          <c:w val="0.88403418019349522"/>
          <c:h val="0.68606643052087568"/>
        </c:manualLayout>
      </c:layout>
      <c:barChart>
        <c:barDir val="col"/>
        <c:grouping val="clustered"/>
        <c:varyColors val="0"/>
        <c:ser>
          <c:idx val="0"/>
          <c:order val="0"/>
          <c:tx>
            <c:strRef>
              <c:f>'Fiscal Balance'!$B$5</c:f>
              <c:strCache>
                <c:ptCount val="1"/>
                <c:pt idx="0">
                  <c:v>March 2025 Review</c:v>
                </c:pt>
              </c:strCache>
            </c:strRef>
          </c:tx>
          <c:spPr>
            <a:solidFill>
              <a:schemeClr val="accent4">
                <a:lumMod val="75000"/>
              </a:schemeClr>
            </a:solidFill>
            <a:ln>
              <a:noFill/>
            </a:ln>
            <a:effectLst/>
          </c:spPr>
          <c:invertIfNegative val="0"/>
          <c:dLbls>
            <c:dLbl>
              <c:idx val="0"/>
              <c:layout>
                <c:manualLayout>
                  <c:x val="-6.4724919093851136E-3"/>
                  <c:y val="0.5295674380735050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4DE-4C98-ACC6-F8E7095829D6}"/>
                </c:ext>
              </c:extLst>
            </c:dLbl>
            <c:dLbl>
              <c:idx val="1"/>
              <c:layout>
                <c:manualLayout>
                  <c:x val="-8.6299892125134836E-3"/>
                  <c:y val="0.4118857851682817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4DE-4C98-ACC6-F8E7095829D6}"/>
                </c:ext>
              </c:extLst>
            </c:dLbl>
            <c:dLbl>
              <c:idx val="2"/>
              <c:layout>
                <c:manualLayout>
                  <c:x val="0"/>
                  <c:y val="0.38834945458723708"/>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4DE-4C98-ACC6-F8E7095829D6}"/>
                </c:ext>
              </c:extLst>
            </c:dLbl>
            <c:dLbl>
              <c:idx val="3"/>
              <c:layout>
                <c:manualLayout>
                  <c:x val="-7.9107320593522287E-17"/>
                  <c:y val="0.2981274717780246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4DE-4C98-ACC6-F8E7095829D6}"/>
                </c:ext>
              </c:extLst>
            </c:dLbl>
            <c:dLbl>
              <c:idx val="4"/>
              <c:layout>
                <c:manualLayout>
                  <c:x val="-1.0787486515641856E-2"/>
                  <c:y val="0.439345146388563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24DE-4C98-ACC6-F8E7095829D6}"/>
                </c:ext>
              </c:extLst>
            </c:dLbl>
            <c:dLbl>
              <c:idx val="5"/>
              <c:layout>
                <c:manualLayout>
                  <c:x val="7.9107320593522287E-17"/>
                  <c:y val="0.2902814104995509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4DE-4C98-ACC6-F8E7095829D6}"/>
                </c:ext>
              </c:extLst>
            </c:dLbl>
            <c:dLbl>
              <c:idx val="6"/>
              <c:layout>
                <c:manualLayout>
                  <c:x val="-2.1574973031283709E-3"/>
                  <c:y val="0.1608315923038052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24DE-4C98-ACC6-F8E7095829D6}"/>
                </c:ext>
              </c:extLst>
            </c:dLbl>
            <c:dLbl>
              <c:idx val="7"/>
              <c:layout>
                <c:manualLayout>
                  <c:x val="0"/>
                  <c:y val="0.14121798348626799"/>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4DE-4C98-ACC6-F8E7095829D6}"/>
                </c:ext>
              </c:extLst>
            </c:dLbl>
            <c:dLbl>
              <c:idx val="8"/>
              <c:layout>
                <c:manualLayout>
                  <c:x val="-1.2944983818770227E-2"/>
                  <c:y val="0.1451407052497754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24DE-4C98-ACC6-F8E7095829D6}"/>
                </c:ext>
              </c:extLst>
            </c:dLbl>
            <c:spPr>
              <a:solidFill>
                <a:schemeClr val="accent4">
                  <a:lumMod val="75000"/>
                </a:schemeClr>
              </a:solidFill>
              <a:ln>
                <a:solidFill>
                  <a:schemeClr val="bg1"/>
                </a:solidFill>
              </a:ln>
              <a:effectLst/>
            </c:spPr>
            <c:txPr>
              <a:bodyPr rot="0" spcFirstLastPara="1" vertOverflow="ellipsis" vert="horz" wrap="square" anchor="ctr" anchorCtr="1"/>
              <a:lstStyle/>
              <a:p>
                <a:pPr>
                  <a:defRPr sz="11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'Fiscal Balance'!$C$4:$K$4</c:f>
              <c:strCache>
                <c:ptCount val="9"/>
                <c:pt idx="0">
                  <c:v>2021/22</c:v>
                </c:pt>
                <c:pt idx="1">
                  <c:v>2022/23</c:v>
                </c:pt>
                <c:pt idx="2">
                  <c:v>2023/24</c:v>
                </c:pt>
                <c:pt idx="3">
                  <c:v>2024/25</c:v>
                </c:pt>
                <c:pt idx="4">
                  <c:v>2025/26F</c:v>
                </c:pt>
                <c:pt idx="5">
                  <c:v>2026/27F</c:v>
                </c:pt>
                <c:pt idx="6">
                  <c:v>2027/28F</c:v>
                </c:pt>
                <c:pt idx="7">
                  <c:v>2028/29F</c:v>
                </c:pt>
                <c:pt idx="8">
                  <c:v>2029/30F</c:v>
                </c:pt>
              </c:strCache>
            </c:strRef>
          </c:cat>
          <c:val>
            <c:numRef>
              <c:f>'Fiscal Balance'!$C$5:$K$5</c:f>
              <c:numCache>
                <c:formatCode>0.0%</c:formatCode>
                <c:ptCount val="9"/>
                <c:pt idx="0">
                  <c:v>-9.0284562160815096E-2</c:v>
                </c:pt>
                <c:pt idx="1">
                  <c:v>-7.0695369010980544E-2</c:v>
                </c:pt>
                <c:pt idx="2">
                  <c:v>-6.6855966710893944E-2</c:v>
                </c:pt>
                <c:pt idx="3">
                  <c:v>-5.4775227625184442E-2</c:v>
                </c:pt>
                <c:pt idx="4">
                  <c:v>-7.3772658047212281E-2</c:v>
                </c:pt>
                <c:pt idx="5">
                  <c:v>-5.4494468026848771E-2</c:v>
                </c:pt>
                <c:pt idx="6">
                  <c:v>-3.5667715571960273E-2</c:v>
                </c:pt>
                <c:pt idx="7">
                  <c:v>-3.2458930851082035E-2</c:v>
                </c:pt>
                <c:pt idx="8">
                  <c:v>-3.2283203118135692E-2</c:v>
                </c:pt>
              </c:numCache>
            </c:numRef>
          </c:val>
          <c:extLst>
            <c:ext xmlns:c16="http://schemas.microsoft.com/office/drawing/2014/chart" uri="{C3380CC4-5D6E-409C-BE32-E72D297353CC}">
              <c16:uniqueId val="{00000009-24DE-4C98-ACC6-F8E7095829D6}"/>
            </c:ext>
          </c:extLst>
        </c:ser>
        <c:ser>
          <c:idx val="1"/>
          <c:order val="1"/>
          <c:tx>
            <c:strRef>
              <c:f>'Fiscal Balance'!$B$6</c:f>
              <c:strCache>
                <c:ptCount val="1"/>
                <c:pt idx="0">
                  <c:v>October 2025 Review</c:v>
                </c:pt>
              </c:strCache>
            </c:strRef>
          </c:tx>
          <c:spPr>
            <a:solidFill>
              <a:schemeClr val="accent1"/>
            </a:solidFill>
            <a:ln>
              <a:noFill/>
            </a:ln>
            <a:effectLst/>
          </c:spPr>
          <c:invertIfNegative val="0"/>
          <c:dLbls>
            <c:dLbl>
              <c:idx val="4"/>
              <c:layout>
                <c:manualLayout>
                  <c:x val="1.2944983818770227E-2"/>
                  <c:y val="1.569119592975911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24DE-4C98-ACC6-F8E7095829D6}"/>
                </c:ext>
              </c:extLst>
            </c:dLbl>
            <c:spPr>
              <a:noFill/>
              <a:ln>
                <a:noFill/>
              </a:ln>
              <a:effectLst/>
            </c:spPr>
            <c:txPr>
              <a:bodyPr rot="0" spcFirstLastPara="1" vertOverflow="ellipsis" vert="horz" wrap="square" anchor="ctr" anchorCtr="1"/>
              <a:lstStyle/>
              <a:p>
                <a:pPr>
                  <a:defRPr sz="11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'Fiscal Balance'!$C$4:$K$4</c:f>
              <c:strCache>
                <c:ptCount val="9"/>
                <c:pt idx="0">
                  <c:v>2021/22</c:v>
                </c:pt>
                <c:pt idx="1">
                  <c:v>2022/23</c:v>
                </c:pt>
                <c:pt idx="2">
                  <c:v>2023/24</c:v>
                </c:pt>
                <c:pt idx="3">
                  <c:v>2024/25</c:v>
                </c:pt>
                <c:pt idx="4">
                  <c:v>2025/26F</c:v>
                </c:pt>
                <c:pt idx="5">
                  <c:v>2026/27F</c:v>
                </c:pt>
                <c:pt idx="6">
                  <c:v>2027/28F</c:v>
                </c:pt>
                <c:pt idx="7">
                  <c:v>2028/29F</c:v>
                </c:pt>
                <c:pt idx="8">
                  <c:v>2029/30F</c:v>
                </c:pt>
              </c:strCache>
            </c:strRef>
          </c:cat>
          <c:val>
            <c:numRef>
              <c:f>'Fiscal Balance'!$C$6:$K$6</c:f>
              <c:numCache>
                <c:formatCode>General</c:formatCode>
                <c:ptCount val="9"/>
                <c:pt idx="4" formatCode="0.0%">
                  <c:v>-5.7873552432173438E-2</c:v>
                </c:pt>
                <c:pt idx="5" formatCode="0.0%">
                  <c:v>-4.8519111478297919E-2</c:v>
                </c:pt>
                <c:pt idx="6" formatCode="0.0%">
                  <c:v>-4.3327096999076463E-2</c:v>
                </c:pt>
                <c:pt idx="7" formatCode="0.0%">
                  <c:v>-2.9991351767842331E-2</c:v>
                </c:pt>
                <c:pt idx="8" formatCode="0.0%">
                  <c:v>-2.9773551607501128E-2</c:v>
                </c:pt>
              </c:numCache>
            </c:numRef>
          </c:val>
          <c:extLst>
            <c:ext xmlns:c16="http://schemas.microsoft.com/office/drawing/2014/chart" uri="{C3380CC4-5D6E-409C-BE32-E72D297353CC}">
              <c16:uniqueId val="{0000000B-24DE-4C98-ACC6-F8E7095829D6}"/>
            </c:ext>
          </c:extLst>
        </c:ser>
        <c:dLbls>
          <c:showLegendKey val="0"/>
          <c:showVal val="0"/>
          <c:showCatName val="0"/>
          <c:showSerName val="0"/>
          <c:showPercent val="0"/>
          <c:showBubbleSize val="0"/>
        </c:dLbls>
        <c:gapWidth val="80"/>
        <c:overlap val="-20"/>
        <c:axId val="494015424"/>
        <c:axId val="494014440"/>
      </c:barChart>
      <c:catAx>
        <c:axId val="494015424"/>
        <c:scaling>
          <c:orientation val="minMax"/>
        </c:scaling>
        <c:delete val="0"/>
        <c:axPos val="b"/>
        <c:numFmt formatCode="General" sourceLinked="1"/>
        <c:majorTickMark val="none"/>
        <c:minorTickMark val="none"/>
        <c:tickLblPos val="high"/>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494014440"/>
        <c:crosses val="autoZero"/>
        <c:auto val="1"/>
        <c:lblAlgn val="ctr"/>
        <c:lblOffset val="100"/>
        <c:noMultiLvlLbl val="0"/>
      </c:catAx>
      <c:valAx>
        <c:axId val="494014440"/>
        <c:scaling>
          <c:orientation val="minMax"/>
          <c:max val="-1.0000000000000002E-2"/>
          <c:min val="-9.5000000000000029E-2"/>
        </c:scaling>
        <c:delete val="0"/>
        <c:axPos val="l"/>
        <c:majorGridlines>
          <c:spPr>
            <a:ln w="3175" cap="flat" cmpd="sng" algn="ctr">
              <a:solidFill>
                <a:schemeClr val="bg1">
                  <a:lumMod val="6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4940154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1"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100" b="1">
          <a:latin typeface="Arial" panose="020B0604020202020204" pitchFamily="34" charset="0"/>
          <a:cs typeface="Arial" panose="020B0604020202020204" pitchFamily="34" charset="0"/>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31">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1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de-DE" sz="1200" b="0" i="0" u="none" strike="noStrike" cap="none">
                <a:solidFill>
                  <a:schemeClr val="dk1"/>
                </a:solidFill>
                <a:latin typeface="Calibri"/>
                <a:ea typeface="Calibri"/>
                <a:cs typeface="Calibri"/>
                <a:sym typeface="Calibri"/>
              </a:rPr>
              <a:t>‹#›</a:t>
            </a:fld>
            <a:endParaRPr sz="1200" b="0" i="0" u="none" strike="noStrike" cap="none" dirty="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
        <p:cNvGrpSpPr/>
        <p:nvPr/>
      </p:nvGrpSpPr>
      <p:grpSpPr>
        <a:xfrm>
          <a:off x="0" y="0"/>
          <a:ext cx="0" cy="0"/>
          <a:chOff x="0" y="0"/>
          <a:chExt cx="0" cy="0"/>
        </a:xfrm>
      </p:grpSpPr>
      <p:sp>
        <p:nvSpPr>
          <p:cNvPr id="34" name="Google Shape;34;g4523f9acad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 name="Google Shape;35;g4523f9acad_0_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6" name="Google Shape;36;g4523f9acad_0_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3</a:t>
            </a:fld>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C24123-9968-19C3-1927-42AE74BF73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7BDAD3-58A5-1AA5-E10E-15A59D0C11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2D0D8D-ECDF-99D8-1DD0-761C9B4E3BB7}"/>
              </a:ext>
            </a:extLst>
          </p:cNvPr>
          <p:cNvSpPr>
            <a:spLocks noGrp="1"/>
          </p:cNvSpPr>
          <p:nvPr>
            <p:ph type="body" idx="1"/>
          </p:nvPr>
        </p:nvSpPr>
        <p:spPr/>
        <p:txBody>
          <a:bodyPr/>
          <a:lstStyle/>
          <a:p>
            <a:endParaRPr lang="en-US" sz="400" dirty="0"/>
          </a:p>
        </p:txBody>
      </p:sp>
      <p:sp>
        <p:nvSpPr>
          <p:cNvPr id="4" name="Slide Number Placeholder 3">
            <a:extLst>
              <a:ext uri="{FF2B5EF4-FFF2-40B4-BE49-F238E27FC236}">
                <a16:creationId xmlns:a16="http://schemas.microsoft.com/office/drawing/2014/main" id="{E85D6DEE-BFA0-AEB8-F12B-BB240A4CC56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89F9BA-A941-4801-BFC0-5AE0117C37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4196383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C7B12-FAF6-29B1-470A-4BF0FA54A0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174919-8370-DB46-6110-8D66382977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9A747E-4717-A5C8-D018-A1170534C2E7}"/>
              </a:ext>
            </a:extLst>
          </p:cNvPr>
          <p:cNvSpPr>
            <a:spLocks noGrp="1"/>
          </p:cNvSpPr>
          <p:nvPr>
            <p:ph type="body" idx="1"/>
          </p:nvPr>
        </p:nvSpPr>
        <p:spPr/>
        <p:txBody>
          <a:bodyPr/>
          <a:lstStyle/>
          <a:p>
            <a:endParaRPr lang="en-US" sz="400" dirty="0"/>
          </a:p>
          <a:p>
            <a:endParaRPr lang="en-US" sz="400" dirty="0"/>
          </a:p>
          <a:p>
            <a:endParaRPr lang="en-US" sz="400" dirty="0"/>
          </a:p>
        </p:txBody>
      </p:sp>
      <p:sp>
        <p:nvSpPr>
          <p:cNvPr id="4" name="Slide Number Placeholder 3">
            <a:extLst>
              <a:ext uri="{FF2B5EF4-FFF2-40B4-BE49-F238E27FC236}">
                <a16:creationId xmlns:a16="http://schemas.microsoft.com/office/drawing/2014/main" id="{A58C3F95-E91A-EB3B-F459-CA0622788C3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89F9BA-A941-4801-BFC0-5AE0117C37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4174233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89F9BA-A941-4801-BFC0-5AE0117C37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77751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E48AA321-3115-4D6D-9C1E-1FFD6600DEA0}" type="slidenum">
              <a:rPr kumimoji="0" lang="en-GB"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18</a:t>
            </a:fld>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236083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de-DE"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19</a:t>
            </a:fld>
            <a:endParaRPr kumimoji="0" lang="de-DE" sz="1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683390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de-DE"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a:t>
            </a:fld>
            <a:endParaRPr kumimoji="0" lang="de-DE" sz="1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3285742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de-DE"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a:t>
            </a:fld>
            <a:endParaRPr kumimoji="0" lang="de-DE" sz="1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8701338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de-DE"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a:t>
            </a:fld>
            <a:endParaRPr kumimoji="0" lang="de-DE" sz="1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4875447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de-DE"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23</a:t>
            </a:fld>
            <a:endParaRPr kumimoji="0" lang="de-DE" sz="1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4958646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de-DE"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24</a:t>
            </a:fld>
            <a:endParaRPr kumimoji="0" lang="de-DE" sz="1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037811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W"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Calibri"/>
                <a:ea typeface="Calibri"/>
                <a:cs typeface="Calibri"/>
                <a:sym typeface="Calibri"/>
              </a:rPr>
              <a:t>4</a:t>
            </a:fld>
            <a:endParaRPr lang="de-DE"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850891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F8C49-FFBC-083E-2FBE-508D968545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1E9C7A-A35F-20F3-F29F-CDF8A5864B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09952A-EE3A-39E3-F3C7-5E281FED82E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CA272C3-DF85-13A8-BD9D-7EFF9BA765FD}"/>
              </a:ext>
            </a:extLst>
          </p:cNvPr>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E48AA321-3115-4D6D-9C1E-1FFD6600DEA0}" type="slidenum">
              <a:rPr kumimoji="0" lang="en-GB"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25</a:t>
            </a:fld>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7572876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a:extLst>
            <a:ext uri="{FF2B5EF4-FFF2-40B4-BE49-F238E27FC236}">
              <a16:creationId xmlns:a16="http://schemas.microsoft.com/office/drawing/2014/main" id="{28B55532-8C0C-B674-D792-9ECCB42F88D6}"/>
            </a:ext>
          </a:extLst>
        </p:cNvPr>
        <p:cNvGrpSpPr/>
        <p:nvPr/>
      </p:nvGrpSpPr>
      <p:grpSpPr>
        <a:xfrm>
          <a:off x="0" y="0"/>
          <a:ext cx="0" cy="0"/>
          <a:chOff x="0" y="0"/>
          <a:chExt cx="0" cy="0"/>
        </a:xfrm>
      </p:grpSpPr>
      <p:sp>
        <p:nvSpPr>
          <p:cNvPr id="567" name="Google Shape;567;p36:notes">
            <a:extLst>
              <a:ext uri="{FF2B5EF4-FFF2-40B4-BE49-F238E27FC236}">
                <a16:creationId xmlns:a16="http://schemas.microsoft.com/office/drawing/2014/main" id="{C728D07B-6198-C99A-8C53-14010EC5D2C8}"/>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GB" dirty="0"/>
          </a:p>
        </p:txBody>
      </p:sp>
      <p:sp>
        <p:nvSpPr>
          <p:cNvPr id="568" name="Google Shape;568;p36:notes">
            <a:extLst>
              <a:ext uri="{FF2B5EF4-FFF2-40B4-BE49-F238E27FC236}">
                <a16:creationId xmlns:a16="http://schemas.microsoft.com/office/drawing/2014/main" id="{65B39B78-ECEC-B160-E892-C37583B32A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59683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a:extLst>
            <a:ext uri="{FF2B5EF4-FFF2-40B4-BE49-F238E27FC236}">
              <a16:creationId xmlns:a16="http://schemas.microsoft.com/office/drawing/2014/main" id="{28B55532-8C0C-B674-D792-9ECCB42F88D6}"/>
            </a:ext>
          </a:extLst>
        </p:cNvPr>
        <p:cNvGrpSpPr/>
        <p:nvPr/>
      </p:nvGrpSpPr>
      <p:grpSpPr>
        <a:xfrm>
          <a:off x="0" y="0"/>
          <a:ext cx="0" cy="0"/>
          <a:chOff x="0" y="0"/>
          <a:chExt cx="0" cy="0"/>
        </a:xfrm>
      </p:grpSpPr>
      <p:sp>
        <p:nvSpPr>
          <p:cNvPr id="567" name="Google Shape;567;p36:notes">
            <a:extLst>
              <a:ext uri="{FF2B5EF4-FFF2-40B4-BE49-F238E27FC236}">
                <a16:creationId xmlns:a16="http://schemas.microsoft.com/office/drawing/2014/main" id="{C728D07B-6198-C99A-8C53-14010EC5D2C8}"/>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GB" dirty="0"/>
          </a:p>
        </p:txBody>
      </p:sp>
      <p:sp>
        <p:nvSpPr>
          <p:cNvPr id="568" name="Google Shape;568;p36:notes">
            <a:extLst>
              <a:ext uri="{FF2B5EF4-FFF2-40B4-BE49-F238E27FC236}">
                <a16:creationId xmlns:a16="http://schemas.microsoft.com/office/drawing/2014/main" id="{65B39B78-ECEC-B160-E892-C37583B32A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04416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a:extLst>
            <a:ext uri="{FF2B5EF4-FFF2-40B4-BE49-F238E27FC236}">
              <a16:creationId xmlns:a16="http://schemas.microsoft.com/office/drawing/2014/main" id="{28B55532-8C0C-B674-D792-9ECCB42F88D6}"/>
            </a:ext>
          </a:extLst>
        </p:cNvPr>
        <p:cNvGrpSpPr/>
        <p:nvPr/>
      </p:nvGrpSpPr>
      <p:grpSpPr>
        <a:xfrm>
          <a:off x="0" y="0"/>
          <a:ext cx="0" cy="0"/>
          <a:chOff x="0" y="0"/>
          <a:chExt cx="0" cy="0"/>
        </a:xfrm>
      </p:grpSpPr>
      <p:sp>
        <p:nvSpPr>
          <p:cNvPr id="567" name="Google Shape;567;p36:notes">
            <a:extLst>
              <a:ext uri="{FF2B5EF4-FFF2-40B4-BE49-F238E27FC236}">
                <a16:creationId xmlns:a16="http://schemas.microsoft.com/office/drawing/2014/main" id="{C728D07B-6198-C99A-8C53-14010EC5D2C8}"/>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GB" dirty="0"/>
          </a:p>
        </p:txBody>
      </p:sp>
      <p:sp>
        <p:nvSpPr>
          <p:cNvPr id="568" name="Google Shape;568;p36:notes">
            <a:extLst>
              <a:ext uri="{FF2B5EF4-FFF2-40B4-BE49-F238E27FC236}">
                <a16:creationId xmlns:a16="http://schemas.microsoft.com/office/drawing/2014/main" id="{65B39B78-ECEC-B160-E892-C37583B32A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73226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a:extLst>
            <a:ext uri="{FF2B5EF4-FFF2-40B4-BE49-F238E27FC236}">
              <a16:creationId xmlns:a16="http://schemas.microsoft.com/office/drawing/2014/main" id="{28B55532-8C0C-B674-D792-9ECCB42F88D6}"/>
            </a:ext>
          </a:extLst>
        </p:cNvPr>
        <p:cNvGrpSpPr/>
        <p:nvPr/>
      </p:nvGrpSpPr>
      <p:grpSpPr>
        <a:xfrm>
          <a:off x="0" y="0"/>
          <a:ext cx="0" cy="0"/>
          <a:chOff x="0" y="0"/>
          <a:chExt cx="0" cy="0"/>
        </a:xfrm>
      </p:grpSpPr>
      <p:sp>
        <p:nvSpPr>
          <p:cNvPr id="567" name="Google Shape;567;p36:notes">
            <a:extLst>
              <a:ext uri="{FF2B5EF4-FFF2-40B4-BE49-F238E27FC236}">
                <a16:creationId xmlns:a16="http://schemas.microsoft.com/office/drawing/2014/main" id="{C728D07B-6198-C99A-8C53-14010EC5D2C8}"/>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GB" dirty="0"/>
          </a:p>
        </p:txBody>
      </p:sp>
      <p:sp>
        <p:nvSpPr>
          <p:cNvPr id="568" name="Google Shape;568;p36:notes">
            <a:extLst>
              <a:ext uri="{FF2B5EF4-FFF2-40B4-BE49-F238E27FC236}">
                <a16:creationId xmlns:a16="http://schemas.microsoft.com/office/drawing/2014/main" id="{65B39B78-ECEC-B160-E892-C37583B32A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82918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a:extLst>
            <a:ext uri="{FF2B5EF4-FFF2-40B4-BE49-F238E27FC236}">
              <a16:creationId xmlns:a16="http://schemas.microsoft.com/office/drawing/2014/main" id="{28B55532-8C0C-B674-D792-9ECCB42F88D6}"/>
            </a:ext>
          </a:extLst>
        </p:cNvPr>
        <p:cNvGrpSpPr/>
        <p:nvPr/>
      </p:nvGrpSpPr>
      <p:grpSpPr>
        <a:xfrm>
          <a:off x="0" y="0"/>
          <a:ext cx="0" cy="0"/>
          <a:chOff x="0" y="0"/>
          <a:chExt cx="0" cy="0"/>
        </a:xfrm>
      </p:grpSpPr>
      <p:sp>
        <p:nvSpPr>
          <p:cNvPr id="567" name="Google Shape;567;p36:notes">
            <a:extLst>
              <a:ext uri="{FF2B5EF4-FFF2-40B4-BE49-F238E27FC236}">
                <a16:creationId xmlns:a16="http://schemas.microsoft.com/office/drawing/2014/main" id="{C728D07B-6198-C99A-8C53-14010EC5D2C8}"/>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GB" dirty="0"/>
          </a:p>
        </p:txBody>
      </p:sp>
      <p:sp>
        <p:nvSpPr>
          <p:cNvPr id="568" name="Google Shape;568;p36:notes">
            <a:extLst>
              <a:ext uri="{FF2B5EF4-FFF2-40B4-BE49-F238E27FC236}">
                <a16:creationId xmlns:a16="http://schemas.microsoft.com/office/drawing/2014/main" id="{65B39B78-ECEC-B160-E892-C37583B32A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44932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a:extLst>
            <a:ext uri="{FF2B5EF4-FFF2-40B4-BE49-F238E27FC236}">
              <a16:creationId xmlns:a16="http://schemas.microsoft.com/office/drawing/2014/main" id="{28B55532-8C0C-B674-D792-9ECCB42F88D6}"/>
            </a:ext>
          </a:extLst>
        </p:cNvPr>
        <p:cNvGrpSpPr/>
        <p:nvPr/>
      </p:nvGrpSpPr>
      <p:grpSpPr>
        <a:xfrm>
          <a:off x="0" y="0"/>
          <a:ext cx="0" cy="0"/>
          <a:chOff x="0" y="0"/>
          <a:chExt cx="0" cy="0"/>
        </a:xfrm>
      </p:grpSpPr>
      <p:sp>
        <p:nvSpPr>
          <p:cNvPr id="567" name="Google Shape;567;p36:notes">
            <a:extLst>
              <a:ext uri="{FF2B5EF4-FFF2-40B4-BE49-F238E27FC236}">
                <a16:creationId xmlns:a16="http://schemas.microsoft.com/office/drawing/2014/main" id="{C728D07B-6198-C99A-8C53-14010EC5D2C8}"/>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GB" dirty="0"/>
          </a:p>
        </p:txBody>
      </p:sp>
      <p:sp>
        <p:nvSpPr>
          <p:cNvPr id="568" name="Google Shape;568;p36:notes">
            <a:extLst>
              <a:ext uri="{FF2B5EF4-FFF2-40B4-BE49-F238E27FC236}">
                <a16:creationId xmlns:a16="http://schemas.microsoft.com/office/drawing/2014/main" id="{65B39B78-ECEC-B160-E892-C37583B32A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21676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46977f6685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46977f6685_0_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2" name="Google Shape;132;g46977f6685_0_7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32</a:t>
            </a:fld>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sz="900"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889F9BA-A941-4801-BFC0-5AE0117C3700}"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75289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b="1" dirty="0">
              <a:solidFill>
                <a:schemeClr val="tx1"/>
              </a:solidFill>
              <a:latin typeface="Bahnschrift Light" panose="020B0502040204020203" pitchFamily="34" charset="0"/>
            </a:endParaRPr>
          </a:p>
        </p:txBody>
      </p:sp>
      <p:sp>
        <p:nvSpPr>
          <p:cNvPr id="4" name="Slide Number Placeholder 3"/>
          <p:cNvSpPr>
            <a:spLocks noGrp="1"/>
          </p:cNvSpPr>
          <p:nvPr>
            <p:ph type="sldNum" sz="quarter" idx="5"/>
          </p:nvPr>
        </p:nvSpPr>
        <p:spPr/>
        <p:txBody>
          <a:bodyPr/>
          <a:lstStyle/>
          <a:p>
            <a:fld id="{5889F9BA-A941-4801-BFC0-5AE0117C3700}" type="slidenum">
              <a:rPr lang="en-US" smtClean="0"/>
              <a:t>6</a:t>
            </a:fld>
            <a:endParaRPr lang="en-US"/>
          </a:p>
        </p:txBody>
      </p:sp>
    </p:spTree>
    <p:extLst>
      <p:ext uri="{BB962C8B-B14F-4D97-AF65-F5344CB8AC3E}">
        <p14:creationId xmlns:p14="http://schemas.microsoft.com/office/powerpoint/2010/main" val="375289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6D15CF-16A1-900E-831D-852F1E5EB6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C8A702-6EEB-F579-F19D-02875FE27C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1FB572-C9D7-A176-B600-784F12AFDB24}"/>
              </a:ext>
            </a:extLst>
          </p:cNvPr>
          <p:cNvSpPr>
            <a:spLocks noGrp="1"/>
          </p:cNvSpPr>
          <p:nvPr>
            <p:ph type="body" idx="1"/>
          </p:nvPr>
        </p:nvSpPr>
        <p:spPr/>
        <p:txBody>
          <a:bodyPr/>
          <a:lstStyle/>
          <a:p>
            <a:pPr marL="228600" indent="0">
              <a:buNone/>
            </a:pPr>
            <a:endParaRPr lang="en-AE" dirty="0"/>
          </a:p>
        </p:txBody>
      </p:sp>
      <p:sp>
        <p:nvSpPr>
          <p:cNvPr id="4" name="Slide Number Placeholder 3">
            <a:extLst>
              <a:ext uri="{FF2B5EF4-FFF2-40B4-BE49-F238E27FC236}">
                <a16:creationId xmlns:a16="http://schemas.microsoft.com/office/drawing/2014/main" id="{78FA02AA-6983-99D5-2935-45E8D8C03A4F}"/>
              </a:ext>
            </a:extLst>
          </p:cNvPr>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889F9BA-A941-4801-BFC0-5AE0117C3700}"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584401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CB963-E58A-BFAE-6E48-167095C2D0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58D263-27B3-60EA-5996-EF122C449E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EC3D12-BBC0-2414-0EBC-4727D6966BF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8541863-BFB2-9241-F051-12D4C6444FF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D21310-E454-4A02-81B6-E6658021C7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1198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4F819-977A-8C99-193C-184BB4039B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3A9DFF-5436-5A29-DDFF-A06D5E87FB4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DE9B769-924B-5A15-70EA-34D1E1934F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6A4C016-C351-D204-4A4B-3B2BB426E53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D21310-E454-4A02-81B6-E6658021C7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080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C7B12-FAF6-29B1-470A-4BF0FA54A0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174919-8370-DB46-6110-8D66382977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9A747E-4717-A5C8-D018-A1170534C2E7}"/>
              </a:ext>
            </a:extLst>
          </p:cNvPr>
          <p:cNvSpPr>
            <a:spLocks noGrp="1"/>
          </p:cNvSpPr>
          <p:nvPr>
            <p:ph type="body" idx="1"/>
          </p:nvPr>
        </p:nvSpPr>
        <p:spPr/>
        <p:txBody>
          <a:bodyPr/>
          <a:lstStyle/>
          <a:p>
            <a:endParaRPr lang="en-US" sz="400" dirty="0"/>
          </a:p>
          <a:p>
            <a:endParaRPr lang="en-US" sz="400" dirty="0"/>
          </a:p>
          <a:p>
            <a:endParaRPr lang="en-US" sz="400" dirty="0"/>
          </a:p>
        </p:txBody>
      </p:sp>
      <p:sp>
        <p:nvSpPr>
          <p:cNvPr id="4" name="Slide Number Placeholder 3">
            <a:extLst>
              <a:ext uri="{FF2B5EF4-FFF2-40B4-BE49-F238E27FC236}">
                <a16:creationId xmlns:a16="http://schemas.microsoft.com/office/drawing/2014/main" id="{A58C3F95-E91A-EB3B-F459-CA0622788C3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89F9BA-A941-4801-BFC0-5AE0117C37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1096622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89F9BA-A941-4801-BFC0-5AE0117C37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39643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secHead">
  <p:cSld name="SECTION_HEADER">
    <p:bg>
      <p:bgPr>
        <a:solidFill>
          <a:srgbClr val="073763"/>
        </a:solidFill>
        <a:effectLst/>
      </p:bgPr>
    </p:bg>
    <p:spTree>
      <p:nvGrpSpPr>
        <p:cNvPr id="1" name="Shape 14"/>
        <p:cNvGrpSpPr/>
        <p:nvPr/>
      </p:nvGrpSpPr>
      <p:grpSpPr>
        <a:xfrm>
          <a:off x="0" y="0"/>
          <a:ext cx="0" cy="0"/>
          <a:chOff x="0" y="0"/>
          <a:chExt cx="0" cy="0"/>
        </a:xfrm>
      </p:grpSpPr>
      <p:sp>
        <p:nvSpPr>
          <p:cNvPr id="15" name="Google Shape;15;p2"/>
          <p:cNvSpPr txBox="1">
            <a:spLocks noGrp="1"/>
          </p:cNvSpPr>
          <p:nvPr>
            <p:ph type="title"/>
          </p:nvPr>
        </p:nvSpPr>
        <p:spPr>
          <a:xfrm>
            <a:off x="829067" y="1823925"/>
            <a:ext cx="10363200" cy="10764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rgbClr val="FFFFFF"/>
              </a:buClr>
              <a:buSzPts val="4000"/>
              <a:buFont typeface="Arial"/>
              <a:buNone/>
              <a:defRPr sz="4000" b="1" i="0" u="none" strike="noStrike" cap="none">
                <a:solidFill>
                  <a:srgbClr val="FFFFFF"/>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6" name="Google Shape;16;p2"/>
          <p:cNvSpPr txBox="1">
            <a:spLocks noGrp="1"/>
          </p:cNvSpPr>
          <p:nvPr>
            <p:ph type="body" idx="1"/>
          </p:nvPr>
        </p:nvSpPr>
        <p:spPr>
          <a:xfrm>
            <a:off x="829067" y="4508200"/>
            <a:ext cx="10363200" cy="1584600"/>
          </a:xfrm>
          <a:prstGeom prst="rect">
            <a:avLst/>
          </a:prstGeom>
          <a:noFill/>
          <a:ln>
            <a:noFill/>
          </a:ln>
        </p:spPr>
        <p:txBody>
          <a:bodyPr spcFirstLastPara="1" wrap="square" lIns="91425" tIns="45700" rIns="91425" bIns="45700" anchor="t" anchorCtr="0"/>
          <a:lstStyle>
            <a:lvl1pPr marL="457200" marR="0" lvl="0" indent="-228600" algn="l" rtl="0">
              <a:spcBef>
                <a:spcPts val="400"/>
              </a:spcBef>
              <a:spcAft>
                <a:spcPts val="0"/>
              </a:spcAft>
              <a:buClr>
                <a:schemeClr val="lt1"/>
              </a:buClr>
              <a:buSzPts val="2000"/>
              <a:buFont typeface="Arial"/>
              <a:buNone/>
              <a:defRPr sz="2000" b="0" i="0" u="none" strike="noStrike" cap="none">
                <a:solidFill>
                  <a:schemeClr val="lt1"/>
                </a:solidFill>
                <a:latin typeface="Arial"/>
                <a:ea typeface="Arial"/>
                <a:cs typeface="Arial"/>
                <a:sym typeface="Arial"/>
              </a:defRPr>
            </a:lvl1pPr>
            <a:lvl2pPr marL="914400" marR="0" lvl="1" indent="-228600" algn="l" rtl="0">
              <a:spcBef>
                <a:spcPts val="360"/>
              </a:spcBef>
              <a:spcAft>
                <a:spcPts val="0"/>
              </a:spcAft>
              <a:buClr>
                <a:srgbClr val="888888"/>
              </a:buClr>
              <a:buSzPts val="1800"/>
              <a:buFont typeface="Arial"/>
              <a:buNone/>
              <a:defRPr sz="1800" b="0" i="0" u="none" strike="noStrike" cap="none">
                <a:solidFill>
                  <a:srgbClr val="888888"/>
                </a:solidFill>
                <a:latin typeface="Arial"/>
                <a:ea typeface="Arial"/>
                <a:cs typeface="Arial"/>
                <a:sym typeface="Arial"/>
              </a:defRPr>
            </a:lvl2pPr>
            <a:lvl3pPr marL="1371600" marR="0" lvl="2" indent="-228600" algn="l" rtl="0">
              <a:spcBef>
                <a:spcPts val="320"/>
              </a:spcBef>
              <a:spcAft>
                <a:spcPts val="0"/>
              </a:spcAft>
              <a:buClr>
                <a:srgbClr val="888888"/>
              </a:buClr>
              <a:buSzPts val="1600"/>
              <a:buFont typeface="Merriweather Sans"/>
              <a:buNone/>
              <a:defRPr sz="1600" b="0" i="0" u="none" strike="noStrike" cap="none">
                <a:solidFill>
                  <a:srgbClr val="888888"/>
                </a:solidFill>
                <a:latin typeface="Arial"/>
                <a:ea typeface="Arial"/>
                <a:cs typeface="Arial"/>
                <a:sym typeface="Arial"/>
              </a:defRPr>
            </a:lvl3pPr>
            <a:lvl4pPr marL="1828800" marR="0" lvl="3" indent="-228600" algn="l" rtl="0">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4pPr>
            <a:lvl5pPr marL="2286000" marR="0" lvl="4" indent="-228600" algn="l" rtl="0">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5pPr>
            <a:lvl6pPr marL="2743200" marR="0" lvl="5" indent="-228600" algn="l" rtl="0">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6pPr>
            <a:lvl7pPr marL="3200400" marR="0" lvl="6" indent="-228600" algn="l" rtl="0">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7pPr>
            <a:lvl8pPr marL="3657600" marR="0" lvl="7" indent="-228600" algn="l" rtl="0">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8pPr>
            <a:lvl9pPr marL="4114800" marR="0" lvl="8" indent="-228600" algn="l" rtl="0">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9pPr>
          </a:lstStyle>
          <a:p>
            <a:endParaRPr/>
          </a:p>
        </p:txBody>
      </p:sp>
      <p:pic>
        <p:nvPicPr>
          <p:cNvPr id="17" name="Google Shape;17;p2"/>
          <p:cNvPicPr preferRelativeResize="0"/>
          <p:nvPr/>
        </p:nvPicPr>
        <p:blipFill>
          <a:blip r:embed="rId2">
            <a:alphaModFix/>
          </a:blip>
          <a:stretch>
            <a:fillRect/>
          </a:stretch>
        </p:blipFill>
        <p:spPr>
          <a:xfrm>
            <a:off x="829067" y="217226"/>
            <a:ext cx="1816100" cy="1488107"/>
          </a:xfrm>
          <a:prstGeom prst="rect">
            <a:avLst/>
          </a:prstGeom>
          <a:noFill/>
          <a:ln>
            <a:noFill/>
          </a:ln>
        </p:spPr>
      </p:pic>
      <p:sp>
        <p:nvSpPr>
          <p:cNvPr id="18" name="Google Shape;18;p2"/>
          <p:cNvSpPr txBox="1">
            <a:spLocks noGrp="1"/>
          </p:cNvSpPr>
          <p:nvPr>
            <p:ph type="title" idx="2"/>
          </p:nvPr>
        </p:nvSpPr>
        <p:spPr>
          <a:xfrm>
            <a:off x="829067" y="3119325"/>
            <a:ext cx="10363200" cy="7410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rgbClr val="FFFFFF"/>
              </a:buClr>
              <a:buSzPts val="2600"/>
              <a:buFont typeface="Arial"/>
              <a:buNone/>
              <a:defRPr sz="2600" b="1" i="0" u="none" strike="noStrike" cap="none">
                <a:solidFill>
                  <a:srgbClr val="FFFFFF"/>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1676" y="32400"/>
            <a:ext cx="11596076" cy="504825"/>
          </a:xfrm>
        </p:spPr>
        <p:txBody>
          <a:bodyPr/>
          <a:lstStyle/>
          <a:p>
            <a:r>
              <a:rPr lang="en-US" dirty="0"/>
              <a:t>Click to edit Master title style</a:t>
            </a:r>
            <a:endParaRPr lang="en-GB" dirty="0"/>
          </a:p>
        </p:txBody>
      </p:sp>
      <p:sp>
        <p:nvSpPr>
          <p:cNvPr id="3" name="Content Placeholder 2"/>
          <p:cNvSpPr>
            <a:spLocks noGrp="1"/>
          </p:cNvSpPr>
          <p:nvPr>
            <p:ph sz="half" idx="1"/>
          </p:nvPr>
        </p:nvSpPr>
        <p:spPr>
          <a:xfrm>
            <a:off x="396631" y="1431925"/>
            <a:ext cx="5666154" cy="4883150"/>
          </a:xfrm>
        </p:spPr>
        <p:txBody>
          <a:bodyPr/>
          <a:lstStyle>
            <a:lvl1pPr>
              <a:buClr>
                <a:schemeClr val="accent2"/>
              </a:buClr>
              <a:defRPr/>
            </a:lvl1pPr>
            <a:lvl2pPr>
              <a:buClr>
                <a:schemeClr val="accent2"/>
              </a:buClr>
              <a:defRPr/>
            </a:lvl2pPr>
            <a:lvl3pPr>
              <a:buClr>
                <a:schemeClr val="accent2"/>
              </a:buClr>
              <a:defRPr/>
            </a:lvl3pPr>
            <a:lvl4pPr>
              <a:buClr>
                <a:schemeClr val="accent2"/>
              </a:buClr>
              <a:defRPr/>
            </a:lvl4pPr>
            <a:lvl5pPr>
              <a:buClr>
                <a:schemeClr val="accent2"/>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250356" y="1431925"/>
            <a:ext cx="5668107" cy="4883150"/>
          </a:xfrm>
        </p:spPr>
        <p:txBody>
          <a:bodyPr/>
          <a:lstStyle>
            <a:lvl1pPr>
              <a:buClr>
                <a:schemeClr val="accent2"/>
              </a:buClr>
              <a:defRPr lang="en-US" sz="993" kern="1200" dirty="0" smtClean="0">
                <a:solidFill>
                  <a:schemeClr val="tx1"/>
                </a:solidFill>
                <a:latin typeface="+mn-lt"/>
                <a:ea typeface="+mn-ea"/>
                <a:cs typeface="+mn-cs"/>
              </a:defRPr>
            </a:lvl1pPr>
            <a:lvl2pPr>
              <a:buClr>
                <a:schemeClr val="accent2"/>
              </a:buClr>
              <a:defRPr/>
            </a:lvl2pPr>
            <a:lvl3pPr>
              <a:buClr>
                <a:schemeClr val="accent2"/>
              </a:buClr>
              <a:defRPr/>
            </a:lvl3pPr>
            <a:lvl4pPr>
              <a:buClr>
                <a:schemeClr val="accent2"/>
              </a:buClr>
              <a:defRPr/>
            </a:lvl4pPr>
            <a:lvl5pPr>
              <a:buClr>
                <a:schemeClr val="accent2"/>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4"/>
          <p:cNvSpPr>
            <a:spLocks noGrp="1"/>
          </p:cNvSpPr>
          <p:nvPr>
            <p:ph type="sldNum" sz="quarter" idx="10"/>
          </p:nvPr>
        </p:nvSpPr>
        <p:spPr/>
        <p:txBody>
          <a:bodyPr/>
          <a:lstStyle>
            <a:lvl1pPr>
              <a:defRPr smtClean="0"/>
            </a:lvl1pPr>
          </a:lstStyle>
          <a:p>
            <a:pPr>
              <a:defRPr/>
            </a:pPr>
            <a:fld id="{9604835C-9472-4241-BCDA-E5ACDC3F3B41}" type="slidenum">
              <a:rPr lang="en-US" altLang="en-US"/>
              <a:pPr>
                <a:defRPr/>
              </a:pPr>
              <a:t>‹#›</a:t>
            </a:fld>
            <a:endParaRPr lang="en-US" altLang="en-US" dirty="0"/>
          </a:p>
        </p:txBody>
      </p:sp>
    </p:spTree>
    <p:extLst>
      <p:ext uri="{BB962C8B-B14F-4D97-AF65-F5344CB8AC3E}">
        <p14:creationId xmlns:p14="http://schemas.microsoft.com/office/powerpoint/2010/main" val="370797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Slide Number Placeholder 2"/>
          <p:cNvSpPr>
            <a:spLocks noGrp="1"/>
          </p:cNvSpPr>
          <p:nvPr>
            <p:ph type="sldNum" sz="quarter" idx="10"/>
          </p:nvPr>
        </p:nvSpPr>
        <p:spPr/>
        <p:txBody>
          <a:bodyPr/>
          <a:lstStyle/>
          <a:p>
            <a:pPr>
              <a:defRPr/>
            </a:pPr>
            <a:fld id="{1B6C9F11-88E3-4EB9-90CE-BA3F7B623A66}" type="slidenum">
              <a:rPr lang="en-US" altLang="en-US" smtClean="0"/>
              <a:pPr>
                <a:defRPr/>
              </a:pPr>
              <a:t>‹#›</a:t>
            </a:fld>
            <a:endParaRPr lang="en-US" altLang="en-US" dirty="0"/>
          </a:p>
        </p:txBody>
      </p:sp>
    </p:spTree>
    <p:extLst>
      <p:ext uri="{BB962C8B-B14F-4D97-AF65-F5344CB8AC3E}">
        <p14:creationId xmlns:p14="http://schemas.microsoft.com/office/powerpoint/2010/main" val="11894035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5" name="Slide Number Placeholder 12"/>
          <p:cNvSpPr>
            <a:spLocks noGrp="1"/>
          </p:cNvSpPr>
          <p:nvPr>
            <p:ph type="sldNum" sz="quarter" idx="11"/>
          </p:nvPr>
        </p:nvSpPr>
        <p:spPr/>
        <p:txBody>
          <a:bodyPr/>
          <a:lstStyle>
            <a:lvl1pPr>
              <a:defRPr/>
            </a:lvl1pPr>
          </a:lstStyle>
          <a:p>
            <a:pPr>
              <a:defRPr/>
            </a:pPr>
            <a:fld id="{7980A52F-9BEB-4226-BE92-9BBD62CF14A3}" type="slidenum">
              <a:rPr lang="en-GB" smtClean="0"/>
              <a:pPr>
                <a:defRPr/>
              </a:pPr>
              <a:t>‹#›</a:t>
            </a:fld>
            <a:endParaRPr lang="en-GB" dirty="0"/>
          </a:p>
        </p:txBody>
      </p:sp>
      <p:sp>
        <p:nvSpPr>
          <p:cNvPr id="6" name="Title 1"/>
          <p:cNvSpPr>
            <a:spLocks noGrp="1"/>
          </p:cNvSpPr>
          <p:nvPr>
            <p:ph type="title"/>
          </p:nvPr>
        </p:nvSpPr>
        <p:spPr>
          <a:xfrm>
            <a:off x="291676" y="32732"/>
            <a:ext cx="11955585" cy="458273"/>
          </a:xfrm>
        </p:spPr>
        <p:txBody>
          <a:bodyPr/>
          <a:lstStyle/>
          <a:p>
            <a:r>
              <a:rPr lang="en-US"/>
              <a:t>Click to edit Master title style</a:t>
            </a:r>
            <a:endParaRPr lang="en-GB"/>
          </a:p>
        </p:txBody>
      </p:sp>
    </p:spTree>
    <p:extLst>
      <p:ext uri="{BB962C8B-B14F-4D97-AF65-F5344CB8AC3E}">
        <p14:creationId xmlns:p14="http://schemas.microsoft.com/office/powerpoint/2010/main" val="29851165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Title Divider">
    <p:bg>
      <p:bgPr>
        <a:blipFill dpi="0" rotWithShape="1">
          <a:blip r:embed="rId2">
            <a:lum/>
          </a:blip>
          <a:srcRect/>
          <a:stretch>
            <a:fillRect b="-2000"/>
          </a:stretch>
        </a:blipFill>
        <a:effectLst/>
      </p:bgPr>
    </p:bg>
    <p:spTree>
      <p:nvGrpSpPr>
        <p:cNvPr id="1" name=""/>
        <p:cNvGrpSpPr/>
        <p:nvPr/>
      </p:nvGrpSpPr>
      <p:grpSpPr>
        <a:xfrm>
          <a:off x="0" y="0"/>
          <a:ext cx="0" cy="0"/>
          <a:chOff x="0" y="0"/>
          <a:chExt cx="0" cy="0"/>
        </a:xfrm>
      </p:grpSpPr>
      <p:sp>
        <p:nvSpPr>
          <p:cNvPr id="12" name="Rectangle 78"/>
          <p:cNvSpPr>
            <a:spLocks noGrp="1" noChangeArrowheads="1"/>
          </p:cNvSpPr>
          <p:nvPr>
            <p:ph type="ctrTitle"/>
          </p:nvPr>
        </p:nvSpPr>
        <p:spPr>
          <a:xfrm>
            <a:off x="453354" y="5829056"/>
            <a:ext cx="11211636" cy="690033"/>
          </a:xfrm>
          <a:prstGeom prst="rect">
            <a:avLst/>
          </a:prstGeom>
        </p:spPr>
        <p:txBody>
          <a:bodyPr lIns="0" tIns="0" rIns="0" bIns="0"/>
          <a:lstStyle>
            <a:lvl1pPr>
              <a:defRPr sz="3311">
                <a:solidFill>
                  <a:schemeClr val="accent1"/>
                </a:solidFill>
                <a:latin typeface="+mj-lt"/>
              </a:defRPr>
            </a:lvl1pPr>
          </a:lstStyle>
          <a:p>
            <a:pPr lvl="0"/>
            <a:r>
              <a:rPr lang="en-US" noProof="0" dirty="0"/>
              <a:t>Click to edit Master title style</a:t>
            </a:r>
          </a:p>
        </p:txBody>
      </p:sp>
      <p:sp>
        <p:nvSpPr>
          <p:cNvPr id="4" name="Rectangle 3"/>
          <p:cNvSpPr/>
          <p:nvPr userDrawn="1"/>
        </p:nvSpPr>
        <p:spPr>
          <a:xfrm>
            <a:off x="1" y="6069506"/>
            <a:ext cx="12192000" cy="78849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9">
              <a:solidFill>
                <a:srgbClr val="3399FE"/>
              </a:solidFill>
            </a:endParaRPr>
          </a:p>
        </p:txBody>
      </p:sp>
      <p:pic>
        <p:nvPicPr>
          <p:cNvPr id="6" name="Picture 5"/>
          <p:cNvPicPr>
            <a:picLocks noChangeAspect="1"/>
          </p:cNvPicPr>
          <p:nvPr userDrawn="1"/>
        </p:nvPicPr>
        <p:blipFill>
          <a:blip r:embed="rId3">
            <a:alphaModFix amt="5000"/>
          </a:blip>
          <a:stretch>
            <a:fillRect/>
          </a:stretch>
        </p:blipFill>
        <p:spPr>
          <a:xfrm>
            <a:off x="9527757" y="-1698973"/>
            <a:ext cx="4764322" cy="3883636"/>
          </a:xfrm>
          <a:prstGeom prst="rect">
            <a:avLst/>
          </a:prstGeom>
        </p:spPr>
      </p:pic>
      <p:pic>
        <p:nvPicPr>
          <p:cNvPr id="7" name="Picture 6" descr="GoR Logo.pd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056473" y="6058668"/>
            <a:ext cx="1886610" cy="785942"/>
          </a:xfrm>
          <a:prstGeom prst="rect">
            <a:avLst/>
          </a:prstGeom>
        </p:spPr>
      </p:pic>
      <p:cxnSp>
        <p:nvCxnSpPr>
          <p:cNvPr id="8" name="Straight Connector 7"/>
          <p:cNvCxnSpPr/>
          <p:nvPr userDrawn="1"/>
        </p:nvCxnSpPr>
        <p:spPr>
          <a:xfrm flipH="1">
            <a:off x="1" y="6069506"/>
            <a:ext cx="12191999" cy="1"/>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Rectangle 11"/>
          <p:cNvSpPr txBox="1">
            <a:spLocks noChangeArrowheads="1"/>
          </p:cNvSpPr>
          <p:nvPr userDrawn="1"/>
        </p:nvSpPr>
        <p:spPr bwMode="auto">
          <a:xfrm>
            <a:off x="365567" y="6362887"/>
            <a:ext cx="394677" cy="241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5689" tIns="37844" rIns="75689" bIns="37844" numCol="1" anchor="t" anchorCtr="0" compatLnSpc="1">
            <a:prstTxWarp prst="textNoShape">
              <a:avLst/>
            </a:prstTxWarp>
          </a:bodyPr>
          <a:lstStyle>
            <a:defPPr>
              <a:defRPr lang="en-US"/>
            </a:defPPr>
            <a:lvl1pPr marL="0" algn="l" defTabSz="914400" rtl="0" eaLnBrk="1" latinLnBrk="0" hangingPunct="1">
              <a:defRPr sz="800" kern="1200" smtClean="0">
                <a:solidFill>
                  <a:srgbClr val="4D4D4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B6C9F11-88E3-4EB9-90CE-BA3F7B623A66}" type="slidenum">
              <a:rPr lang="en-US" altLang="en-US" sz="662" smtClean="0"/>
              <a:pPr>
                <a:defRPr/>
              </a:pPr>
              <a:t>‹#›</a:t>
            </a:fld>
            <a:endParaRPr lang="en-US" altLang="en-US" sz="662" dirty="0"/>
          </a:p>
        </p:txBody>
      </p:sp>
      <p:sp>
        <p:nvSpPr>
          <p:cNvPr id="10" name="Rectangle 11"/>
          <p:cNvSpPr txBox="1">
            <a:spLocks noChangeArrowheads="1"/>
          </p:cNvSpPr>
          <p:nvPr userDrawn="1"/>
        </p:nvSpPr>
        <p:spPr bwMode="auto">
          <a:xfrm>
            <a:off x="1452439" y="6362887"/>
            <a:ext cx="3149115" cy="4270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5689" tIns="37844" rIns="75689" bIns="37844" numCol="1" anchor="t" anchorCtr="0" compatLnSpc="1">
            <a:prstTxWarp prst="textNoShape">
              <a:avLst/>
            </a:prstTxWarp>
          </a:bodyPr>
          <a:lstStyle>
            <a:defPPr>
              <a:defRPr lang="en-US"/>
            </a:defPPr>
            <a:lvl1pPr marL="0" algn="l" defTabSz="914400" rtl="0" eaLnBrk="1" latinLnBrk="0" hangingPunct="1">
              <a:defRPr sz="800" kern="1200" smtClean="0">
                <a:solidFill>
                  <a:srgbClr val="4D4D4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en-US" sz="662" dirty="0"/>
              <a:t>REPUBLIC OF RWANDA </a:t>
            </a:r>
            <a:r>
              <a:rPr lang="mr-IN" altLang="en-US" sz="662" dirty="0"/>
              <a:t>–</a:t>
            </a:r>
            <a:r>
              <a:rPr lang="en-US" altLang="en-US" sz="662" dirty="0"/>
              <a:t> INVESTOR PRESENTATION</a:t>
            </a:r>
          </a:p>
        </p:txBody>
      </p:sp>
      <p:sp>
        <p:nvSpPr>
          <p:cNvPr id="11" name="Rectangle 11"/>
          <p:cNvSpPr txBox="1">
            <a:spLocks noChangeArrowheads="1"/>
          </p:cNvSpPr>
          <p:nvPr userDrawn="1"/>
        </p:nvSpPr>
        <p:spPr bwMode="auto">
          <a:xfrm>
            <a:off x="4783625" y="6362887"/>
            <a:ext cx="3149115" cy="4270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5689" tIns="37844" rIns="75689" bIns="37844" numCol="1" anchor="t" anchorCtr="0" compatLnSpc="1">
            <a:prstTxWarp prst="textNoShape">
              <a:avLst/>
            </a:prstTxWarp>
          </a:bodyPr>
          <a:lstStyle>
            <a:defPPr>
              <a:defRPr lang="en-US"/>
            </a:defPPr>
            <a:lvl1pPr marL="0" algn="l" defTabSz="914400" rtl="0" eaLnBrk="1" latinLnBrk="0" hangingPunct="1">
              <a:defRPr sz="800" kern="1200" smtClean="0">
                <a:solidFill>
                  <a:srgbClr val="4D4D4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en-US" sz="662" dirty="0"/>
              <a:t>April 2025</a:t>
            </a:r>
          </a:p>
        </p:txBody>
      </p:sp>
    </p:spTree>
    <p:extLst>
      <p:ext uri="{BB962C8B-B14F-4D97-AF65-F5344CB8AC3E}">
        <p14:creationId xmlns:p14="http://schemas.microsoft.com/office/powerpoint/2010/main" val="26564537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3_Title Divider">
    <p:bg>
      <p:bgPr>
        <a:blipFill dpi="0" rotWithShape="1">
          <a:blip r:embed="rId2">
            <a:lum/>
          </a:blip>
          <a:srcRect/>
          <a:stretch>
            <a:fillRect b="-2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1F9A62F-9369-446D-A3FC-D6AA49E34786}"/>
              </a:ext>
            </a:extLst>
          </p:cNvPr>
          <p:cNvSpPr>
            <a:spLocks noGrp="1"/>
          </p:cNvSpPr>
          <p:nvPr>
            <p:ph type="title"/>
          </p:nvPr>
        </p:nvSpPr>
        <p:spPr>
          <a:xfrm>
            <a:off x="353236" y="5941677"/>
            <a:ext cx="11899238" cy="458273"/>
          </a:xfrm>
          <a:noFill/>
        </p:spPr>
        <p:txBody>
          <a:bodyPr/>
          <a:lstStyle>
            <a:lvl1pPr>
              <a:defRPr sz="3311">
                <a:solidFill>
                  <a:schemeClr val="accent1"/>
                </a:solidFill>
              </a:defRPr>
            </a:lvl1pPr>
          </a:lstStyle>
          <a:p>
            <a:r>
              <a:rPr lang="en-US" dirty="0"/>
              <a:t>Click to edit Master title style</a:t>
            </a:r>
            <a:endParaRPr lang="en-GB" dirty="0"/>
          </a:p>
        </p:txBody>
      </p:sp>
      <p:sp>
        <p:nvSpPr>
          <p:cNvPr id="4" name="Rectangle 3"/>
          <p:cNvSpPr/>
          <p:nvPr userDrawn="1"/>
        </p:nvSpPr>
        <p:spPr>
          <a:xfrm>
            <a:off x="1" y="6069506"/>
            <a:ext cx="12192000" cy="78849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9">
              <a:solidFill>
                <a:srgbClr val="3399FE"/>
              </a:solidFill>
            </a:endParaRPr>
          </a:p>
        </p:txBody>
      </p:sp>
      <p:pic>
        <p:nvPicPr>
          <p:cNvPr id="6" name="Picture 5"/>
          <p:cNvPicPr>
            <a:picLocks noChangeAspect="1"/>
          </p:cNvPicPr>
          <p:nvPr userDrawn="1"/>
        </p:nvPicPr>
        <p:blipFill>
          <a:blip r:embed="rId3">
            <a:alphaModFix amt="5000"/>
          </a:blip>
          <a:stretch>
            <a:fillRect/>
          </a:stretch>
        </p:blipFill>
        <p:spPr>
          <a:xfrm>
            <a:off x="9527757" y="-1698973"/>
            <a:ext cx="4764322" cy="3883636"/>
          </a:xfrm>
          <a:prstGeom prst="rect">
            <a:avLst/>
          </a:prstGeom>
        </p:spPr>
      </p:pic>
      <p:pic>
        <p:nvPicPr>
          <p:cNvPr id="8" name="Picture 7" descr="GoR Logo.pd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056473" y="6058668"/>
            <a:ext cx="1886610" cy="785942"/>
          </a:xfrm>
          <a:prstGeom prst="rect">
            <a:avLst/>
          </a:prstGeom>
        </p:spPr>
      </p:pic>
      <p:cxnSp>
        <p:nvCxnSpPr>
          <p:cNvPr id="9" name="Straight Connector 8"/>
          <p:cNvCxnSpPr/>
          <p:nvPr userDrawn="1"/>
        </p:nvCxnSpPr>
        <p:spPr>
          <a:xfrm flipH="1">
            <a:off x="1" y="6069506"/>
            <a:ext cx="12191999" cy="1"/>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11"/>
          <p:cNvSpPr txBox="1">
            <a:spLocks noChangeArrowheads="1"/>
          </p:cNvSpPr>
          <p:nvPr userDrawn="1"/>
        </p:nvSpPr>
        <p:spPr bwMode="auto">
          <a:xfrm>
            <a:off x="365567" y="6362887"/>
            <a:ext cx="394677" cy="241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5689" tIns="37844" rIns="75689" bIns="37844" numCol="1" anchor="t" anchorCtr="0" compatLnSpc="1">
            <a:prstTxWarp prst="textNoShape">
              <a:avLst/>
            </a:prstTxWarp>
          </a:bodyPr>
          <a:lstStyle>
            <a:defPPr>
              <a:defRPr lang="en-US"/>
            </a:defPPr>
            <a:lvl1pPr marL="0" algn="l" defTabSz="914400" rtl="0" eaLnBrk="1" latinLnBrk="0" hangingPunct="1">
              <a:defRPr sz="800" kern="1200" smtClean="0">
                <a:solidFill>
                  <a:srgbClr val="4D4D4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B6C9F11-88E3-4EB9-90CE-BA3F7B623A66}" type="slidenum">
              <a:rPr lang="en-US" altLang="en-US" sz="662" smtClean="0"/>
              <a:pPr>
                <a:defRPr/>
              </a:pPr>
              <a:t>‹#›</a:t>
            </a:fld>
            <a:endParaRPr lang="en-US" altLang="en-US" sz="662" dirty="0"/>
          </a:p>
        </p:txBody>
      </p:sp>
      <p:sp>
        <p:nvSpPr>
          <p:cNvPr id="11" name="Rectangle 11"/>
          <p:cNvSpPr txBox="1">
            <a:spLocks noChangeArrowheads="1"/>
          </p:cNvSpPr>
          <p:nvPr userDrawn="1"/>
        </p:nvSpPr>
        <p:spPr bwMode="auto">
          <a:xfrm>
            <a:off x="1452439" y="6362887"/>
            <a:ext cx="3149115" cy="4270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5689" tIns="37844" rIns="75689" bIns="37844" numCol="1" anchor="t" anchorCtr="0" compatLnSpc="1">
            <a:prstTxWarp prst="textNoShape">
              <a:avLst/>
            </a:prstTxWarp>
          </a:bodyPr>
          <a:lstStyle>
            <a:defPPr>
              <a:defRPr lang="en-US"/>
            </a:defPPr>
            <a:lvl1pPr marL="0" algn="l" defTabSz="914400" rtl="0" eaLnBrk="1" latinLnBrk="0" hangingPunct="1">
              <a:defRPr sz="800" kern="1200" smtClean="0">
                <a:solidFill>
                  <a:srgbClr val="4D4D4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en-US" sz="662" dirty="0"/>
              <a:t>REPUBLIC OF RWANDA </a:t>
            </a:r>
            <a:r>
              <a:rPr lang="mr-IN" altLang="en-US" sz="662" dirty="0"/>
              <a:t>–</a:t>
            </a:r>
            <a:r>
              <a:rPr lang="en-US" altLang="en-US" sz="662" dirty="0"/>
              <a:t> INVESTOR PRESENTATION</a:t>
            </a:r>
          </a:p>
        </p:txBody>
      </p:sp>
      <p:sp>
        <p:nvSpPr>
          <p:cNvPr id="12" name="Rectangle 11"/>
          <p:cNvSpPr txBox="1">
            <a:spLocks noChangeArrowheads="1"/>
          </p:cNvSpPr>
          <p:nvPr userDrawn="1"/>
        </p:nvSpPr>
        <p:spPr bwMode="auto">
          <a:xfrm>
            <a:off x="4783625" y="6362887"/>
            <a:ext cx="3149115" cy="4270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5689" tIns="37844" rIns="75689" bIns="37844" numCol="1" anchor="t" anchorCtr="0" compatLnSpc="1">
            <a:prstTxWarp prst="textNoShape">
              <a:avLst/>
            </a:prstTxWarp>
          </a:bodyPr>
          <a:lstStyle>
            <a:defPPr>
              <a:defRPr lang="en-US"/>
            </a:defPPr>
            <a:lvl1pPr marL="0" algn="l" defTabSz="914400" rtl="0" eaLnBrk="1" latinLnBrk="0" hangingPunct="1">
              <a:defRPr sz="800" kern="1200" smtClean="0">
                <a:solidFill>
                  <a:srgbClr val="4D4D4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en-US" sz="662" dirty="0"/>
              <a:t>April 2025</a:t>
            </a:r>
          </a:p>
        </p:txBody>
      </p:sp>
    </p:spTree>
    <p:extLst>
      <p:ext uri="{BB962C8B-B14F-4D97-AF65-F5344CB8AC3E}">
        <p14:creationId xmlns:p14="http://schemas.microsoft.com/office/powerpoint/2010/main" val="2400676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4_Title Divider">
    <p:bg>
      <p:bgPr>
        <a:blipFill dpi="0" rotWithShape="1">
          <a:blip r:embed="rId2">
            <a:lum/>
          </a:blip>
          <a:srcRect/>
          <a:stretch>
            <a:fillRect b="-2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BA5BC2C-A41F-42B6-B5A9-E8BF043D6D44}"/>
              </a:ext>
            </a:extLst>
          </p:cNvPr>
          <p:cNvSpPr>
            <a:spLocks noGrp="1"/>
          </p:cNvSpPr>
          <p:nvPr>
            <p:ph type="title"/>
          </p:nvPr>
        </p:nvSpPr>
        <p:spPr>
          <a:xfrm>
            <a:off x="353236" y="5941677"/>
            <a:ext cx="11899238" cy="458273"/>
          </a:xfrm>
          <a:noFill/>
        </p:spPr>
        <p:txBody>
          <a:bodyPr/>
          <a:lstStyle>
            <a:lvl1pPr>
              <a:defRPr sz="3311">
                <a:solidFill>
                  <a:schemeClr val="accent1"/>
                </a:solidFill>
              </a:defRPr>
            </a:lvl1pPr>
          </a:lstStyle>
          <a:p>
            <a:r>
              <a:rPr lang="en-US" dirty="0"/>
              <a:t>Click to edit Master title style</a:t>
            </a:r>
            <a:endParaRPr lang="en-GB" dirty="0"/>
          </a:p>
        </p:txBody>
      </p:sp>
      <p:sp>
        <p:nvSpPr>
          <p:cNvPr id="6" name="Rectangle 5"/>
          <p:cNvSpPr/>
          <p:nvPr userDrawn="1"/>
        </p:nvSpPr>
        <p:spPr>
          <a:xfrm>
            <a:off x="1" y="6069506"/>
            <a:ext cx="12192000" cy="78849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9">
              <a:solidFill>
                <a:srgbClr val="3399FE"/>
              </a:solidFill>
            </a:endParaRPr>
          </a:p>
        </p:txBody>
      </p:sp>
      <p:pic>
        <p:nvPicPr>
          <p:cNvPr id="7" name="Picture 6"/>
          <p:cNvPicPr>
            <a:picLocks noChangeAspect="1"/>
          </p:cNvPicPr>
          <p:nvPr userDrawn="1"/>
        </p:nvPicPr>
        <p:blipFill>
          <a:blip r:embed="rId3">
            <a:alphaModFix amt="5000"/>
          </a:blip>
          <a:stretch>
            <a:fillRect/>
          </a:stretch>
        </p:blipFill>
        <p:spPr>
          <a:xfrm>
            <a:off x="9527757" y="-1698973"/>
            <a:ext cx="4764322" cy="3883636"/>
          </a:xfrm>
          <a:prstGeom prst="rect">
            <a:avLst/>
          </a:prstGeom>
        </p:spPr>
      </p:pic>
      <p:pic>
        <p:nvPicPr>
          <p:cNvPr id="8" name="Picture 7" descr="GoR Logo.pd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056473" y="6058668"/>
            <a:ext cx="1886610" cy="785942"/>
          </a:xfrm>
          <a:prstGeom prst="rect">
            <a:avLst/>
          </a:prstGeom>
        </p:spPr>
      </p:pic>
      <p:cxnSp>
        <p:nvCxnSpPr>
          <p:cNvPr id="9" name="Straight Connector 8"/>
          <p:cNvCxnSpPr/>
          <p:nvPr userDrawn="1"/>
        </p:nvCxnSpPr>
        <p:spPr>
          <a:xfrm flipH="1">
            <a:off x="1" y="6069506"/>
            <a:ext cx="12191999" cy="1"/>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11"/>
          <p:cNvSpPr txBox="1">
            <a:spLocks noChangeArrowheads="1"/>
          </p:cNvSpPr>
          <p:nvPr userDrawn="1"/>
        </p:nvSpPr>
        <p:spPr bwMode="auto">
          <a:xfrm>
            <a:off x="365567" y="6362887"/>
            <a:ext cx="394677" cy="241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5689" tIns="37844" rIns="75689" bIns="37844" numCol="1" anchor="t" anchorCtr="0" compatLnSpc="1">
            <a:prstTxWarp prst="textNoShape">
              <a:avLst/>
            </a:prstTxWarp>
          </a:bodyPr>
          <a:lstStyle>
            <a:defPPr>
              <a:defRPr lang="en-US"/>
            </a:defPPr>
            <a:lvl1pPr marL="0" algn="l" defTabSz="914400" rtl="0" eaLnBrk="1" latinLnBrk="0" hangingPunct="1">
              <a:defRPr sz="800" kern="1200" smtClean="0">
                <a:solidFill>
                  <a:srgbClr val="4D4D4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B6C9F11-88E3-4EB9-90CE-BA3F7B623A66}" type="slidenum">
              <a:rPr lang="en-US" altLang="en-US" sz="662" smtClean="0"/>
              <a:pPr>
                <a:defRPr/>
              </a:pPr>
              <a:t>‹#›</a:t>
            </a:fld>
            <a:endParaRPr lang="en-US" altLang="en-US" sz="662" dirty="0"/>
          </a:p>
        </p:txBody>
      </p:sp>
      <p:sp>
        <p:nvSpPr>
          <p:cNvPr id="11" name="Rectangle 11"/>
          <p:cNvSpPr txBox="1">
            <a:spLocks noChangeArrowheads="1"/>
          </p:cNvSpPr>
          <p:nvPr userDrawn="1"/>
        </p:nvSpPr>
        <p:spPr bwMode="auto">
          <a:xfrm>
            <a:off x="1452439" y="6362887"/>
            <a:ext cx="3149115" cy="4270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5689" tIns="37844" rIns="75689" bIns="37844" numCol="1" anchor="t" anchorCtr="0" compatLnSpc="1">
            <a:prstTxWarp prst="textNoShape">
              <a:avLst/>
            </a:prstTxWarp>
          </a:bodyPr>
          <a:lstStyle>
            <a:defPPr>
              <a:defRPr lang="en-US"/>
            </a:defPPr>
            <a:lvl1pPr marL="0" algn="l" defTabSz="914400" rtl="0" eaLnBrk="1" latinLnBrk="0" hangingPunct="1">
              <a:defRPr sz="800" kern="1200" smtClean="0">
                <a:solidFill>
                  <a:srgbClr val="4D4D4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en-US" sz="662" dirty="0"/>
              <a:t>REPUBLIC OF RWANDA </a:t>
            </a:r>
            <a:r>
              <a:rPr lang="mr-IN" altLang="en-US" sz="662" dirty="0"/>
              <a:t>–</a:t>
            </a:r>
            <a:r>
              <a:rPr lang="en-US" altLang="en-US" sz="662" dirty="0"/>
              <a:t> INVESTOR PRESENTATION</a:t>
            </a:r>
          </a:p>
        </p:txBody>
      </p:sp>
      <p:sp>
        <p:nvSpPr>
          <p:cNvPr id="12" name="Rectangle 11"/>
          <p:cNvSpPr txBox="1">
            <a:spLocks noChangeArrowheads="1"/>
          </p:cNvSpPr>
          <p:nvPr userDrawn="1"/>
        </p:nvSpPr>
        <p:spPr bwMode="auto">
          <a:xfrm>
            <a:off x="4783625" y="6362887"/>
            <a:ext cx="3149115" cy="4270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5689" tIns="37844" rIns="75689" bIns="37844" numCol="1" anchor="t" anchorCtr="0" compatLnSpc="1">
            <a:prstTxWarp prst="textNoShape">
              <a:avLst/>
            </a:prstTxWarp>
          </a:bodyPr>
          <a:lstStyle>
            <a:defPPr>
              <a:defRPr lang="en-US"/>
            </a:defPPr>
            <a:lvl1pPr marL="0" algn="l" defTabSz="914400" rtl="0" eaLnBrk="1" latinLnBrk="0" hangingPunct="1">
              <a:defRPr sz="800" kern="1200" smtClean="0">
                <a:solidFill>
                  <a:srgbClr val="4D4D4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en-US" sz="662" dirty="0"/>
              <a:t>April 2025</a:t>
            </a:r>
          </a:p>
        </p:txBody>
      </p:sp>
    </p:spTree>
    <p:extLst>
      <p:ext uri="{BB962C8B-B14F-4D97-AF65-F5344CB8AC3E}">
        <p14:creationId xmlns:p14="http://schemas.microsoft.com/office/powerpoint/2010/main" val="18171696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5_Title Divider">
    <p:bg>
      <p:bgPr>
        <a:blipFill dpi="0" rotWithShape="1">
          <a:blip r:embed="rId2">
            <a:lum/>
          </a:blip>
          <a:srcRect/>
          <a:stretch>
            <a:fillRect b="-2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7ECBB75-A06D-471E-AF81-645AA33F2720}"/>
              </a:ext>
            </a:extLst>
          </p:cNvPr>
          <p:cNvSpPr>
            <a:spLocks noGrp="1"/>
          </p:cNvSpPr>
          <p:nvPr>
            <p:ph type="title"/>
          </p:nvPr>
        </p:nvSpPr>
        <p:spPr>
          <a:xfrm>
            <a:off x="353236" y="5941677"/>
            <a:ext cx="11899238" cy="458273"/>
          </a:xfrm>
          <a:noFill/>
        </p:spPr>
        <p:txBody>
          <a:bodyPr/>
          <a:lstStyle>
            <a:lvl1pPr>
              <a:defRPr sz="3311">
                <a:solidFill>
                  <a:schemeClr val="accent1"/>
                </a:solidFill>
              </a:defRPr>
            </a:lvl1pPr>
          </a:lstStyle>
          <a:p>
            <a:r>
              <a:rPr lang="en-US" dirty="0"/>
              <a:t>Click to edit Master title style</a:t>
            </a:r>
            <a:endParaRPr lang="en-GB" dirty="0"/>
          </a:p>
        </p:txBody>
      </p:sp>
      <p:sp>
        <p:nvSpPr>
          <p:cNvPr id="6" name="Rectangle 5"/>
          <p:cNvSpPr/>
          <p:nvPr userDrawn="1"/>
        </p:nvSpPr>
        <p:spPr>
          <a:xfrm>
            <a:off x="1" y="6069506"/>
            <a:ext cx="12192000" cy="78849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9">
              <a:solidFill>
                <a:srgbClr val="3399FE"/>
              </a:solidFill>
            </a:endParaRPr>
          </a:p>
        </p:txBody>
      </p:sp>
      <p:pic>
        <p:nvPicPr>
          <p:cNvPr id="7" name="Picture 6"/>
          <p:cNvPicPr>
            <a:picLocks noChangeAspect="1"/>
          </p:cNvPicPr>
          <p:nvPr userDrawn="1"/>
        </p:nvPicPr>
        <p:blipFill>
          <a:blip r:embed="rId3">
            <a:alphaModFix amt="5000"/>
          </a:blip>
          <a:stretch>
            <a:fillRect/>
          </a:stretch>
        </p:blipFill>
        <p:spPr>
          <a:xfrm>
            <a:off x="9527757" y="-1698973"/>
            <a:ext cx="4764322" cy="3883636"/>
          </a:xfrm>
          <a:prstGeom prst="rect">
            <a:avLst/>
          </a:prstGeom>
        </p:spPr>
      </p:pic>
      <p:pic>
        <p:nvPicPr>
          <p:cNvPr id="8" name="Picture 7" descr="GoR Logo.pd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056473" y="6058668"/>
            <a:ext cx="1886610" cy="785942"/>
          </a:xfrm>
          <a:prstGeom prst="rect">
            <a:avLst/>
          </a:prstGeom>
        </p:spPr>
      </p:pic>
      <p:cxnSp>
        <p:nvCxnSpPr>
          <p:cNvPr id="9" name="Straight Connector 8"/>
          <p:cNvCxnSpPr/>
          <p:nvPr userDrawn="1"/>
        </p:nvCxnSpPr>
        <p:spPr>
          <a:xfrm flipH="1">
            <a:off x="1" y="6069506"/>
            <a:ext cx="12191999" cy="1"/>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11"/>
          <p:cNvSpPr txBox="1">
            <a:spLocks noChangeArrowheads="1"/>
          </p:cNvSpPr>
          <p:nvPr userDrawn="1"/>
        </p:nvSpPr>
        <p:spPr bwMode="auto">
          <a:xfrm>
            <a:off x="365567" y="6362887"/>
            <a:ext cx="394677" cy="241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5689" tIns="37844" rIns="75689" bIns="37844" numCol="1" anchor="t" anchorCtr="0" compatLnSpc="1">
            <a:prstTxWarp prst="textNoShape">
              <a:avLst/>
            </a:prstTxWarp>
          </a:bodyPr>
          <a:lstStyle>
            <a:defPPr>
              <a:defRPr lang="en-US"/>
            </a:defPPr>
            <a:lvl1pPr marL="0" algn="l" defTabSz="914400" rtl="0" eaLnBrk="1" latinLnBrk="0" hangingPunct="1">
              <a:defRPr sz="800" kern="1200" smtClean="0">
                <a:solidFill>
                  <a:srgbClr val="4D4D4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B6C9F11-88E3-4EB9-90CE-BA3F7B623A66}" type="slidenum">
              <a:rPr lang="en-US" altLang="en-US" sz="662" smtClean="0"/>
              <a:pPr>
                <a:defRPr/>
              </a:pPr>
              <a:t>‹#›</a:t>
            </a:fld>
            <a:endParaRPr lang="en-US" altLang="en-US" sz="662" dirty="0"/>
          </a:p>
        </p:txBody>
      </p:sp>
      <p:sp>
        <p:nvSpPr>
          <p:cNvPr id="11" name="Rectangle 11"/>
          <p:cNvSpPr txBox="1">
            <a:spLocks noChangeArrowheads="1"/>
          </p:cNvSpPr>
          <p:nvPr userDrawn="1"/>
        </p:nvSpPr>
        <p:spPr bwMode="auto">
          <a:xfrm>
            <a:off x="1452439" y="6362887"/>
            <a:ext cx="3149115" cy="4270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5689" tIns="37844" rIns="75689" bIns="37844" numCol="1" anchor="t" anchorCtr="0" compatLnSpc="1">
            <a:prstTxWarp prst="textNoShape">
              <a:avLst/>
            </a:prstTxWarp>
          </a:bodyPr>
          <a:lstStyle>
            <a:defPPr>
              <a:defRPr lang="en-US"/>
            </a:defPPr>
            <a:lvl1pPr marL="0" algn="l" defTabSz="914400" rtl="0" eaLnBrk="1" latinLnBrk="0" hangingPunct="1">
              <a:defRPr sz="800" kern="1200" smtClean="0">
                <a:solidFill>
                  <a:srgbClr val="4D4D4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en-US" sz="662" dirty="0"/>
              <a:t>REPUBLIC OF RWANDA </a:t>
            </a:r>
            <a:r>
              <a:rPr lang="mr-IN" altLang="en-US" sz="662" dirty="0"/>
              <a:t>–</a:t>
            </a:r>
            <a:r>
              <a:rPr lang="en-US" altLang="en-US" sz="662" dirty="0"/>
              <a:t> INVESTOR PRESENTATION</a:t>
            </a:r>
          </a:p>
        </p:txBody>
      </p:sp>
      <p:sp>
        <p:nvSpPr>
          <p:cNvPr id="12" name="Rectangle 11"/>
          <p:cNvSpPr txBox="1">
            <a:spLocks noChangeArrowheads="1"/>
          </p:cNvSpPr>
          <p:nvPr userDrawn="1"/>
        </p:nvSpPr>
        <p:spPr bwMode="auto">
          <a:xfrm>
            <a:off x="4783625" y="6362887"/>
            <a:ext cx="3149115" cy="4270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5689" tIns="37844" rIns="75689" bIns="37844" numCol="1" anchor="t" anchorCtr="0" compatLnSpc="1">
            <a:prstTxWarp prst="textNoShape">
              <a:avLst/>
            </a:prstTxWarp>
          </a:bodyPr>
          <a:lstStyle>
            <a:defPPr>
              <a:defRPr lang="en-US"/>
            </a:defPPr>
            <a:lvl1pPr marL="0" algn="l" defTabSz="914400" rtl="0" eaLnBrk="1" latinLnBrk="0" hangingPunct="1">
              <a:defRPr sz="800" kern="1200" smtClean="0">
                <a:solidFill>
                  <a:srgbClr val="4D4D4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en-US" sz="662" dirty="0"/>
              <a:t>April 2025</a:t>
            </a:r>
          </a:p>
        </p:txBody>
      </p:sp>
    </p:spTree>
    <p:extLst>
      <p:ext uri="{BB962C8B-B14F-4D97-AF65-F5344CB8AC3E}">
        <p14:creationId xmlns:p14="http://schemas.microsoft.com/office/powerpoint/2010/main" val="20497049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6_Title Divider">
    <p:bg>
      <p:bgPr>
        <a:blipFill dpi="0" rotWithShape="1">
          <a:blip r:embed="rId2">
            <a:lum/>
          </a:blip>
          <a:srcRect/>
          <a:stretch>
            <a:fillRect b="-2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D2987E6-8A0E-494C-A601-90539D43B16C}"/>
              </a:ext>
            </a:extLst>
          </p:cNvPr>
          <p:cNvSpPr>
            <a:spLocks noGrp="1"/>
          </p:cNvSpPr>
          <p:nvPr>
            <p:ph type="title"/>
          </p:nvPr>
        </p:nvSpPr>
        <p:spPr>
          <a:xfrm>
            <a:off x="353236" y="5941677"/>
            <a:ext cx="11899238" cy="458273"/>
          </a:xfrm>
          <a:noFill/>
        </p:spPr>
        <p:txBody>
          <a:bodyPr/>
          <a:lstStyle>
            <a:lvl1pPr>
              <a:defRPr sz="3311">
                <a:solidFill>
                  <a:schemeClr val="accent1"/>
                </a:solidFill>
              </a:defRPr>
            </a:lvl1pPr>
          </a:lstStyle>
          <a:p>
            <a:r>
              <a:rPr lang="en-US" dirty="0"/>
              <a:t>Click to edit Master title style</a:t>
            </a:r>
            <a:endParaRPr lang="en-GB" dirty="0"/>
          </a:p>
        </p:txBody>
      </p:sp>
      <p:sp>
        <p:nvSpPr>
          <p:cNvPr id="6" name="Rectangle 5"/>
          <p:cNvSpPr/>
          <p:nvPr userDrawn="1"/>
        </p:nvSpPr>
        <p:spPr>
          <a:xfrm>
            <a:off x="1" y="6069506"/>
            <a:ext cx="12192000" cy="78849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9">
              <a:solidFill>
                <a:srgbClr val="3399FE"/>
              </a:solidFill>
            </a:endParaRPr>
          </a:p>
        </p:txBody>
      </p:sp>
      <p:pic>
        <p:nvPicPr>
          <p:cNvPr id="7" name="Picture 6"/>
          <p:cNvPicPr>
            <a:picLocks noChangeAspect="1"/>
          </p:cNvPicPr>
          <p:nvPr userDrawn="1"/>
        </p:nvPicPr>
        <p:blipFill>
          <a:blip r:embed="rId3">
            <a:alphaModFix amt="5000"/>
          </a:blip>
          <a:stretch>
            <a:fillRect/>
          </a:stretch>
        </p:blipFill>
        <p:spPr>
          <a:xfrm>
            <a:off x="9527757" y="-1698973"/>
            <a:ext cx="4764322" cy="3883636"/>
          </a:xfrm>
          <a:prstGeom prst="rect">
            <a:avLst/>
          </a:prstGeom>
        </p:spPr>
      </p:pic>
      <p:pic>
        <p:nvPicPr>
          <p:cNvPr id="8" name="Picture 7" descr="GoR Logo.pd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056473" y="6058668"/>
            <a:ext cx="1886610" cy="785942"/>
          </a:xfrm>
          <a:prstGeom prst="rect">
            <a:avLst/>
          </a:prstGeom>
        </p:spPr>
      </p:pic>
      <p:cxnSp>
        <p:nvCxnSpPr>
          <p:cNvPr id="9" name="Straight Connector 8"/>
          <p:cNvCxnSpPr/>
          <p:nvPr userDrawn="1"/>
        </p:nvCxnSpPr>
        <p:spPr>
          <a:xfrm flipH="1">
            <a:off x="1" y="6069506"/>
            <a:ext cx="12191999" cy="1"/>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11"/>
          <p:cNvSpPr txBox="1">
            <a:spLocks noChangeArrowheads="1"/>
          </p:cNvSpPr>
          <p:nvPr userDrawn="1"/>
        </p:nvSpPr>
        <p:spPr bwMode="auto">
          <a:xfrm>
            <a:off x="365567" y="6362887"/>
            <a:ext cx="394677" cy="241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5689" tIns="37844" rIns="75689" bIns="37844" numCol="1" anchor="t" anchorCtr="0" compatLnSpc="1">
            <a:prstTxWarp prst="textNoShape">
              <a:avLst/>
            </a:prstTxWarp>
          </a:bodyPr>
          <a:lstStyle>
            <a:defPPr>
              <a:defRPr lang="en-US"/>
            </a:defPPr>
            <a:lvl1pPr marL="0" algn="l" defTabSz="914400" rtl="0" eaLnBrk="1" latinLnBrk="0" hangingPunct="1">
              <a:defRPr sz="800" kern="1200" smtClean="0">
                <a:solidFill>
                  <a:srgbClr val="4D4D4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B6C9F11-88E3-4EB9-90CE-BA3F7B623A66}" type="slidenum">
              <a:rPr lang="en-US" altLang="en-US" sz="662" smtClean="0"/>
              <a:pPr>
                <a:defRPr/>
              </a:pPr>
              <a:t>‹#›</a:t>
            </a:fld>
            <a:endParaRPr lang="en-US" altLang="en-US" sz="662" dirty="0"/>
          </a:p>
        </p:txBody>
      </p:sp>
      <p:sp>
        <p:nvSpPr>
          <p:cNvPr id="11" name="Rectangle 11"/>
          <p:cNvSpPr txBox="1">
            <a:spLocks noChangeArrowheads="1"/>
          </p:cNvSpPr>
          <p:nvPr userDrawn="1"/>
        </p:nvSpPr>
        <p:spPr bwMode="auto">
          <a:xfrm>
            <a:off x="1452439" y="6362887"/>
            <a:ext cx="3149115" cy="4270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5689" tIns="37844" rIns="75689" bIns="37844" numCol="1" anchor="t" anchorCtr="0" compatLnSpc="1">
            <a:prstTxWarp prst="textNoShape">
              <a:avLst/>
            </a:prstTxWarp>
          </a:bodyPr>
          <a:lstStyle>
            <a:defPPr>
              <a:defRPr lang="en-US"/>
            </a:defPPr>
            <a:lvl1pPr marL="0" algn="l" defTabSz="914400" rtl="0" eaLnBrk="1" latinLnBrk="0" hangingPunct="1">
              <a:defRPr sz="800" kern="1200" smtClean="0">
                <a:solidFill>
                  <a:srgbClr val="4D4D4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en-US" sz="662" dirty="0"/>
              <a:t>REPUBLIC OF RWANDA </a:t>
            </a:r>
            <a:r>
              <a:rPr lang="mr-IN" altLang="en-US" sz="662" dirty="0"/>
              <a:t>–</a:t>
            </a:r>
            <a:r>
              <a:rPr lang="en-US" altLang="en-US" sz="662" dirty="0"/>
              <a:t> INVESTOR PRESENTATION</a:t>
            </a:r>
          </a:p>
        </p:txBody>
      </p:sp>
      <p:sp>
        <p:nvSpPr>
          <p:cNvPr id="12" name="Rectangle 11"/>
          <p:cNvSpPr txBox="1">
            <a:spLocks noChangeArrowheads="1"/>
          </p:cNvSpPr>
          <p:nvPr userDrawn="1"/>
        </p:nvSpPr>
        <p:spPr bwMode="auto">
          <a:xfrm>
            <a:off x="4783625" y="6362887"/>
            <a:ext cx="3149115" cy="4270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5689" tIns="37844" rIns="75689" bIns="37844" numCol="1" anchor="t" anchorCtr="0" compatLnSpc="1">
            <a:prstTxWarp prst="textNoShape">
              <a:avLst/>
            </a:prstTxWarp>
          </a:bodyPr>
          <a:lstStyle>
            <a:defPPr>
              <a:defRPr lang="en-US"/>
            </a:defPPr>
            <a:lvl1pPr marL="0" algn="l" defTabSz="914400" rtl="0" eaLnBrk="1" latinLnBrk="0" hangingPunct="1">
              <a:defRPr sz="800" kern="1200" smtClean="0">
                <a:solidFill>
                  <a:srgbClr val="4D4D4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en-US" sz="662" dirty="0"/>
              <a:t>April 2025</a:t>
            </a:r>
          </a:p>
        </p:txBody>
      </p:sp>
    </p:spTree>
    <p:extLst>
      <p:ext uri="{BB962C8B-B14F-4D97-AF65-F5344CB8AC3E}">
        <p14:creationId xmlns:p14="http://schemas.microsoft.com/office/powerpoint/2010/main" val="9944664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7_Title Divider">
    <p:bg>
      <p:bgPr>
        <a:blipFill dpi="0" rotWithShape="1">
          <a:blip r:embed="rId2">
            <a:lum/>
          </a:blip>
          <a:srcRect/>
          <a:stretch>
            <a:fillRect b="-2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63609B-AB41-4D1F-BA0E-65B3CAEB2EF3}"/>
              </a:ext>
            </a:extLst>
          </p:cNvPr>
          <p:cNvSpPr>
            <a:spLocks noGrp="1"/>
          </p:cNvSpPr>
          <p:nvPr>
            <p:ph type="title"/>
          </p:nvPr>
        </p:nvSpPr>
        <p:spPr>
          <a:xfrm>
            <a:off x="353236" y="5941677"/>
            <a:ext cx="11899238" cy="458273"/>
          </a:xfrm>
          <a:noFill/>
        </p:spPr>
        <p:txBody>
          <a:bodyPr/>
          <a:lstStyle>
            <a:lvl1pPr>
              <a:defRPr sz="3311">
                <a:solidFill>
                  <a:schemeClr val="accent1"/>
                </a:solidFill>
              </a:defRPr>
            </a:lvl1pPr>
          </a:lstStyle>
          <a:p>
            <a:r>
              <a:rPr lang="en-US" dirty="0"/>
              <a:t>Click to edit Master title style</a:t>
            </a:r>
            <a:endParaRPr lang="en-GB" dirty="0"/>
          </a:p>
        </p:txBody>
      </p:sp>
      <p:sp>
        <p:nvSpPr>
          <p:cNvPr id="6" name="Rectangle 5"/>
          <p:cNvSpPr/>
          <p:nvPr userDrawn="1"/>
        </p:nvSpPr>
        <p:spPr>
          <a:xfrm>
            <a:off x="1" y="6069506"/>
            <a:ext cx="12192000" cy="78849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9">
              <a:solidFill>
                <a:srgbClr val="3399FE"/>
              </a:solidFill>
            </a:endParaRPr>
          </a:p>
        </p:txBody>
      </p:sp>
      <p:pic>
        <p:nvPicPr>
          <p:cNvPr id="7" name="Picture 6"/>
          <p:cNvPicPr>
            <a:picLocks noChangeAspect="1"/>
          </p:cNvPicPr>
          <p:nvPr userDrawn="1"/>
        </p:nvPicPr>
        <p:blipFill>
          <a:blip r:embed="rId3">
            <a:alphaModFix amt="5000"/>
          </a:blip>
          <a:stretch>
            <a:fillRect/>
          </a:stretch>
        </p:blipFill>
        <p:spPr>
          <a:xfrm>
            <a:off x="9527757" y="-1698973"/>
            <a:ext cx="4764322" cy="3883636"/>
          </a:xfrm>
          <a:prstGeom prst="rect">
            <a:avLst/>
          </a:prstGeom>
        </p:spPr>
      </p:pic>
      <p:pic>
        <p:nvPicPr>
          <p:cNvPr id="8" name="Picture 7" descr="GoR Logo.pd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056473" y="6058668"/>
            <a:ext cx="1886610" cy="785942"/>
          </a:xfrm>
          <a:prstGeom prst="rect">
            <a:avLst/>
          </a:prstGeom>
        </p:spPr>
      </p:pic>
      <p:cxnSp>
        <p:nvCxnSpPr>
          <p:cNvPr id="9" name="Straight Connector 8"/>
          <p:cNvCxnSpPr/>
          <p:nvPr userDrawn="1"/>
        </p:nvCxnSpPr>
        <p:spPr>
          <a:xfrm flipH="1">
            <a:off x="1" y="6069506"/>
            <a:ext cx="12191999" cy="1"/>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11"/>
          <p:cNvSpPr txBox="1">
            <a:spLocks noChangeArrowheads="1"/>
          </p:cNvSpPr>
          <p:nvPr userDrawn="1"/>
        </p:nvSpPr>
        <p:spPr bwMode="auto">
          <a:xfrm>
            <a:off x="365567" y="6362887"/>
            <a:ext cx="394677" cy="241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5689" tIns="37844" rIns="75689" bIns="37844" numCol="1" anchor="t" anchorCtr="0" compatLnSpc="1">
            <a:prstTxWarp prst="textNoShape">
              <a:avLst/>
            </a:prstTxWarp>
          </a:bodyPr>
          <a:lstStyle>
            <a:defPPr>
              <a:defRPr lang="en-US"/>
            </a:defPPr>
            <a:lvl1pPr marL="0" algn="l" defTabSz="914400" rtl="0" eaLnBrk="1" latinLnBrk="0" hangingPunct="1">
              <a:defRPr sz="800" kern="1200" smtClean="0">
                <a:solidFill>
                  <a:srgbClr val="4D4D4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B6C9F11-88E3-4EB9-90CE-BA3F7B623A66}" type="slidenum">
              <a:rPr lang="en-US" altLang="en-US" sz="662" smtClean="0"/>
              <a:pPr>
                <a:defRPr/>
              </a:pPr>
              <a:t>‹#›</a:t>
            </a:fld>
            <a:endParaRPr lang="en-US" altLang="en-US" sz="662" dirty="0"/>
          </a:p>
        </p:txBody>
      </p:sp>
      <p:sp>
        <p:nvSpPr>
          <p:cNvPr id="11" name="Rectangle 11"/>
          <p:cNvSpPr txBox="1">
            <a:spLocks noChangeArrowheads="1"/>
          </p:cNvSpPr>
          <p:nvPr userDrawn="1"/>
        </p:nvSpPr>
        <p:spPr bwMode="auto">
          <a:xfrm>
            <a:off x="1452439" y="6362887"/>
            <a:ext cx="3149115" cy="4270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5689" tIns="37844" rIns="75689" bIns="37844" numCol="1" anchor="t" anchorCtr="0" compatLnSpc="1">
            <a:prstTxWarp prst="textNoShape">
              <a:avLst/>
            </a:prstTxWarp>
          </a:bodyPr>
          <a:lstStyle>
            <a:defPPr>
              <a:defRPr lang="en-US"/>
            </a:defPPr>
            <a:lvl1pPr marL="0" algn="l" defTabSz="914400" rtl="0" eaLnBrk="1" latinLnBrk="0" hangingPunct="1">
              <a:defRPr sz="800" kern="1200" smtClean="0">
                <a:solidFill>
                  <a:srgbClr val="4D4D4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en-US" sz="662" dirty="0"/>
              <a:t>REPUBLIC OF RWANDA </a:t>
            </a:r>
            <a:r>
              <a:rPr lang="mr-IN" altLang="en-US" sz="662" dirty="0"/>
              <a:t>–</a:t>
            </a:r>
            <a:r>
              <a:rPr lang="en-US" altLang="en-US" sz="662" dirty="0"/>
              <a:t> INVESTOR PRESENTATION</a:t>
            </a:r>
          </a:p>
        </p:txBody>
      </p:sp>
      <p:sp>
        <p:nvSpPr>
          <p:cNvPr id="12" name="Rectangle 11"/>
          <p:cNvSpPr txBox="1">
            <a:spLocks noChangeArrowheads="1"/>
          </p:cNvSpPr>
          <p:nvPr userDrawn="1"/>
        </p:nvSpPr>
        <p:spPr bwMode="auto">
          <a:xfrm>
            <a:off x="4783625" y="6362887"/>
            <a:ext cx="3149115" cy="4270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5689" tIns="37844" rIns="75689" bIns="37844" numCol="1" anchor="t" anchorCtr="0" compatLnSpc="1">
            <a:prstTxWarp prst="textNoShape">
              <a:avLst/>
            </a:prstTxWarp>
          </a:bodyPr>
          <a:lstStyle>
            <a:defPPr>
              <a:defRPr lang="en-US"/>
            </a:defPPr>
            <a:lvl1pPr marL="0" algn="l" defTabSz="914400" rtl="0" eaLnBrk="1" latinLnBrk="0" hangingPunct="1">
              <a:defRPr sz="800" kern="1200" smtClean="0">
                <a:solidFill>
                  <a:srgbClr val="4D4D4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en-US" sz="662" dirty="0"/>
              <a:t>April 2025</a:t>
            </a:r>
          </a:p>
        </p:txBody>
      </p:sp>
    </p:spTree>
    <p:extLst>
      <p:ext uri="{BB962C8B-B14F-4D97-AF65-F5344CB8AC3E}">
        <p14:creationId xmlns:p14="http://schemas.microsoft.com/office/powerpoint/2010/main" val="38209213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8_Title Divider">
    <p:bg>
      <p:bgPr>
        <a:blipFill dpi="0" rotWithShape="1">
          <a:blip r:embed="rId2">
            <a:lum/>
          </a:blip>
          <a:srcRect/>
          <a:stretch>
            <a:fillRect b="-2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63609B-AB41-4D1F-BA0E-65B3CAEB2EF3}"/>
              </a:ext>
            </a:extLst>
          </p:cNvPr>
          <p:cNvSpPr>
            <a:spLocks noGrp="1"/>
          </p:cNvSpPr>
          <p:nvPr>
            <p:ph type="title"/>
          </p:nvPr>
        </p:nvSpPr>
        <p:spPr>
          <a:xfrm>
            <a:off x="353236" y="5941677"/>
            <a:ext cx="11899238" cy="458273"/>
          </a:xfrm>
          <a:noFill/>
        </p:spPr>
        <p:txBody>
          <a:bodyPr/>
          <a:lstStyle>
            <a:lvl1pPr>
              <a:defRPr sz="3311">
                <a:solidFill>
                  <a:schemeClr val="accent1"/>
                </a:solidFill>
              </a:defRPr>
            </a:lvl1pPr>
          </a:lstStyle>
          <a:p>
            <a:r>
              <a:rPr lang="en-US" dirty="0"/>
              <a:t>Click to edit Master title style</a:t>
            </a:r>
            <a:endParaRPr lang="en-GB" dirty="0"/>
          </a:p>
        </p:txBody>
      </p:sp>
      <p:sp>
        <p:nvSpPr>
          <p:cNvPr id="6" name="Rectangle 5"/>
          <p:cNvSpPr/>
          <p:nvPr userDrawn="1"/>
        </p:nvSpPr>
        <p:spPr>
          <a:xfrm>
            <a:off x="1" y="6069506"/>
            <a:ext cx="12192000" cy="78849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9">
              <a:solidFill>
                <a:srgbClr val="3399FE"/>
              </a:solidFill>
            </a:endParaRPr>
          </a:p>
        </p:txBody>
      </p:sp>
      <p:pic>
        <p:nvPicPr>
          <p:cNvPr id="7" name="Picture 6"/>
          <p:cNvPicPr>
            <a:picLocks noChangeAspect="1"/>
          </p:cNvPicPr>
          <p:nvPr userDrawn="1"/>
        </p:nvPicPr>
        <p:blipFill>
          <a:blip r:embed="rId3">
            <a:alphaModFix amt="5000"/>
          </a:blip>
          <a:stretch>
            <a:fillRect/>
          </a:stretch>
        </p:blipFill>
        <p:spPr>
          <a:xfrm>
            <a:off x="9527757" y="-1698973"/>
            <a:ext cx="4764322" cy="3883636"/>
          </a:xfrm>
          <a:prstGeom prst="rect">
            <a:avLst/>
          </a:prstGeom>
        </p:spPr>
      </p:pic>
      <p:pic>
        <p:nvPicPr>
          <p:cNvPr id="8" name="Picture 7" descr="GoR Logo.pd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056473" y="6058668"/>
            <a:ext cx="1886610" cy="785942"/>
          </a:xfrm>
          <a:prstGeom prst="rect">
            <a:avLst/>
          </a:prstGeom>
        </p:spPr>
      </p:pic>
      <p:cxnSp>
        <p:nvCxnSpPr>
          <p:cNvPr id="9" name="Straight Connector 8"/>
          <p:cNvCxnSpPr/>
          <p:nvPr userDrawn="1"/>
        </p:nvCxnSpPr>
        <p:spPr>
          <a:xfrm flipH="1">
            <a:off x="1" y="6069506"/>
            <a:ext cx="12191999" cy="1"/>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11"/>
          <p:cNvSpPr txBox="1">
            <a:spLocks noChangeArrowheads="1"/>
          </p:cNvSpPr>
          <p:nvPr userDrawn="1"/>
        </p:nvSpPr>
        <p:spPr bwMode="auto">
          <a:xfrm>
            <a:off x="365567" y="6362887"/>
            <a:ext cx="394677" cy="241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5689" tIns="37844" rIns="75689" bIns="37844" numCol="1" anchor="t" anchorCtr="0" compatLnSpc="1">
            <a:prstTxWarp prst="textNoShape">
              <a:avLst/>
            </a:prstTxWarp>
          </a:bodyPr>
          <a:lstStyle>
            <a:defPPr>
              <a:defRPr lang="en-US"/>
            </a:defPPr>
            <a:lvl1pPr marL="0" algn="l" defTabSz="914400" rtl="0" eaLnBrk="1" latinLnBrk="0" hangingPunct="1">
              <a:defRPr sz="800" kern="1200" smtClean="0">
                <a:solidFill>
                  <a:srgbClr val="4D4D4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B6C9F11-88E3-4EB9-90CE-BA3F7B623A66}" type="slidenum">
              <a:rPr lang="en-US" altLang="en-US" sz="662" smtClean="0"/>
              <a:pPr>
                <a:defRPr/>
              </a:pPr>
              <a:t>‹#›</a:t>
            </a:fld>
            <a:endParaRPr lang="en-US" altLang="en-US" sz="662" dirty="0"/>
          </a:p>
        </p:txBody>
      </p:sp>
      <p:sp>
        <p:nvSpPr>
          <p:cNvPr id="11" name="Rectangle 11"/>
          <p:cNvSpPr txBox="1">
            <a:spLocks noChangeArrowheads="1"/>
          </p:cNvSpPr>
          <p:nvPr userDrawn="1"/>
        </p:nvSpPr>
        <p:spPr bwMode="auto">
          <a:xfrm>
            <a:off x="1452439" y="6362887"/>
            <a:ext cx="3149115" cy="4270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5689" tIns="37844" rIns="75689" bIns="37844" numCol="1" anchor="t" anchorCtr="0" compatLnSpc="1">
            <a:prstTxWarp prst="textNoShape">
              <a:avLst/>
            </a:prstTxWarp>
          </a:bodyPr>
          <a:lstStyle>
            <a:defPPr>
              <a:defRPr lang="en-US"/>
            </a:defPPr>
            <a:lvl1pPr marL="0" algn="l" defTabSz="914400" rtl="0" eaLnBrk="1" latinLnBrk="0" hangingPunct="1">
              <a:defRPr sz="800" kern="1200" smtClean="0">
                <a:solidFill>
                  <a:srgbClr val="4D4D4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en-US" sz="662" dirty="0"/>
              <a:t>REPUBLIC OF RWANDA </a:t>
            </a:r>
            <a:r>
              <a:rPr lang="mr-IN" altLang="en-US" sz="662" dirty="0"/>
              <a:t>–</a:t>
            </a:r>
            <a:r>
              <a:rPr lang="en-US" altLang="en-US" sz="662" dirty="0"/>
              <a:t> INVESTOR PRESENTATION</a:t>
            </a:r>
          </a:p>
        </p:txBody>
      </p:sp>
      <p:sp>
        <p:nvSpPr>
          <p:cNvPr id="12" name="Rectangle 11"/>
          <p:cNvSpPr txBox="1">
            <a:spLocks noChangeArrowheads="1"/>
          </p:cNvSpPr>
          <p:nvPr userDrawn="1"/>
        </p:nvSpPr>
        <p:spPr bwMode="auto">
          <a:xfrm>
            <a:off x="4783625" y="6362887"/>
            <a:ext cx="3149115" cy="4270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5689" tIns="37844" rIns="75689" bIns="37844" numCol="1" anchor="t" anchorCtr="0" compatLnSpc="1">
            <a:prstTxWarp prst="textNoShape">
              <a:avLst/>
            </a:prstTxWarp>
          </a:bodyPr>
          <a:lstStyle>
            <a:defPPr>
              <a:defRPr lang="en-US"/>
            </a:defPPr>
            <a:lvl1pPr marL="0" algn="l" defTabSz="914400" rtl="0" eaLnBrk="1" latinLnBrk="0" hangingPunct="1">
              <a:defRPr sz="800" kern="1200" smtClean="0">
                <a:solidFill>
                  <a:srgbClr val="4D4D4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en-US" sz="662" dirty="0"/>
              <a:t>April 2025</a:t>
            </a:r>
          </a:p>
        </p:txBody>
      </p:sp>
    </p:spTree>
    <p:extLst>
      <p:ext uri="{BB962C8B-B14F-4D97-AF65-F5344CB8AC3E}">
        <p14:creationId xmlns:p14="http://schemas.microsoft.com/office/powerpoint/2010/main" val="3049637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inal Slide">
  <p:cSld name="Final Slide">
    <p:bg>
      <p:bgPr>
        <a:solidFill>
          <a:srgbClr val="073763"/>
        </a:solidFill>
        <a:effectLst/>
      </p:bgPr>
    </p:bg>
    <p:spTree>
      <p:nvGrpSpPr>
        <p:cNvPr id="1" name="Shape 24"/>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9_Title Appendix">
    <p:bg>
      <p:bgPr>
        <a:blipFill dpi="0" rotWithShape="1">
          <a:blip r:embed="rId2">
            <a:lum/>
          </a:blip>
          <a:srcRect/>
          <a:stretch>
            <a:fillRect b="-2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63609B-AB41-4D1F-BA0E-65B3CAEB2EF3}"/>
              </a:ext>
            </a:extLst>
          </p:cNvPr>
          <p:cNvSpPr>
            <a:spLocks noGrp="1"/>
          </p:cNvSpPr>
          <p:nvPr>
            <p:ph type="title"/>
          </p:nvPr>
        </p:nvSpPr>
        <p:spPr>
          <a:xfrm>
            <a:off x="353236" y="5941677"/>
            <a:ext cx="11899238" cy="458273"/>
          </a:xfrm>
          <a:noFill/>
        </p:spPr>
        <p:txBody>
          <a:bodyPr/>
          <a:lstStyle>
            <a:lvl1pPr>
              <a:defRPr sz="3311">
                <a:solidFill>
                  <a:schemeClr val="accent1"/>
                </a:solidFill>
              </a:defRPr>
            </a:lvl1pPr>
          </a:lstStyle>
          <a:p>
            <a:r>
              <a:rPr lang="en-US" dirty="0"/>
              <a:t>Click to edit Master title style</a:t>
            </a:r>
            <a:endParaRPr lang="en-GB" dirty="0"/>
          </a:p>
        </p:txBody>
      </p:sp>
      <p:sp>
        <p:nvSpPr>
          <p:cNvPr id="6" name="Rectangle 5"/>
          <p:cNvSpPr/>
          <p:nvPr userDrawn="1"/>
        </p:nvSpPr>
        <p:spPr>
          <a:xfrm>
            <a:off x="1" y="6069506"/>
            <a:ext cx="12192000" cy="78849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9">
              <a:solidFill>
                <a:srgbClr val="3399FE"/>
              </a:solidFill>
            </a:endParaRPr>
          </a:p>
        </p:txBody>
      </p:sp>
      <p:pic>
        <p:nvPicPr>
          <p:cNvPr id="7" name="Picture 6"/>
          <p:cNvPicPr>
            <a:picLocks noChangeAspect="1"/>
          </p:cNvPicPr>
          <p:nvPr userDrawn="1"/>
        </p:nvPicPr>
        <p:blipFill>
          <a:blip r:embed="rId3">
            <a:alphaModFix amt="5000"/>
          </a:blip>
          <a:stretch>
            <a:fillRect/>
          </a:stretch>
        </p:blipFill>
        <p:spPr>
          <a:xfrm>
            <a:off x="9527757" y="-1698973"/>
            <a:ext cx="4764322" cy="3883636"/>
          </a:xfrm>
          <a:prstGeom prst="rect">
            <a:avLst/>
          </a:prstGeom>
        </p:spPr>
      </p:pic>
      <p:pic>
        <p:nvPicPr>
          <p:cNvPr id="8" name="Picture 7" descr="GoR Logo.pd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056473" y="6058668"/>
            <a:ext cx="1886610" cy="785942"/>
          </a:xfrm>
          <a:prstGeom prst="rect">
            <a:avLst/>
          </a:prstGeom>
        </p:spPr>
      </p:pic>
      <p:cxnSp>
        <p:nvCxnSpPr>
          <p:cNvPr id="9" name="Straight Connector 8"/>
          <p:cNvCxnSpPr/>
          <p:nvPr userDrawn="1"/>
        </p:nvCxnSpPr>
        <p:spPr>
          <a:xfrm flipH="1">
            <a:off x="1" y="6069506"/>
            <a:ext cx="12191999" cy="1"/>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11"/>
          <p:cNvSpPr txBox="1">
            <a:spLocks noChangeArrowheads="1"/>
          </p:cNvSpPr>
          <p:nvPr userDrawn="1"/>
        </p:nvSpPr>
        <p:spPr bwMode="auto">
          <a:xfrm>
            <a:off x="365567" y="6362887"/>
            <a:ext cx="394677" cy="241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5689" tIns="37844" rIns="75689" bIns="37844" numCol="1" anchor="t" anchorCtr="0" compatLnSpc="1">
            <a:prstTxWarp prst="textNoShape">
              <a:avLst/>
            </a:prstTxWarp>
          </a:bodyPr>
          <a:lstStyle>
            <a:defPPr>
              <a:defRPr lang="en-US"/>
            </a:defPPr>
            <a:lvl1pPr marL="0" algn="l" defTabSz="914400" rtl="0" eaLnBrk="1" latinLnBrk="0" hangingPunct="1">
              <a:defRPr sz="800" kern="1200" smtClean="0">
                <a:solidFill>
                  <a:srgbClr val="4D4D4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B6C9F11-88E3-4EB9-90CE-BA3F7B623A66}" type="slidenum">
              <a:rPr lang="en-US" altLang="en-US" sz="662" smtClean="0"/>
              <a:pPr>
                <a:defRPr/>
              </a:pPr>
              <a:t>‹#›</a:t>
            </a:fld>
            <a:endParaRPr lang="en-US" altLang="en-US" sz="662" dirty="0"/>
          </a:p>
        </p:txBody>
      </p:sp>
      <p:sp>
        <p:nvSpPr>
          <p:cNvPr id="11" name="Rectangle 11"/>
          <p:cNvSpPr txBox="1">
            <a:spLocks noChangeArrowheads="1"/>
          </p:cNvSpPr>
          <p:nvPr userDrawn="1"/>
        </p:nvSpPr>
        <p:spPr bwMode="auto">
          <a:xfrm>
            <a:off x="1452439" y="6362887"/>
            <a:ext cx="3149115" cy="4270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5689" tIns="37844" rIns="75689" bIns="37844" numCol="1" anchor="t" anchorCtr="0" compatLnSpc="1">
            <a:prstTxWarp prst="textNoShape">
              <a:avLst/>
            </a:prstTxWarp>
          </a:bodyPr>
          <a:lstStyle>
            <a:defPPr>
              <a:defRPr lang="en-US"/>
            </a:defPPr>
            <a:lvl1pPr marL="0" algn="l" defTabSz="914400" rtl="0" eaLnBrk="1" latinLnBrk="0" hangingPunct="1">
              <a:defRPr sz="800" kern="1200" smtClean="0">
                <a:solidFill>
                  <a:srgbClr val="4D4D4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en-US" sz="662" dirty="0"/>
              <a:t>REPUBLIC OF RWANDA </a:t>
            </a:r>
            <a:r>
              <a:rPr lang="mr-IN" altLang="en-US" sz="662" dirty="0"/>
              <a:t>–</a:t>
            </a:r>
            <a:r>
              <a:rPr lang="en-US" altLang="en-US" sz="662" dirty="0"/>
              <a:t> INVESTOR PRESENTATION</a:t>
            </a:r>
          </a:p>
        </p:txBody>
      </p:sp>
      <p:sp>
        <p:nvSpPr>
          <p:cNvPr id="12" name="Rectangle 11"/>
          <p:cNvSpPr txBox="1">
            <a:spLocks noChangeArrowheads="1"/>
          </p:cNvSpPr>
          <p:nvPr userDrawn="1"/>
        </p:nvSpPr>
        <p:spPr bwMode="auto">
          <a:xfrm>
            <a:off x="4783625" y="6362887"/>
            <a:ext cx="3149115" cy="4270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5689" tIns="37844" rIns="75689" bIns="37844" numCol="1" anchor="t" anchorCtr="0" compatLnSpc="1">
            <a:prstTxWarp prst="textNoShape">
              <a:avLst/>
            </a:prstTxWarp>
          </a:bodyPr>
          <a:lstStyle>
            <a:defPPr>
              <a:defRPr lang="en-US"/>
            </a:defPPr>
            <a:lvl1pPr marL="0" algn="l" defTabSz="914400" rtl="0" eaLnBrk="1" latinLnBrk="0" hangingPunct="1">
              <a:defRPr sz="800" kern="1200" smtClean="0">
                <a:solidFill>
                  <a:srgbClr val="4D4D4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en-US" sz="662" dirty="0"/>
              <a:t>April 2025</a:t>
            </a:r>
          </a:p>
        </p:txBody>
      </p:sp>
    </p:spTree>
    <p:extLst>
      <p:ext uri="{BB962C8B-B14F-4D97-AF65-F5344CB8AC3E}">
        <p14:creationId xmlns:p14="http://schemas.microsoft.com/office/powerpoint/2010/main" val="21536264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91069" y="1547854"/>
            <a:ext cx="11209866" cy="4375347"/>
          </a:xfrm>
          <a:prstGeom prst="rect">
            <a:avLst/>
          </a:prstGeom>
          <a:noFill/>
          <a:ln>
            <a:noFill/>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0" tIns="0" rIns="0" bIns="0" numCol="1" anchor="t" anchorCtr="0" compatLnSpc="1">
            <a:prstTxWarp prst="textNoShape">
              <a:avLst/>
            </a:prstTxWarp>
          </a:bodyPr>
          <a:lstStyle>
            <a:lvl1pPr marL="189165" indent="-189165" algn="l">
              <a:buClr>
                <a:srgbClr val="97999B"/>
              </a:buClr>
              <a:buSzPct val="100000"/>
              <a:buFont typeface="Symbol"/>
              <a:buChar char="·"/>
              <a:defRPr lang="en-US" b="0" dirty="0" smtClean="0">
                <a:solidFill>
                  <a:srgbClr val="53565A"/>
                </a:solidFill>
              </a:defRPr>
            </a:lvl1pPr>
            <a:lvl2pPr marL="378330" indent="-189165" algn="l">
              <a:buClr>
                <a:srgbClr val="97999B"/>
              </a:buClr>
              <a:buSzPct val="100000"/>
              <a:buFont typeface="Arial"/>
              <a:buChar char="–"/>
              <a:defRPr lang="en-US" b="0" dirty="0" smtClean="0">
                <a:solidFill>
                  <a:srgbClr val="53565A"/>
                </a:solidFill>
              </a:defRPr>
            </a:lvl2pPr>
            <a:lvl3pPr marL="567495" indent="-189165" algn="l">
              <a:buClr>
                <a:srgbClr val="97999B"/>
              </a:buClr>
              <a:buSzPct val="100000"/>
              <a:buFont typeface="Wingdings" panose="05000000000000000000" pitchFamily="2" charset="2"/>
              <a:buChar char="§"/>
              <a:defRPr lang="en-US" b="0" dirty="0" smtClean="0">
                <a:solidFill>
                  <a:srgbClr val="53565A"/>
                </a:solidFill>
              </a:defRPr>
            </a:lvl3pPr>
            <a:lvl4pPr marL="756659" indent="-189165" algn="l">
              <a:buClr>
                <a:srgbClr val="97999B"/>
              </a:buClr>
              <a:buSzPct val="100000"/>
              <a:buFont typeface="Arial" panose="020B0604020202020204" pitchFamily="34" charset="0"/>
              <a:buChar char="○"/>
              <a:defRPr lang="en-US" b="0" dirty="0" smtClean="0">
                <a:solidFill>
                  <a:srgbClr val="53565A"/>
                </a:solidFill>
              </a:defRPr>
            </a:lvl4pPr>
            <a:lvl5pPr marL="945824" indent="-189165" algn="l">
              <a:buClr>
                <a:srgbClr val="97999B"/>
              </a:buClr>
              <a:buSzPct val="100000"/>
              <a:buFont typeface="Symbol"/>
              <a:buChar char="·"/>
              <a:defRPr lang="en-US" b="0" baseline="0" dirty="0">
                <a:solidFill>
                  <a:srgbClr val="53565A"/>
                </a:solidFill>
              </a:defRPr>
            </a:lvl5pPr>
            <a:lvl6pPr marL="1134989" indent="-189165" algn="l">
              <a:buClr>
                <a:srgbClr val="97999B"/>
              </a:buClr>
              <a:buSzPct val="100000"/>
              <a:buFont typeface="Arial"/>
              <a:buChar char="–"/>
              <a:defRPr b="0">
                <a:solidFill>
                  <a:srgbClr val="53565A"/>
                </a:solidFill>
              </a:defRPr>
            </a:lvl6pPr>
            <a:lvl7pPr marL="1324154" indent="-189165" algn="l">
              <a:buClr>
                <a:srgbClr val="97999B"/>
              </a:buClr>
              <a:buSzPct val="100000"/>
              <a:buFont typeface="Wingdings" panose="05000000000000000000" pitchFamily="2" charset="2"/>
              <a:buChar char="§"/>
              <a:defRPr b="0">
                <a:solidFill>
                  <a:srgbClr val="53565A"/>
                </a:solidFill>
              </a:defRPr>
            </a:lvl7pPr>
            <a:lvl8pPr marL="1513320" indent="-189165" algn="l">
              <a:buClr>
                <a:srgbClr val="97999B"/>
              </a:buClr>
              <a:buSzPct val="100000"/>
              <a:buFont typeface="Arial" panose="020B0604020202020204" pitchFamily="34" charset="0"/>
              <a:buChar char="○"/>
              <a:defRPr b="0">
                <a:solidFill>
                  <a:srgbClr val="53565A"/>
                </a:solidFill>
              </a:defRPr>
            </a:lvl8pPr>
            <a:lvl9pPr marL="1702485" indent="-189165" algn="l">
              <a:buClr>
                <a:srgbClr val="97999B"/>
              </a:buClr>
              <a:buSzPct val="100000"/>
              <a:buFont typeface="Symbol"/>
              <a:buChar char="·"/>
              <a:defRPr b="0">
                <a:solidFill>
                  <a:srgbClr val="53565A"/>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a:extLst>
              <a:ext uri="{FF2B5EF4-FFF2-40B4-BE49-F238E27FC236}">
                <a16:creationId xmlns:a16="http://schemas.microsoft.com/office/drawing/2014/main" id="{2C246C66-677D-499E-AF64-04421B0FE6CE}"/>
              </a:ext>
            </a:extLst>
          </p:cNvPr>
          <p:cNvSpPr>
            <a:spLocks noGrp="1" noChangeArrowheads="1"/>
          </p:cNvSpPr>
          <p:nvPr>
            <p:ph type="title"/>
          </p:nvPr>
        </p:nvSpPr>
        <p:spPr bwMode="black">
          <a:xfrm>
            <a:off x="1893149" y="207433"/>
            <a:ext cx="11209865" cy="5715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p>
            <a:pPr lvl="0"/>
            <a:r>
              <a:rPr lang="en-US" dirty="0"/>
              <a:t>Click to edit Master title style</a:t>
            </a:r>
          </a:p>
        </p:txBody>
      </p:sp>
      <p:sp>
        <p:nvSpPr>
          <p:cNvPr id="5" name="Rectangle 85">
            <a:extLst>
              <a:ext uri="{FF2B5EF4-FFF2-40B4-BE49-F238E27FC236}">
                <a16:creationId xmlns:a16="http://schemas.microsoft.com/office/drawing/2014/main" id="{CE57E99C-B8B7-43D2-980C-8BABF8E43162}"/>
              </a:ext>
            </a:extLst>
          </p:cNvPr>
          <p:cNvSpPr>
            <a:spLocks noGrp="1" noChangeArrowheads="1"/>
          </p:cNvSpPr>
          <p:nvPr>
            <p:ph type="sldNum" sz="quarter" idx="4"/>
          </p:nvPr>
        </p:nvSpPr>
        <p:spPr bwMode="black">
          <a:xfrm>
            <a:off x="480487" y="6435396"/>
            <a:ext cx="461433" cy="3661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993" b="0" i="0" smtClean="0">
                <a:solidFill>
                  <a:schemeClr val="accent4">
                    <a:lumMod val="50000"/>
                  </a:schemeClr>
                </a:solidFill>
                <a:latin typeface="Roboto" panose="02000000000000000000" pitchFamily="2" charset="0"/>
                <a:ea typeface="Roboto" panose="02000000000000000000" pitchFamily="2" charset="0"/>
                <a:cs typeface="Arial"/>
              </a:defRPr>
            </a:lvl1pPr>
          </a:lstStyle>
          <a:p>
            <a:pPr>
              <a:defRPr/>
            </a:pPr>
            <a:fld id="{5C6D668D-E824-9349-9624-ABE028BE5F12}" type="slidenum">
              <a:rPr lang="en-US" smtClean="0"/>
              <a:pPr>
                <a:defRPr/>
              </a:pPr>
              <a:t>‹#›</a:t>
            </a:fld>
            <a:endParaRPr lang="en-US" dirty="0"/>
          </a:p>
        </p:txBody>
      </p:sp>
      <p:sp>
        <p:nvSpPr>
          <p:cNvPr id="6" name="Rectangle 87">
            <a:extLst>
              <a:ext uri="{FF2B5EF4-FFF2-40B4-BE49-F238E27FC236}">
                <a16:creationId xmlns:a16="http://schemas.microsoft.com/office/drawing/2014/main" id="{00AE94D2-7619-40B7-A9AA-0DDD570FD753}"/>
              </a:ext>
            </a:extLst>
          </p:cNvPr>
          <p:cNvSpPr>
            <a:spLocks noGrp="1" noChangeArrowheads="1"/>
          </p:cNvSpPr>
          <p:nvPr>
            <p:ph type="dt" sz="half" idx="2"/>
          </p:nvPr>
        </p:nvSpPr>
        <p:spPr bwMode="black">
          <a:xfrm>
            <a:off x="950382" y="6436085"/>
            <a:ext cx="1422400" cy="36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993" smtClean="0">
                <a:solidFill>
                  <a:schemeClr val="accent4">
                    <a:lumMod val="50000"/>
                  </a:schemeClr>
                </a:solidFill>
                <a:latin typeface="Roboto" panose="02000000000000000000" pitchFamily="2" charset="0"/>
                <a:ea typeface="Roboto" panose="02000000000000000000" pitchFamily="2" charset="0"/>
                <a:cs typeface="+mn-cs"/>
              </a:defRPr>
            </a:lvl1pPr>
          </a:lstStyle>
          <a:p>
            <a:pPr>
              <a:defRPr/>
            </a:pPr>
            <a:endParaRPr lang="en-US"/>
          </a:p>
        </p:txBody>
      </p:sp>
      <p:sp>
        <p:nvSpPr>
          <p:cNvPr id="7" name="Rectangle 92">
            <a:extLst>
              <a:ext uri="{FF2B5EF4-FFF2-40B4-BE49-F238E27FC236}">
                <a16:creationId xmlns:a16="http://schemas.microsoft.com/office/drawing/2014/main" id="{414A6B3C-AF26-4628-87F3-22CE54268135}"/>
              </a:ext>
            </a:extLst>
          </p:cNvPr>
          <p:cNvSpPr>
            <a:spLocks noGrp="1" noChangeArrowheads="1"/>
          </p:cNvSpPr>
          <p:nvPr>
            <p:ph type="ftr" sz="quarter" idx="3"/>
          </p:nvPr>
        </p:nvSpPr>
        <p:spPr bwMode="black">
          <a:xfrm>
            <a:off x="2927348" y="6436085"/>
            <a:ext cx="5427133" cy="36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993">
                <a:solidFill>
                  <a:schemeClr val="accent4">
                    <a:lumMod val="50000"/>
                  </a:schemeClr>
                </a:solidFill>
                <a:latin typeface="Roboto" panose="02000000000000000000" pitchFamily="2" charset="0"/>
                <a:ea typeface="Roboto" panose="02000000000000000000" pitchFamily="2" charset="0"/>
              </a:defRPr>
            </a:lvl1pPr>
          </a:lstStyle>
          <a:p>
            <a:endParaRPr lang="en-US" dirty="0"/>
          </a:p>
        </p:txBody>
      </p:sp>
    </p:spTree>
    <p:extLst>
      <p:ext uri="{BB962C8B-B14F-4D97-AF65-F5344CB8AC3E}">
        <p14:creationId xmlns:p14="http://schemas.microsoft.com/office/powerpoint/2010/main" val="24941778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91066" y="1512972"/>
            <a:ext cx="5401735" cy="4560000"/>
          </a:xfrm>
          <a:prstGeom prst="rect">
            <a:avLst/>
          </a:prstGeom>
          <a:noFill/>
          <a:ln>
            <a:noFill/>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0" tIns="0" rIns="0" bIns="0" numCol="1" anchor="t" anchorCtr="0" compatLnSpc="1">
            <a:prstTxWarp prst="textNoShape">
              <a:avLst/>
            </a:prstTxWarp>
          </a:bodyPr>
          <a:lstStyle>
            <a:lvl1pPr marL="189165" indent="-189165" algn="l">
              <a:buClr>
                <a:srgbClr val="97999B"/>
              </a:buClr>
              <a:buSzPct val="100000"/>
              <a:buFont typeface="Symbol"/>
              <a:buChar char="·"/>
              <a:defRPr lang="en-US" b="0" dirty="0" smtClean="0">
                <a:solidFill>
                  <a:srgbClr val="53565A"/>
                </a:solidFill>
              </a:defRPr>
            </a:lvl1pPr>
            <a:lvl2pPr marL="378330" indent="-189165" algn="l">
              <a:buClr>
                <a:srgbClr val="97999B"/>
              </a:buClr>
              <a:buSzPct val="100000"/>
              <a:buFont typeface="Arial"/>
              <a:buChar char="–"/>
              <a:defRPr lang="en-US" b="0" dirty="0" smtClean="0">
                <a:solidFill>
                  <a:srgbClr val="53565A"/>
                </a:solidFill>
              </a:defRPr>
            </a:lvl2pPr>
            <a:lvl3pPr marL="567495" indent="-189165" algn="l">
              <a:buClr>
                <a:srgbClr val="97999B"/>
              </a:buClr>
              <a:buSzPct val="100000"/>
              <a:buFont typeface="Wingdings" panose="05000000000000000000" pitchFamily="2" charset="2"/>
              <a:buChar char="§"/>
              <a:defRPr lang="en-US" b="0" dirty="0" smtClean="0">
                <a:solidFill>
                  <a:srgbClr val="53565A"/>
                </a:solidFill>
              </a:defRPr>
            </a:lvl3pPr>
            <a:lvl4pPr marL="756659" indent="-189165" algn="l">
              <a:buClr>
                <a:srgbClr val="97999B"/>
              </a:buClr>
              <a:buSzPct val="100000"/>
              <a:buFont typeface="Arial" panose="020B0604020202020204" pitchFamily="34" charset="0"/>
              <a:buChar char="○"/>
              <a:defRPr lang="en-US" b="0" dirty="0" smtClean="0">
                <a:solidFill>
                  <a:srgbClr val="53565A"/>
                </a:solidFill>
              </a:defRPr>
            </a:lvl4pPr>
            <a:lvl5pPr marL="945824" indent="-189165" algn="l">
              <a:buClr>
                <a:srgbClr val="97999B"/>
              </a:buClr>
              <a:buSzPct val="100000"/>
              <a:buFont typeface="Symbol"/>
              <a:buChar char="·"/>
              <a:defRPr lang="en-US" b="0" dirty="0">
                <a:solidFill>
                  <a:srgbClr val="53565A"/>
                </a:solidFill>
              </a:defRPr>
            </a:lvl5pPr>
            <a:lvl6pPr marL="1134989" indent="-189165" algn="l">
              <a:buClr>
                <a:srgbClr val="97999B"/>
              </a:buClr>
              <a:buSzPct val="100000"/>
              <a:buFont typeface="Arial"/>
              <a:buChar char="–"/>
              <a:defRPr b="0">
                <a:solidFill>
                  <a:srgbClr val="53565A"/>
                </a:solidFill>
              </a:defRPr>
            </a:lvl6pPr>
            <a:lvl7pPr marL="1324154" indent="-189165" algn="l">
              <a:buClr>
                <a:srgbClr val="97999B"/>
              </a:buClr>
              <a:buSzPct val="100000"/>
              <a:buFont typeface="Wingdings" panose="05000000000000000000" pitchFamily="2" charset="2"/>
              <a:buChar char="§"/>
              <a:defRPr b="0">
                <a:solidFill>
                  <a:srgbClr val="53565A"/>
                </a:solidFill>
              </a:defRPr>
            </a:lvl7pPr>
            <a:lvl8pPr marL="1513320" indent="-189165" algn="l">
              <a:buClr>
                <a:srgbClr val="97999B"/>
              </a:buClr>
              <a:buSzPct val="100000"/>
              <a:buFont typeface="Arial" panose="020B0604020202020204" pitchFamily="34" charset="0"/>
              <a:buChar char="○"/>
              <a:defRPr b="0">
                <a:solidFill>
                  <a:srgbClr val="53565A"/>
                </a:solidFill>
              </a:defRPr>
            </a:lvl8pPr>
            <a:lvl9pPr marL="1702485" indent="-189165" algn="l">
              <a:buClr>
                <a:srgbClr val="97999B"/>
              </a:buClr>
              <a:buSzPct val="100000"/>
              <a:buFont typeface="Symbol"/>
              <a:buChar char="·"/>
              <a:defRPr b="0">
                <a:solidFill>
                  <a:srgbClr val="53565A"/>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99203" y="1512972"/>
            <a:ext cx="5401734" cy="4560000"/>
          </a:xfrm>
          <a:prstGeom prst="rect">
            <a:avLst/>
          </a:prstGeom>
          <a:noFill/>
          <a:ln>
            <a:noFill/>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0" tIns="0" rIns="0" bIns="0" numCol="1" anchor="t" anchorCtr="0" compatLnSpc="1">
            <a:prstTxWarp prst="textNoShape">
              <a:avLst/>
            </a:prstTxWarp>
          </a:bodyPr>
          <a:lstStyle>
            <a:lvl1pPr marL="189165" indent="-189165" algn="l">
              <a:buClr>
                <a:srgbClr val="97999B"/>
              </a:buClr>
              <a:buSzPct val="100000"/>
              <a:buFont typeface="Symbol"/>
              <a:buChar char="·"/>
              <a:defRPr lang="en-US" b="0" smtClean="0">
                <a:solidFill>
                  <a:srgbClr val="53565A"/>
                </a:solidFill>
              </a:defRPr>
            </a:lvl1pPr>
            <a:lvl2pPr marL="378330" indent="-189165" algn="l">
              <a:buClr>
                <a:srgbClr val="97999B"/>
              </a:buClr>
              <a:buSzPct val="100000"/>
              <a:buFont typeface="Arial"/>
              <a:buChar char="–"/>
              <a:defRPr lang="en-US" b="0" smtClean="0">
                <a:solidFill>
                  <a:srgbClr val="53565A"/>
                </a:solidFill>
              </a:defRPr>
            </a:lvl2pPr>
            <a:lvl3pPr marL="567495" indent="-189165" algn="l">
              <a:buClr>
                <a:srgbClr val="97999B"/>
              </a:buClr>
              <a:buSzPct val="100000"/>
              <a:buFont typeface="Wingdings" panose="05000000000000000000" pitchFamily="2" charset="2"/>
              <a:buChar char="§"/>
              <a:defRPr lang="en-US" b="0" smtClean="0">
                <a:solidFill>
                  <a:srgbClr val="53565A"/>
                </a:solidFill>
              </a:defRPr>
            </a:lvl3pPr>
            <a:lvl4pPr marL="756659" indent="-189165" algn="l">
              <a:buClr>
                <a:srgbClr val="97999B"/>
              </a:buClr>
              <a:buSzPct val="100000"/>
              <a:buFont typeface="Arial" panose="020B0604020202020204" pitchFamily="34" charset="0"/>
              <a:buChar char="○"/>
              <a:defRPr lang="en-US" b="0" smtClean="0">
                <a:solidFill>
                  <a:srgbClr val="53565A"/>
                </a:solidFill>
              </a:defRPr>
            </a:lvl4pPr>
            <a:lvl5pPr marL="945824" indent="-189165" algn="l">
              <a:buClr>
                <a:srgbClr val="97999B"/>
              </a:buClr>
              <a:buSzPct val="100000"/>
              <a:buFont typeface="Symbol"/>
              <a:buChar char="·"/>
              <a:defRPr lang="en-US" b="0" dirty="0">
                <a:solidFill>
                  <a:srgbClr val="53565A"/>
                </a:solidFill>
              </a:defRPr>
            </a:lvl5pPr>
            <a:lvl6pPr marL="1134989" indent="-189165" algn="l">
              <a:buClr>
                <a:srgbClr val="97999B"/>
              </a:buClr>
              <a:buSzPct val="100000"/>
              <a:buFont typeface="Arial"/>
              <a:buChar char="–"/>
              <a:defRPr b="0">
                <a:solidFill>
                  <a:srgbClr val="53565A"/>
                </a:solidFill>
              </a:defRPr>
            </a:lvl6pPr>
            <a:lvl7pPr marL="1324154" indent="-189165" algn="l">
              <a:buClr>
                <a:srgbClr val="97999B"/>
              </a:buClr>
              <a:buSzPct val="100000"/>
              <a:buFont typeface="Wingdings" panose="05000000000000000000" pitchFamily="2" charset="2"/>
              <a:buChar char="§"/>
              <a:defRPr b="0">
                <a:solidFill>
                  <a:srgbClr val="53565A"/>
                </a:solidFill>
              </a:defRPr>
            </a:lvl7pPr>
            <a:lvl8pPr marL="1513320" indent="-189165" algn="l">
              <a:buClr>
                <a:srgbClr val="97999B"/>
              </a:buClr>
              <a:buSzPct val="100000"/>
              <a:buFont typeface="Arial" panose="020B0604020202020204" pitchFamily="34" charset="0"/>
              <a:buChar char="○"/>
              <a:defRPr b="0">
                <a:solidFill>
                  <a:srgbClr val="53565A"/>
                </a:solidFill>
              </a:defRPr>
            </a:lvl8pPr>
            <a:lvl9pPr marL="1702485" indent="-189165" algn="l">
              <a:buClr>
                <a:srgbClr val="97999B"/>
              </a:buClr>
              <a:buSzPct val="100000"/>
              <a:buFont typeface="Symbol"/>
              <a:buChar char="·"/>
              <a:defRPr b="0">
                <a:solidFill>
                  <a:srgbClr val="53565A"/>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a:extLst>
              <a:ext uri="{FF2B5EF4-FFF2-40B4-BE49-F238E27FC236}">
                <a16:creationId xmlns:a16="http://schemas.microsoft.com/office/drawing/2014/main" id="{719144A9-A96B-478E-BDBE-3481DCCCF2A4}"/>
              </a:ext>
            </a:extLst>
          </p:cNvPr>
          <p:cNvSpPr>
            <a:spLocks noGrp="1" noChangeArrowheads="1"/>
          </p:cNvSpPr>
          <p:nvPr>
            <p:ph type="title"/>
          </p:nvPr>
        </p:nvSpPr>
        <p:spPr bwMode="black">
          <a:xfrm>
            <a:off x="1893149" y="207433"/>
            <a:ext cx="11209865" cy="5715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p>
            <a:pPr lvl="0"/>
            <a:r>
              <a:rPr lang="en-US" dirty="0"/>
              <a:t>Click to edit Master title style</a:t>
            </a:r>
          </a:p>
        </p:txBody>
      </p:sp>
      <p:sp>
        <p:nvSpPr>
          <p:cNvPr id="6" name="Rectangle 85">
            <a:extLst>
              <a:ext uri="{FF2B5EF4-FFF2-40B4-BE49-F238E27FC236}">
                <a16:creationId xmlns:a16="http://schemas.microsoft.com/office/drawing/2014/main" id="{D885FA98-1B8E-4402-A4DA-590028A311B3}"/>
              </a:ext>
            </a:extLst>
          </p:cNvPr>
          <p:cNvSpPr>
            <a:spLocks noGrp="1" noChangeArrowheads="1"/>
          </p:cNvSpPr>
          <p:nvPr>
            <p:ph type="sldNum" sz="quarter" idx="4"/>
          </p:nvPr>
        </p:nvSpPr>
        <p:spPr bwMode="black">
          <a:xfrm>
            <a:off x="480487" y="6435396"/>
            <a:ext cx="461433" cy="3661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993" b="0" i="0" smtClean="0">
                <a:solidFill>
                  <a:schemeClr val="accent4">
                    <a:lumMod val="50000"/>
                  </a:schemeClr>
                </a:solidFill>
                <a:latin typeface="Roboto" panose="02000000000000000000" pitchFamily="2" charset="0"/>
                <a:ea typeface="Roboto" panose="02000000000000000000" pitchFamily="2" charset="0"/>
                <a:cs typeface="Arial"/>
              </a:defRPr>
            </a:lvl1pPr>
          </a:lstStyle>
          <a:p>
            <a:pPr>
              <a:defRPr/>
            </a:pPr>
            <a:fld id="{5C6D668D-E824-9349-9624-ABE028BE5F12}" type="slidenum">
              <a:rPr lang="en-US" smtClean="0"/>
              <a:pPr>
                <a:defRPr/>
              </a:pPr>
              <a:t>‹#›</a:t>
            </a:fld>
            <a:endParaRPr lang="en-US" dirty="0"/>
          </a:p>
        </p:txBody>
      </p:sp>
      <p:sp>
        <p:nvSpPr>
          <p:cNvPr id="7" name="Rectangle 87">
            <a:extLst>
              <a:ext uri="{FF2B5EF4-FFF2-40B4-BE49-F238E27FC236}">
                <a16:creationId xmlns:a16="http://schemas.microsoft.com/office/drawing/2014/main" id="{AEC71CA2-D4AD-4769-A521-AAA92D84CDE5}"/>
              </a:ext>
            </a:extLst>
          </p:cNvPr>
          <p:cNvSpPr>
            <a:spLocks noGrp="1" noChangeArrowheads="1"/>
          </p:cNvSpPr>
          <p:nvPr>
            <p:ph type="dt" sz="half" idx="10"/>
          </p:nvPr>
        </p:nvSpPr>
        <p:spPr bwMode="black">
          <a:xfrm>
            <a:off x="950382" y="6436085"/>
            <a:ext cx="1422400" cy="36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993" smtClean="0">
                <a:solidFill>
                  <a:schemeClr val="accent4">
                    <a:lumMod val="50000"/>
                  </a:schemeClr>
                </a:solidFill>
                <a:latin typeface="Roboto" panose="02000000000000000000" pitchFamily="2" charset="0"/>
                <a:ea typeface="Roboto" panose="02000000000000000000" pitchFamily="2" charset="0"/>
                <a:cs typeface="+mn-cs"/>
              </a:defRPr>
            </a:lvl1pPr>
          </a:lstStyle>
          <a:p>
            <a:pPr>
              <a:defRPr/>
            </a:pPr>
            <a:endParaRPr lang="en-US"/>
          </a:p>
        </p:txBody>
      </p:sp>
      <p:sp>
        <p:nvSpPr>
          <p:cNvPr id="8" name="Rectangle 92">
            <a:extLst>
              <a:ext uri="{FF2B5EF4-FFF2-40B4-BE49-F238E27FC236}">
                <a16:creationId xmlns:a16="http://schemas.microsoft.com/office/drawing/2014/main" id="{2FC57A35-810C-4F5D-A693-AD265F15DC24}"/>
              </a:ext>
            </a:extLst>
          </p:cNvPr>
          <p:cNvSpPr>
            <a:spLocks noGrp="1" noChangeArrowheads="1"/>
          </p:cNvSpPr>
          <p:nvPr>
            <p:ph type="ftr" sz="quarter" idx="3"/>
          </p:nvPr>
        </p:nvSpPr>
        <p:spPr bwMode="black">
          <a:xfrm>
            <a:off x="2927348" y="6436085"/>
            <a:ext cx="5427133" cy="36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993">
                <a:solidFill>
                  <a:schemeClr val="accent4">
                    <a:lumMod val="50000"/>
                  </a:schemeClr>
                </a:solidFill>
                <a:latin typeface="Roboto" panose="02000000000000000000" pitchFamily="2" charset="0"/>
                <a:ea typeface="Roboto" panose="02000000000000000000" pitchFamily="2" charset="0"/>
              </a:defRPr>
            </a:lvl1pPr>
          </a:lstStyle>
          <a:p>
            <a:endParaRPr lang="en-US" dirty="0"/>
          </a:p>
        </p:txBody>
      </p:sp>
    </p:spTree>
    <p:extLst>
      <p:ext uri="{BB962C8B-B14F-4D97-AF65-F5344CB8AC3E}">
        <p14:creationId xmlns:p14="http://schemas.microsoft.com/office/powerpoint/2010/main" val="36485492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F2DEC29-5A90-46BA-A752-D9D1B46A7115}"/>
              </a:ext>
            </a:extLst>
          </p:cNvPr>
          <p:cNvSpPr>
            <a:spLocks noGrp="1" noChangeArrowheads="1"/>
          </p:cNvSpPr>
          <p:nvPr>
            <p:ph type="title"/>
          </p:nvPr>
        </p:nvSpPr>
        <p:spPr bwMode="black">
          <a:xfrm>
            <a:off x="1893149" y="207433"/>
            <a:ext cx="11209865" cy="5715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p>
            <a:pPr lvl="0"/>
            <a:r>
              <a:rPr lang="en-US" dirty="0"/>
              <a:t>Click to edit Master title style</a:t>
            </a:r>
          </a:p>
        </p:txBody>
      </p:sp>
      <p:sp>
        <p:nvSpPr>
          <p:cNvPr id="4" name="Rectangle 85">
            <a:extLst>
              <a:ext uri="{FF2B5EF4-FFF2-40B4-BE49-F238E27FC236}">
                <a16:creationId xmlns:a16="http://schemas.microsoft.com/office/drawing/2014/main" id="{36DD9B25-92DB-4C65-A119-9781D2FDE7AD}"/>
              </a:ext>
            </a:extLst>
          </p:cNvPr>
          <p:cNvSpPr>
            <a:spLocks noGrp="1" noChangeArrowheads="1"/>
          </p:cNvSpPr>
          <p:nvPr>
            <p:ph type="sldNum" sz="quarter" idx="4"/>
          </p:nvPr>
        </p:nvSpPr>
        <p:spPr bwMode="black">
          <a:xfrm>
            <a:off x="480487" y="6435396"/>
            <a:ext cx="461433" cy="3661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993" b="0" i="0" smtClean="0">
                <a:solidFill>
                  <a:schemeClr val="accent4">
                    <a:lumMod val="50000"/>
                  </a:schemeClr>
                </a:solidFill>
                <a:latin typeface="Roboto" panose="02000000000000000000" pitchFamily="2" charset="0"/>
                <a:ea typeface="Roboto" panose="02000000000000000000" pitchFamily="2" charset="0"/>
                <a:cs typeface="Arial"/>
              </a:defRPr>
            </a:lvl1pPr>
          </a:lstStyle>
          <a:p>
            <a:pPr>
              <a:defRPr/>
            </a:pPr>
            <a:fld id="{5C6D668D-E824-9349-9624-ABE028BE5F12}" type="slidenum">
              <a:rPr lang="en-US" smtClean="0"/>
              <a:pPr>
                <a:defRPr/>
              </a:pPr>
              <a:t>‹#›</a:t>
            </a:fld>
            <a:endParaRPr lang="en-US" dirty="0"/>
          </a:p>
        </p:txBody>
      </p:sp>
      <p:sp>
        <p:nvSpPr>
          <p:cNvPr id="5" name="Rectangle 87">
            <a:extLst>
              <a:ext uri="{FF2B5EF4-FFF2-40B4-BE49-F238E27FC236}">
                <a16:creationId xmlns:a16="http://schemas.microsoft.com/office/drawing/2014/main" id="{D08D2BEB-636C-4360-AD34-752C0F5CDD39}"/>
              </a:ext>
            </a:extLst>
          </p:cNvPr>
          <p:cNvSpPr>
            <a:spLocks noGrp="1" noChangeArrowheads="1"/>
          </p:cNvSpPr>
          <p:nvPr>
            <p:ph type="dt" sz="half" idx="2"/>
          </p:nvPr>
        </p:nvSpPr>
        <p:spPr bwMode="black">
          <a:xfrm>
            <a:off x="950382" y="6436085"/>
            <a:ext cx="1422400" cy="36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993" smtClean="0">
                <a:solidFill>
                  <a:schemeClr val="accent4">
                    <a:lumMod val="50000"/>
                  </a:schemeClr>
                </a:solidFill>
                <a:latin typeface="Roboto" panose="02000000000000000000" pitchFamily="2" charset="0"/>
                <a:ea typeface="Roboto" panose="02000000000000000000" pitchFamily="2" charset="0"/>
                <a:cs typeface="+mn-cs"/>
              </a:defRPr>
            </a:lvl1pPr>
          </a:lstStyle>
          <a:p>
            <a:pPr>
              <a:defRPr/>
            </a:pPr>
            <a:endParaRPr lang="en-US"/>
          </a:p>
        </p:txBody>
      </p:sp>
      <p:sp>
        <p:nvSpPr>
          <p:cNvPr id="6" name="Rectangle 92">
            <a:extLst>
              <a:ext uri="{FF2B5EF4-FFF2-40B4-BE49-F238E27FC236}">
                <a16:creationId xmlns:a16="http://schemas.microsoft.com/office/drawing/2014/main" id="{B87F19A5-9605-4F64-B74C-3FD62C4D6C3E}"/>
              </a:ext>
            </a:extLst>
          </p:cNvPr>
          <p:cNvSpPr>
            <a:spLocks noGrp="1" noChangeArrowheads="1"/>
          </p:cNvSpPr>
          <p:nvPr>
            <p:ph type="ftr" sz="quarter" idx="3"/>
          </p:nvPr>
        </p:nvSpPr>
        <p:spPr bwMode="black">
          <a:xfrm>
            <a:off x="2927348" y="6436085"/>
            <a:ext cx="5427133" cy="36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993">
                <a:solidFill>
                  <a:schemeClr val="accent4">
                    <a:lumMod val="50000"/>
                  </a:schemeClr>
                </a:solidFill>
                <a:latin typeface="Roboto" panose="02000000000000000000" pitchFamily="2" charset="0"/>
                <a:ea typeface="Roboto" panose="02000000000000000000" pitchFamily="2" charset="0"/>
              </a:defRPr>
            </a:lvl1pPr>
          </a:lstStyle>
          <a:p>
            <a:endParaRPr lang="en-US" dirty="0"/>
          </a:p>
        </p:txBody>
      </p:sp>
    </p:spTree>
    <p:extLst>
      <p:ext uri="{BB962C8B-B14F-4D97-AF65-F5344CB8AC3E}">
        <p14:creationId xmlns:p14="http://schemas.microsoft.com/office/powerpoint/2010/main" val="3042720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7232E51-46AE-4052-AA5A-35EA55E8E297}"/>
              </a:ext>
            </a:extLst>
          </p:cNvPr>
          <p:cNvSpPr>
            <a:spLocks noGrp="1" noChangeArrowheads="1"/>
          </p:cNvSpPr>
          <p:nvPr>
            <p:ph type="title"/>
          </p:nvPr>
        </p:nvSpPr>
        <p:spPr bwMode="black">
          <a:xfrm>
            <a:off x="1893149" y="207433"/>
            <a:ext cx="11209865" cy="5715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p>
            <a:pPr lvl="0"/>
            <a:r>
              <a:rPr lang="en-US" dirty="0"/>
              <a:t>Click to edit Master title style</a:t>
            </a:r>
          </a:p>
        </p:txBody>
      </p:sp>
      <p:sp>
        <p:nvSpPr>
          <p:cNvPr id="13" name="TextBox 12">
            <a:extLst>
              <a:ext uri="{FF2B5EF4-FFF2-40B4-BE49-F238E27FC236}">
                <a16:creationId xmlns:a16="http://schemas.microsoft.com/office/drawing/2014/main" id="{7367578A-EF93-403C-A80D-9A1341F1A21E}"/>
              </a:ext>
            </a:extLst>
          </p:cNvPr>
          <p:cNvSpPr txBox="1"/>
          <p:nvPr userDrawn="1"/>
        </p:nvSpPr>
        <p:spPr>
          <a:xfrm>
            <a:off x="480486" y="1049572"/>
            <a:ext cx="10354493" cy="305596"/>
          </a:xfrm>
          <a:prstGeom prst="rect">
            <a:avLst/>
          </a:prstGeom>
          <a:noFill/>
        </p:spPr>
        <p:txBody>
          <a:bodyPr wrap="square" lIns="0" tIns="0" rIns="0" bIns="0" rtlCol="0">
            <a:spAutoFit/>
          </a:bodyPr>
          <a:lstStyle/>
          <a:p>
            <a:pPr algn="l"/>
            <a:r>
              <a:rPr lang="en-US" sz="1986" b="1" baseline="0" dirty="0">
                <a:solidFill>
                  <a:schemeClr val="accent3"/>
                </a:solidFill>
                <a:latin typeface="Roboto" panose="02000000000000000000" pitchFamily="2" charset="0"/>
                <a:ea typeface="Roboto" panose="02000000000000000000" pitchFamily="2" charset="0"/>
              </a:rPr>
              <a:t>Subtitle</a:t>
            </a:r>
          </a:p>
        </p:txBody>
      </p:sp>
      <p:pic>
        <p:nvPicPr>
          <p:cNvPr id="14" name="Picture 13">
            <a:extLst>
              <a:ext uri="{FF2B5EF4-FFF2-40B4-BE49-F238E27FC236}">
                <a16:creationId xmlns:a16="http://schemas.microsoft.com/office/drawing/2014/main" id="{903528FD-8A04-4D82-892C-BFC81C4B2058}"/>
              </a:ext>
            </a:extLst>
          </p:cNvPr>
          <p:cNvPicPr>
            <a:picLocks noChangeAspect="1"/>
          </p:cNvPicPr>
          <p:nvPr userDrawn="1"/>
        </p:nvPicPr>
        <p:blipFill>
          <a:blip r:embed="rId2"/>
          <a:stretch>
            <a:fillRect/>
          </a:stretch>
        </p:blipFill>
        <p:spPr>
          <a:xfrm>
            <a:off x="10154296" y="6276531"/>
            <a:ext cx="1557223" cy="461872"/>
          </a:xfrm>
          <a:prstGeom prst="rect">
            <a:avLst/>
          </a:prstGeom>
        </p:spPr>
      </p:pic>
      <p:sp>
        <p:nvSpPr>
          <p:cNvPr id="15" name="Rectangle 85">
            <a:extLst>
              <a:ext uri="{FF2B5EF4-FFF2-40B4-BE49-F238E27FC236}">
                <a16:creationId xmlns:a16="http://schemas.microsoft.com/office/drawing/2014/main" id="{24DA9A73-ADB0-45C4-BACC-7CF39DAFD12C}"/>
              </a:ext>
            </a:extLst>
          </p:cNvPr>
          <p:cNvSpPr>
            <a:spLocks noGrp="1" noChangeArrowheads="1"/>
          </p:cNvSpPr>
          <p:nvPr>
            <p:ph type="sldNum" sz="quarter" idx="4"/>
          </p:nvPr>
        </p:nvSpPr>
        <p:spPr bwMode="black">
          <a:xfrm>
            <a:off x="480487" y="6435396"/>
            <a:ext cx="461433" cy="3661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993" b="0" i="0" smtClean="0">
                <a:solidFill>
                  <a:schemeClr val="accent4">
                    <a:lumMod val="50000"/>
                  </a:schemeClr>
                </a:solidFill>
                <a:latin typeface="Roboto" panose="02000000000000000000" pitchFamily="2" charset="0"/>
                <a:ea typeface="Roboto" panose="02000000000000000000" pitchFamily="2" charset="0"/>
                <a:cs typeface="Arial"/>
              </a:defRPr>
            </a:lvl1pPr>
          </a:lstStyle>
          <a:p>
            <a:pPr>
              <a:defRPr/>
            </a:pPr>
            <a:fld id="{5C6D668D-E824-9349-9624-ABE028BE5F12}" type="slidenum">
              <a:rPr lang="en-US" smtClean="0"/>
              <a:pPr>
                <a:defRPr/>
              </a:pPr>
              <a:t>‹#›</a:t>
            </a:fld>
            <a:endParaRPr lang="en-US" dirty="0"/>
          </a:p>
        </p:txBody>
      </p:sp>
      <p:sp>
        <p:nvSpPr>
          <p:cNvPr id="16" name="Rectangle 87">
            <a:extLst>
              <a:ext uri="{FF2B5EF4-FFF2-40B4-BE49-F238E27FC236}">
                <a16:creationId xmlns:a16="http://schemas.microsoft.com/office/drawing/2014/main" id="{9DF14EB7-707B-4C33-943D-9DF41C86275F}"/>
              </a:ext>
            </a:extLst>
          </p:cNvPr>
          <p:cNvSpPr>
            <a:spLocks noGrp="1" noChangeArrowheads="1"/>
          </p:cNvSpPr>
          <p:nvPr>
            <p:ph type="dt" sz="half" idx="2"/>
          </p:nvPr>
        </p:nvSpPr>
        <p:spPr bwMode="black">
          <a:xfrm>
            <a:off x="950382" y="6436085"/>
            <a:ext cx="1422400" cy="36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993" smtClean="0">
                <a:solidFill>
                  <a:schemeClr val="accent4">
                    <a:lumMod val="50000"/>
                  </a:schemeClr>
                </a:solidFill>
                <a:latin typeface="Roboto" panose="02000000000000000000" pitchFamily="2" charset="0"/>
                <a:ea typeface="Roboto" panose="02000000000000000000" pitchFamily="2" charset="0"/>
                <a:cs typeface="+mn-cs"/>
              </a:defRPr>
            </a:lvl1pPr>
          </a:lstStyle>
          <a:p>
            <a:pPr>
              <a:defRPr/>
            </a:pPr>
            <a:endParaRPr lang="en-US"/>
          </a:p>
        </p:txBody>
      </p:sp>
      <p:sp>
        <p:nvSpPr>
          <p:cNvPr id="17" name="Rectangle 92">
            <a:extLst>
              <a:ext uri="{FF2B5EF4-FFF2-40B4-BE49-F238E27FC236}">
                <a16:creationId xmlns:a16="http://schemas.microsoft.com/office/drawing/2014/main" id="{A682110A-256E-473E-BE4E-D772A59A2D87}"/>
              </a:ext>
            </a:extLst>
          </p:cNvPr>
          <p:cNvSpPr>
            <a:spLocks noGrp="1" noChangeArrowheads="1"/>
          </p:cNvSpPr>
          <p:nvPr>
            <p:ph type="ftr" sz="quarter" idx="3"/>
          </p:nvPr>
        </p:nvSpPr>
        <p:spPr bwMode="black">
          <a:xfrm>
            <a:off x="2927348" y="6436085"/>
            <a:ext cx="5427133" cy="36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993">
                <a:solidFill>
                  <a:schemeClr val="accent4">
                    <a:lumMod val="50000"/>
                  </a:schemeClr>
                </a:solidFill>
                <a:latin typeface="Roboto" panose="02000000000000000000" pitchFamily="2" charset="0"/>
                <a:ea typeface="Roboto" panose="02000000000000000000" pitchFamily="2" charset="0"/>
              </a:defRPr>
            </a:lvl1pPr>
          </a:lstStyle>
          <a:p>
            <a:endParaRPr lang="en-US" dirty="0"/>
          </a:p>
        </p:txBody>
      </p:sp>
    </p:spTree>
    <p:extLst>
      <p:ext uri="{BB962C8B-B14F-4D97-AF65-F5344CB8AC3E}">
        <p14:creationId xmlns:p14="http://schemas.microsoft.com/office/powerpoint/2010/main" val="20013652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Title Slide White">
    <p:bg>
      <p:bgPr>
        <a:solidFill>
          <a:schemeClr val="bg1"/>
        </a:solidFill>
        <a:effectLst/>
      </p:bgPr>
    </p:bg>
    <p:spTree>
      <p:nvGrpSpPr>
        <p:cNvPr id="1" name=""/>
        <p:cNvGrpSpPr/>
        <p:nvPr/>
      </p:nvGrpSpPr>
      <p:grpSpPr>
        <a:xfrm>
          <a:off x="0" y="0"/>
          <a:ext cx="0" cy="0"/>
          <a:chOff x="0" y="0"/>
          <a:chExt cx="0" cy="0"/>
        </a:xfrm>
      </p:grpSpPr>
      <p:sp>
        <p:nvSpPr>
          <p:cNvPr id="12" name="Rectangle 78"/>
          <p:cNvSpPr>
            <a:spLocks noGrp="1" noChangeArrowheads="1"/>
          </p:cNvSpPr>
          <p:nvPr>
            <p:ph type="ctrTitle"/>
          </p:nvPr>
        </p:nvSpPr>
        <p:spPr>
          <a:xfrm>
            <a:off x="508534" y="173569"/>
            <a:ext cx="11211636" cy="690033"/>
          </a:xfrm>
          <a:prstGeom prst="rect">
            <a:avLst/>
          </a:prstGeom>
        </p:spPr>
        <p:txBody>
          <a:bodyPr/>
          <a:lstStyle>
            <a:lvl1pPr>
              <a:defRPr sz="3531">
                <a:solidFill>
                  <a:schemeClr val="accent5"/>
                </a:solidFill>
                <a:latin typeface="Roboto" panose="02000000000000000000" pitchFamily="2" charset="0"/>
                <a:ea typeface="Roboto" panose="02000000000000000000" pitchFamily="2" charset="0"/>
                <a:cs typeface="Aharoni" panose="02010803020104030203" pitchFamily="2" charset="-79"/>
              </a:defRPr>
            </a:lvl1pPr>
          </a:lstStyle>
          <a:p>
            <a:pPr lvl="0"/>
            <a:r>
              <a:rPr lang="en-US" noProof="0" dirty="0"/>
              <a:t>Click to edit Master title style</a:t>
            </a:r>
          </a:p>
        </p:txBody>
      </p:sp>
      <p:sp>
        <p:nvSpPr>
          <p:cNvPr id="13" name="Rectangle 79"/>
          <p:cNvSpPr>
            <a:spLocks noGrp="1" noChangeArrowheads="1"/>
          </p:cNvSpPr>
          <p:nvPr>
            <p:ph type="subTitle" sz="quarter" idx="1"/>
          </p:nvPr>
        </p:nvSpPr>
        <p:spPr>
          <a:xfrm>
            <a:off x="508535" y="935566"/>
            <a:ext cx="11209866" cy="359836"/>
          </a:xfrm>
          <a:prstGeom prst="rect">
            <a:avLst/>
          </a:prstGeom>
          <a:extLst>
            <a:ext uri="{91240B29-F687-4f45-9708-019B960494DF}">
              <a14:hiddenLine xmlns="" xmlns:a14="http://schemas.microsoft.com/office/drawing/2010/main" w="9525">
                <a:solidFill>
                  <a:schemeClr val="tx1"/>
                </a:solidFill>
                <a:miter lim="800000"/>
                <a:headEnd/>
                <a:tailEnd/>
              </a14:hiddenLine>
            </a:ext>
          </a:extLst>
        </p:spPr>
        <p:txBody>
          <a:bodyPr tIns="0" rIns="0" bIns="0"/>
          <a:lstStyle>
            <a:lvl1pPr marL="0" indent="0">
              <a:lnSpc>
                <a:spcPct val="100000"/>
              </a:lnSpc>
              <a:spcBef>
                <a:spcPct val="0"/>
              </a:spcBef>
              <a:spcAft>
                <a:spcPct val="0"/>
              </a:spcAft>
              <a:buFontTx/>
              <a:buNone/>
              <a:defRPr sz="2207">
                <a:solidFill>
                  <a:schemeClr val="accent3"/>
                </a:solidFill>
                <a:latin typeface="Roboto" panose="02000000000000000000" pitchFamily="2" charset="0"/>
                <a:ea typeface="Roboto" panose="02000000000000000000" pitchFamily="2" charset="0"/>
                <a:cs typeface="Aharoni" panose="02010803020104030203" pitchFamily="2" charset="-79"/>
              </a:defRPr>
            </a:lvl1pPr>
          </a:lstStyle>
          <a:p>
            <a:pPr lvl="0"/>
            <a:r>
              <a:rPr lang="en-US" noProof="0" dirty="0"/>
              <a:t>Click to edit Master subtitle style</a:t>
            </a:r>
          </a:p>
        </p:txBody>
      </p:sp>
      <p:sp>
        <p:nvSpPr>
          <p:cNvPr id="4" name="Text Placeholder 3">
            <a:extLst>
              <a:ext uri="{FF2B5EF4-FFF2-40B4-BE49-F238E27FC236}">
                <a16:creationId xmlns:a16="http://schemas.microsoft.com/office/drawing/2014/main" id="{AA74AAA6-C57B-49BE-9440-4243F8867A5A}"/>
              </a:ext>
            </a:extLst>
          </p:cNvPr>
          <p:cNvSpPr>
            <a:spLocks noGrp="1"/>
          </p:cNvSpPr>
          <p:nvPr>
            <p:ph type="body" sz="quarter" idx="10" hasCustomPrompt="1"/>
          </p:nvPr>
        </p:nvSpPr>
        <p:spPr>
          <a:xfrm>
            <a:off x="7741183" y="5795436"/>
            <a:ext cx="3913717" cy="448808"/>
          </a:xfrm>
        </p:spPr>
        <p:txBody>
          <a:bodyPr/>
          <a:lstStyle>
            <a:lvl1pPr marL="0" indent="0" algn="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XX MMMM YYYY</a:t>
            </a:r>
            <a:endParaRPr lang="en-GB" dirty="0"/>
          </a:p>
        </p:txBody>
      </p:sp>
    </p:spTree>
    <p:extLst>
      <p:ext uri="{BB962C8B-B14F-4D97-AF65-F5344CB8AC3E}">
        <p14:creationId xmlns:p14="http://schemas.microsoft.com/office/powerpoint/2010/main" val="3311526416"/>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877" y="2125981"/>
            <a:ext cx="10368609" cy="892552"/>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9755" y="3840481"/>
            <a:ext cx="8538854"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3C2C01A-01D1-4B7F-AB1F-448AB1C327C0}" type="datetime1">
              <a:rPr lang="en-US" smtClean="0"/>
              <a:t>11/25/2025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3658071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07179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811" b="1" i="0">
                <a:solidFill>
                  <a:srgbClr val="189ED9"/>
                </a:solidFill>
                <a:latin typeface="Arial"/>
                <a:cs typeface="Arial"/>
              </a:defRPr>
            </a:lvl1pPr>
          </a:lstStyle>
          <a:p>
            <a:endParaRPr/>
          </a:p>
        </p:txBody>
      </p:sp>
      <p:sp>
        <p:nvSpPr>
          <p:cNvPr id="3" name="Holder 3"/>
          <p:cNvSpPr>
            <a:spLocks noGrp="1"/>
          </p:cNvSpPr>
          <p:nvPr>
            <p:ph sz="half" idx="2"/>
          </p:nvPr>
        </p:nvSpPr>
        <p:spPr>
          <a:xfrm>
            <a:off x="609918" y="1577340"/>
            <a:ext cx="5306288"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82157" y="1577340"/>
            <a:ext cx="5306288"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4B31E563-4F39-45E4-BC4F-C8EE49BD548F}" type="datetime1">
              <a:rPr lang="en-US" smtClean="0"/>
              <a:t>11/25/2025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399838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24" name="bg object 24"/>
          <p:cNvSpPr/>
          <p:nvPr/>
        </p:nvSpPr>
        <p:spPr>
          <a:xfrm>
            <a:off x="11405801" y="391242"/>
            <a:ext cx="787771" cy="583375"/>
          </a:xfrm>
          <a:custGeom>
            <a:avLst/>
            <a:gdLst/>
            <a:ahLst/>
            <a:cxnLst/>
            <a:rect l="l" t="t" r="r" b="b"/>
            <a:pathLst>
              <a:path w="786129" h="582294">
                <a:moveTo>
                  <a:pt x="785957" y="0"/>
                </a:moveTo>
                <a:lnTo>
                  <a:pt x="2146" y="0"/>
                </a:lnTo>
                <a:lnTo>
                  <a:pt x="20952" y="44715"/>
                </a:lnTo>
                <a:lnTo>
                  <a:pt x="36652" y="90958"/>
                </a:lnTo>
                <a:lnTo>
                  <a:pt x="49106" y="138603"/>
                </a:lnTo>
                <a:lnTo>
                  <a:pt x="58173" y="187522"/>
                </a:lnTo>
                <a:lnTo>
                  <a:pt x="63716" y="237591"/>
                </a:lnTo>
                <a:lnTo>
                  <a:pt x="65595" y="288683"/>
                </a:lnTo>
                <a:lnTo>
                  <a:pt x="63654" y="340682"/>
                </a:lnTo>
                <a:lnTo>
                  <a:pt x="57925" y="391623"/>
                </a:lnTo>
                <a:lnTo>
                  <a:pt x="48552" y="441371"/>
                </a:lnTo>
                <a:lnTo>
                  <a:pt x="35678" y="489790"/>
                </a:lnTo>
                <a:lnTo>
                  <a:pt x="19446" y="536746"/>
                </a:lnTo>
                <a:lnTo>
                  <a:pt x="0" y="582104"/>
                </a:lnTo>
                <a:lnTo>
                  <a:pt x="785957" y="582104"/>
                </a:lnTo>
                <a:lnTo>
                  <a:pt x="785957" y="0"/>
                </a:lnTo>
                <a:close/>
              </a:path>
            </a:pathLst>
          </a:custGeom>
          <a:solidFill>
            <a:srgbClr val="2C5CA9"/>
          </a:solidFill>
        </p:spPr>
        <p:txBody>
          <a:bodyPr wrap="square" lIns="0" tIns="0" rIns="0" bIns="0" rtlCol="0"/>
          <a:lstStyle/>
          <a:p>
            <a:endParaRPr sz="1403"/>
          </a:p>
        </p:txBody>
      </p:sp>
      <p:sp>
        <p:nvSpPr>
          <p:cNvPr id="25" name="bg object 25"/>
          <p:cNvSpPr/>
          <p:nvPr/>
        </p:nvSpPr>
        <p:spPr>
          <a:xfrm>
            <a:off x="1" y="6657705"/>
            <a:ext cx="4058484" cy="195307"/>
          </a:xfrm>
          <a:custGeom>
            <a:avLst/>
            <a:gdLst/>
            <a:ahLst/>
            <a:cxnLst/>
            <a:rect l="l" t="t" r="r" b="b"/>
            <a:pathLst>
              <a:path w="4050029" h="194945">
                <a:moveTo>
                  <a:pt x="4049890" y="0"/>
                </a:moveTo>
                <a:lnTo>
                  <a:pt x="0" y="0"/>
                </a:lnTo>
                <a:lnTo>
                  <a:pt x="0" y="194627"/>
                </a:lnTo>
                <a:lnTo>
                  <a:pt x="4049890" y="194627"/>
                </a:lnTo>
                <a:lnTo>
                  <a:pt x="4049890" y="0"/>
                </a:lnTo>
                <a:close/>
              </a:path>
            </a:pathLst>
          </a:custGeom>
          <a:solidFill>
            <a:srgbClr val="2C5CA9"/>
          </a:solidFill>
        </p:spPr>
        <p:txBody>
          <a:bodyPr wrap="square" lIns="0" tIns="0" rIns="0" bIns="0" rtlCol="0"/>
          <a:lstStyle/>
          <a:p>
            <a:endParaRPr sz="1403"/>
          </a:p>
        </p:txBody>
      </p:sp>
      <p:sp>
        <p:nvSpPr>
          <p:cNvPr id="26" name="bg object 26"/>
          <p:cNvSpPr/>
          <p:nvPr/>
        </p:nvSpPr>
        <p:spPr>
          <a:xfrm>
            <a:off x="4058345" y="6657705"/>
            <a:ext cx="4076939" cy="195307"/>
          </a:xfrm>
          <a:custGeom>
            <a:avLst/>
            <a:gdLst/>
            <a:ahLst/>
            <a:cxnLst/>
            <a:rect l="l" t="t" r="r" b="b"/>
            <a:pathLst>
              <a:path w="4068445" h="194945">
                <a:moveTo>
                  <a:pt x="4068229" y="0"/>
                </a:moveTo>
                <a:lnTo>
                  <a:pt x="0" y="0"/>
                </a:lnTo>
                <a:lnTo>
                  <a:pt x="0" y="194627"/>
                </a:lnTo>
                <a:lnTo>
                  <a:pt x="4068229" y="194627"/>
                </a:lnTo>
                <a:lnTo>
                  <a:pt x="4068229" y="0"/>
                </a:lnTo>
                <a:close/>
              </a:path>
            </a:pathLst>
          </a:custGeom>
          <a:solidFill>
            <a:srgbClr val="149ED9"/>
          </a:solidFill>
        </p:spPr>
        <p:txBody>
          <a:bodyPr wrap="square" lIns="0" tIns="0" rIns="0" bIns="0" rtlCol="0"/>
          <a:lstStyle/>
          <a:p>
            <a:endParaRPr sz="1403"/>
          </a:p>
        </p:txBody>
      </p:sp>
      <p:sp>
        <p:nvSpPr>
          <p:cNvPr id="27" name="bg object 27"/>
          <p:cNvSpPr/>
          <p:nvPr/>
        </p:nvSpPr>
        <p:spPr>
          <a:xfrm>
            <a:off x="8135068" y="6657705"/>
            <a:ext cx="4058484" cy="195307"/>
          </a:xfrm>
          <a:custGeom>
            <a:avLst/>
            <a:gdLst/>
            <a:ahLst/>
            <a:cxnLst/>
            <a:rect l="l" t="t" r="r" b="b"/>
            <a:pathLst>
              <a:path w="4050029" h="194945">
                <a:moveTo>
                  <a:pt x="4049877" y="0"/>
                </a:moveTo>
                <a:lnTo>
                  <a:pt x="0" y="0"/>
                </a:lnTo>
                <a:lnTo>
                  <a:pt x="0" y="194627"/>
                </a:lnTo>
                <a:lnTo>
                  <a:pt x="4049877" y="194627"/>
                </a:lnTo>
                <a:lnTo>
                  <a:pt x="4049877" y="0"/>
                </a:lnTo>
                <a:close/>
              </a:path>
            </a:pathLst>
          </a:custGeom>
          <a:solidFill>
            <a:srgbClr val="F8D10A"/>
          </a:solidFill>
        </p:spPr>
        <p:txBody>
          <a:bodyPr wrap="square" lIns="0" tIns="0" rIns="0" bIns="0" rtlCol="0"/>
          <a:lstStyle/>
          <a:p>
            <a:endParaRPr sz="1403"/>
          </a:p>
        </p:txBody>
      </p:sp>
      <p:pic>
        <p:nvPicPr>
          <p:cNvPr id="28" name="bg object 28"/>
          <p:cNvPicPr/>
          <p:nvPr/>
        </p:nvPicPr>
        <p:blipFill>
          <a:blip r:embed="rId2" cstate="print"/>
          <a:stretch>
            <a:fillRect/>
          </a:stretch>
        </p:blipFill>
        <p:spPr>
          <a:xfrm>
            <a:off x="722174" y="424164"/>
            <a:ext cx="272877" cy="326006"/>
          </a:xfrm>
          <a:prstGeom prst="rect">
            <a:avLst/>
          </a:prstGeom>
        </p:spPr>
      </p:pic>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F8DA08B2-5757-4A8A-811A-DC396F29D4C2}" type="datetime1">
              <a:rPr lang="en-US" smtClean="0"/>
              <a:t>11/25/2025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pic>
        <p:nvPicPr>
          <p:cNvPr id="6" name="Google Shape;22;p3">
            <a:extLst>
              <a:ext uri="{FF2B5EF4-FFF2-40B4-BE49-F238E27FC236}">
                <a16:creationId xmlns:a16="http://schemas.microsoft.com/office/drawing/2014/main" id="{D60626A7-64BD-C862-2B03-81F35AACA69E}"/>
              </a:ext>
            </a:extLst>
          </p:cNvPr>
          <p:cNvPicPr preferRelativeResize="0"/>
          <p:nvPr userDrawn="1"/>
        </p:nvPicPr>
        <p:blipFill>
          <a:blip r:embed="rId3">
            <a:alphaModFix/>
          </a:blip>
          <a:stretch>
            <a:fillRect/>
          </a:stretch>
        </p:blipFill>
        <p:spPr>
          <a:xfrm>
            <a:off x="10495065" y="291825"/>
            <a:ext cx="822960" cy="822960"/>
          </a:xfrm>
          <a:prstGeom prst="rect">
            <a:avLst/>
          </a:prstGeom>
          <a:noFill/>
          <a:ln>
            <a:noFill/>
          </a:ln>
        </p:spPr>
      </p:pic>
    </p:spTree>
    <p:extLst>
      <p:ext uri="{BB962C8B-B14F-4D97-AF65-F5344CB8AC3E}">
        <p14:creationId xmlns:p14="http://schemas.microsoft.com/office/powerpoint/2010/main" val="424383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877" y="2125981"/>
            <a:ext cx="10368609" cy="892552"/>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9755" y="3840481"/>
            <a:ext cx="8538854"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3C2C01A-01D1-4B7F-AB1F-448AB1C327C0}" type="datetime1">
              <a:rPr lang="en-US" smtClean="0"/>
              <a:t>11/25/2025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42532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639E8CB7-7B76-4A95-9F48-ACBE2A7EA61E}" type="datetime1">
              <a:rPr lang="en-US" smtClean="0"/>
              <a:t>11/25/2025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003278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811" b="1" i="0">
                <a:solidFill>
                  <a:srgbClr val="189ED9"/>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6A0D2CCC-F89B-4F7C-9B04-BEDB4BBBDBB8}" type="datetime1">
              <a:rPr lang="en-US" smtClean="0"/>
              <a:t>11/25/2025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7354418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Slide">
    <p:spTree>
      <p:nvGrpSpPr>
        <p:cNvPr id="1" name=""/>
        <p:cNvGrpSpPr/>
        <p:nvPr/>
      </p:nvGrpSpPr>
      <p:grpSpPr>
        <a:xfrm>
          <a:off x="0" y="0"/>
          <a:ext cx="0" cy="0"/>
          <a:chOff x="0" y="0"/>
          <a:chExt cx="0" cy="0"/>
        </a:xfrm>
      </p:grpSpPr>
      <p:sp>
        <p:nvSpPr>
          <p:cNvPr id="3" name="Title 2"/>
          <p:cNvSpPr>
            <a:spLocks noGrp="1"/>
          </p:cNvSpPr>
          <p:nvPr>
            <p:ph type="title"/>
          </p:nvPr>
        </p:nvSpPr>
        <p:spPr>
          <a:xfrm>
            <a:off x="1665720" y="167885"/>
            <a:ext cx="7805168" cy="369332"/>
          </a:xfrm>
          <a:prstGeom prst="rect">
            <a:avLst/>
          </a:prstGeom>
        </p:spPr>
        <p:txBody>
          <a:bodyPr/>
          <a:lstStyle>
            <a:lvl1pPr>
              <a:defRPr sz="2400" b="1">
                <a:solidFill>
                  <a:schemeClr val="tx1"/>
                </a:solidFill>
                <a:latin typeface="Arial"/>
                <a:cs typeface="Arial"/>
              </a:defRPr>
            </a:lvl1pPr>
          </a:lstStyle>
          <a:p>
            <a:r>
              <a:rPr lang="en-US" noProof="0"/>
              <a:t>Click to edit Master title style</a:t>
            </a:r>
            <a:endParaRPr lang="en-GB" noProof="0" dirty="0"/>
          </a:p>
        </p:txBody>
      </p:sp>
      <p:sp>
        <p:nvSpPr>
          <p:cNvPr id="13" name="Text Placeholder 12"/>
          <p:cNvSpPr>
            <a:spLocks noGrp="1"/>
          </p:cNvSpPr>
          <p:nvPr>
            <p:ph type="body" sz="quarter" idx="10"/>
          </p:nvPr>
        </p:nvSpPr>
        <p:spPr>
          <a:xfrm>
            <a:off x="623395" y="1340773"/>
            <a:ext cx="10849204" cy="838756"/>
          </a:xfrm>
          <a:prstGeom prst="rect">
            <a:avLst/>
          </a:prstGeom>
        </p:spPr>
        <p:txBody>
          <a:bodyPr/>
          <a:lstStyle>
            <a:lvl1pPr>
              <a:lnSpc>
                <a:spcPct val="114000"/>
              </a:lnSpc>
              <a:buClr>
                <a:schemeClr val="accent2"/>
              </a:buClr>
              <a:defRPr sz="1799" b="0">
                <a:solidFill>
                  <a:schemeClr val="tx1"/>
                </a:solidFill>
                <a:latin typeface="Arial"/>
                <a:cs typeface="Arial"/>
              </a:defRPr>
            </a:lvl1pPr>
            <a:lvl2pPr>
              <a:buClrTx/>
              <a:defRPr sz="1799" b="0">
                <a:solidFill>
                  <a:srgbClr val="29C000"/>
                </a:solidFill>
                <a:latin typeface="Arial"/>
                <a:cs typeface="Arial"/>
              </a:defRPr>
            </a:lvl2pPr>
            <a:lvl3pPr>
              <a:buClrTx/>
              <a:defRPr sz="1600" b="0">
                <a:solidFill>
                  <a:schemeClr val="accent1">
                    <a:lumMod val="75000"/>
                  </a:schemeClr>
                </a:solidFill>
                <a:latin typeface="Arial"/>
                <a:cs typeface="Arial"/>
              </a:defRPr>
            </a:lvl3pPr>
            <a:lvl4pPr>
              <a:buClr>
                <a:schemeClr val="accent1">
                  <a:lumMod val="75000"/>
                </a:schemeClr>
              </a:buClr>
              <a:defRPr sz="1600" b="0">
                <a:solidFill>
                  <a:schemeClr val="accent1">
                    <a:lumMod val="75000"/>
                  </a:schemeClr>
                </a:solidFill>
                <a:latin typeface="Trebuchet MS"/>
                <a:cs typeface="Trebuchet MS"/>
              </a:defRPr>
            </a:lvl4pPr>
            <a:lvl5pPr>
              <a:buClr>
                <a:schemeClr val="accent2"/>
              </a:buClr>
              <a:defRPr sz="1600" b="0">
                <a:solidFill>
                  <a:schemeClr val="accent2"/>
                </a:solidFill>
              </a:defRPr>
            </a:lvl5pPr>
          </a:lstStyle>
          <a:p>
            <a:pPr lvl="0"/>
            <a:r>
              <a:rPr lang="en-US" noProof="0"/>
              <a:t>Edit Master text styles</a:t>
            </a:r>
          </a:p>
          <a:p>
            <a:pPr lvl="1"/>
            <a:r>
              <a:rPr lang="en-US" noProof="0"/>
              <a:t>Second level</a:t>
            </a:r>
          </a:p>
          <a:p>
            <a:pPr lvl="2"/>
            <a:r>
              <a:rPr lang="en-US" noProof="0"/>
              <a:t>Third level</a:t>
            </a:r>
          </a:p>
        </p:txBody>
      </p:sp>
      <p:sp>
        <p:nvSpPr>
          <p:cNvPr id="6" name="Slide Number Placeholder 20"/>
          <p:cNvSpPr>
            <a:spLocks noGrp="1"/>
          </p:cNvSpPr>
          <p:nvPr>
            <p:ph type="sldNum" sz="quarter" idx="11"/>
          </p:nvPr>
        </p:nvSpPr>
        <p:spPr>
          <a:xfrm>
            <a:off x="11089219" y="6558986"/>
            <a:ext cx="1102783" cy="215444"/>
          </a:xfrm>
        </p:spPr>
        <p:txBody>
          <a:bodyPr anchor="ctr"/>
          <a:lstStyle>
            <a:lvl1pPr algn="ctr">
              <a:defRPr sz="1400">
                <a:solidFill>
                  <a:schemeClr val="bg1"/>
                </a:solidFill>
                <a:latin typeface="Arial"/>
                <a:cs typeface="Arial"/>
              </a:defRPr>
            </a:lvl1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4B3B5BF1-36F4-440D-932D-C7907D6A98BA}" type="slidenum">
              <a:rPr kumimoji="0" lang="en-GB" sz="1400" b="0" i="0" u="none" strike="noStrike" kern="0" cap="none" spc="0" normalizeH="0" baseline="0" noProof="0" smtClean="0">
                <a:ln>
                  <a:noFill/>
                </a:ln>
                <a:solidFill>
                  <a:prstClr val="white"/>
                </a:solidFill>
                <a:effectLst/>
                <a:uLnTx/>
                <a:uFillTx/>
                <a:latin typeface="Arial"/>
                <a:cs typeface="Arial"/>
                <a:sym typeface="Arial"/>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en-GB" sz="1400" b="0" i="0" u="none" strike="noStrike" kern="0" cap="none" spc="0" normalizeH="0" baseline="0" noProof="0" dirty="0">
              <a:ln>
                <a:noFill/>
              </a:ln>
              <a:solidFill>
                <a:prstClr val="white"/>
              </a:solidFill>
              <a:effectLst/>
              <a:uLnTx/>
              <a:uFillTx/>
              <a:latin typeface="Arial"/>
              <a:cs typeface="Arial"/>
              <a:sym typeface="Arial"/>
            </a:endParaRPr>
          </a:p>
        </p:txBody>
      </p:sp>
      <p:pic>
        <p:nvPicPr>
          <p:cNvPr id="7" name="Picture 1" descr="armoiri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10800000" flipH="1" flipV="1">
            <a:off x="201085" y="119065"/>
            <a:ext cx="1159933" cy="936625"/>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cxnSp>
        <p:nvCxnSpPr>
          <p:cNvPr id="8" name="Straight Connector 7"/>
          <p:cNvCxnSpPr/>
          <p:nvPr userDrawn="1"/>
        </p:nvCxnSpPr>
        <p:spPr>
          <a:xfrm>
            <a:off x="1568451" y="1054100"/>
            <a:ext cx="10513483"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8028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66800" y="1746250"/>
            <a:ext cx="10515600" cy="608613"/>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059FEDEA-0016-4381-B64A-2348FE5434A6}" type="datetime1">
              <a:rPr lang="en-US" smtClean="0"/>
              <a:t>11/25/2025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77157" y="277318"/>
            <a:ext cx="615653" cy="365125"/>
          </a:xfrm>
        </p:spPr>
        <p:txBody>
          <a:bodyPr/>
          <a:lstStyle/>
          <a:p>
            <a:fld id="{F4F1A20C-7DC5-494D-B520-FA7BD522BECA}" type="slidenum">
              <a:rPr lang="en-US" smtClean="0"/>
              <a:t>‹#›</a:t>
            </a:fld>
            <a:endParaRPr lang="en-US"/>
          </a:p>
        </p:txBody>
      </p:sp>
    </p:spTree>
    <p:extLst>
      <p:ext uri="{BB962C8B-B14F-4D97-AF65-F5344CB8AC3E}">
        <p14:creationId xmlns:p14="http://schemas.microsoft.com/office/powerpoint/2010/main" val="1587778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5108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811" b="1" i="0">
                <a:solidFill>
                  <a:srgbClr val="189ED9"/>
                </a:solidFill>
                <a:latin typeface="Arial"/>
                <a:cs typeface="Arial"/>
              </a:defRPr>
            </a:lvl1pPr>
          </a:lstStyle>
          <a:p>
            <a:endParaRPr/>
          </a:p>
        </p:txBody>
      </p:sp>
      <p:sp>
        <p:nvSpPr>
          <p:cNvPr id="3" name="Holder 3"/>
          <p:cNvSpPr>
            <a:spLocks noGrp="1"/>
          </p:cNvSpPr>
          <p:nvPr>
            <p:ph sz="half" idx="2"/>
          </p:nvPr>
        </p:nvSpPr>
        <p:spPr>
          <a:xfrm>
            <a:off x="609918" y="1577340"/>
            <a:ext cx="5306288"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82157" y="1577340"/>
            <a:ext cx="5306288"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4B31E563-4F39-45E4-BC4F-C8EE49BD548F}" type="datetime1">
              <a:rPr lang="en-US" smtClean="0"/>
              <a:t>11/25/2025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957306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24" name="bg object 24"/>
          <p:cNvSpPr/>
          <p:nvPr/>
        </p:nvSpPr>
        <p:spPr>
          <a:xfrm>
            <a:off x="11405801" y="391242"/>
            <a:ext cx="787771" cy="583375"/>
          </a:xfrm>
          <a:custGeom>
            <a:avLst/>
            <a:gdLst/>
            <a:ahLst/>
            <a:cxnLst/>
            <a:rect l="l" t="t" r="r" b="b"/>
            <a:pathLst>
              <a:path w="786129" h="582294">
                <a:moveTo>
                  <a:pt x="785957" y="0"/>
                </a:moveTo>
                <a:lnTo>
                  <a:pt x="2146" y="0"/>
                </a:lnTo>
                <a:lnTo>
                  <a:pt x="20952" y="44715"/>
                </a:lnTo>
                <a:lnTo>
                  <a:pt x="36652" y="90958"/>
                </a:lnTo>
                <a:lnTo>
                  <a:pt x="49106" y="138603"/>
                </a:lnTo>
                <a:lnTo>
                  <a:pt x="58173" y="187522"/>
                </a:lnTo>
                <a:lnTo>
                  <a:pt x="63716" y="237591"/>
                </a:lnTo>
                <a:lnTo>
                  <a:pt x="65595" y="288683"/>
                </a:lnTo>
                <a:lnTo>
                  <a:pt x="63654" y="340682"/>
                </a:lnTo>
                <a:lnTo>
                  <a:pt x="57925" y="391623"/>
                </a:lnTo>
                <a:lnTo>
                  <a:pt x="48552" y="441371"/>
                </a:lnTo>
                <a:lnTo>
                  <a:pt x="35678" y="489790"/>
                </a:lnTo>
                <a:lnTo>
                  <a:pt x="19446" y="536746"/>
                </a:lnTo>
                <a:lnTo>
                  <a:pt x="0" y="582104"/>
                </a:lnTo>
                <a:lnTo>
                  <a:pt x="785957" y="582104"/>
                </a:lnTo>
                <a:lnTo>
                  <a:pt x="785957" y="0"/>
                </a:lnTo>
                <a:close/>
              </a:path>
            </a:pathLst>
          </a:custGeom>
          <a:solidFill>
            <a:srgbClr val="2C5CA9"/>
          </a:solidFill>
        </p:spPr>
        <p:txBody>
          <a:bodyPr wrap="square" lIns="0" tIns="0" rIns="0" bIns="0" rtlCol="0"/>
          <a:lstStyle/>
          <a:p>
            <a:endParaRPr sz="1403"/>
          </a:p>
        </p:txBody>
      </p:sp>
      <p:sp>
        <p:nvSpPr>
          <p:cNvPr id="25" name="bg object 25"/>
          <p:cNvSpPr/>
          <p:nvPr/>
        </p:nvSpPr>
        <p:spPr>
          <a:xfrm>
            <a:off x="1" y="6657705"/>
            <a:ext cx="4058484" cy="195307"/>
          </a:xfrm>
          <a:custGeom>
            <a:avLst/>
            <a:gdLst/>
            <a:ahLst/>
            <a:cxnLst/>
            <a:rect l="l" t="t" r="r" b="b"/>
            <a:pathLst>
              <a:path w="4050029" h="194945">
                <a:moveTo>
                  <a:pt x="4049890" y="0"/>
                </a:moveTo>
                <a:lnTo>
                  <a:pt x="0" y="0"/>
                </a:lnTo>
                <a:lnTo>
                  <a:pt x="0" y="194627"/>
                </a:lnTo>
                <a:lnTo>
                  <a:pt x="4049890" y="194627"/>
                </a:lnTo>
                <a:lnTo>
                  <a:pt x="4049890" y="0"/>
                </a:lnTo>
                <a:close/>
              </a:path>
            </a:pathLst>
          </a:custGeom>
          <a:solidFill>
            <a:srgbClr val="2C5CA9"/>
          </a:solidFill>
        </p:spPr>
        <p:txBody>
          <a:bodyPr wrap="square" lIns="0" tIns="0" rIns="0" bIns="0" rtlCol="0"/>
          <a:lstStyle/>
          <a:p>
            <a:endParaRPr sz="1403"/>
          </a:p>
        </p:txBody>
      </p:sp>
      <p:sp>
        <p:nvSpPr>
          <p:cNvPr id="26" name="bg object 26"/>
          <p:cNvSpPr/>
          <p:nvPr/>
        </p:nvSpPr>
        <p:spPr>
          <a:xfrm>
            <a:off x="4058345" y="6657705"/>
            <a:ext cx="4076939" cy="195307"/>
          </a:xfrm>
          <a:custGeom>
            <a:avLst/>
            <a:gdLst/>
            <a:ahLst/>
            <a:cxnLst/>
            <a:rect l="l" t="t" r="r" b="b"/>
            <a:pathLst>
              <a:path w="4068445" h="194945">
                <a:moveTo>
                  <a:pt x="4068229" y="0"/>
                </a:moveTo>
                <a:lnTo>
                  <a:pt x="0" y="0"/>
                </a:lnTo>
                <a:lnTo>
                  <a:pt x="0" y="194627"/>
                </a:lnTo>
                <a:lnTo>
                  <a:pt x="4068229" y="194627"/>
                </a:lnTo>
                <a:lnTo>
                  <a:pt x="4068229" y="0"/>
                </a:lnTo>
                <a:close/>
              </a:path>
            </a:pathLst>
          </a:custGeom>
          <a:solidFill>
            <a:srgbClr val="149ED9"/>
          </a:solidFill>
        </p:spPr>
        <p:txBody>
          <a:bodyPr wrap="square" lIns="0" tIns="0" rIns="0" bIns="0" rtlCol="0"/>
          <a:lstStyle/>
          <a:p>
            <a:endParaRPr sz="1403"/>
          </a:p>
        </p:txBody>
      </p:sp>
      <p:sp>
        <p:nvSpPr>
          <p:cNvPr id="27" name="bg object 27"/>
          <p:cNvSpPr/>
          <p:nvPr/>
        </p:nvSpPr>
        <p:spPr>
          <a:xfrm>
            <a:off x="8135068" y="6657705"/>
            <a:ext cx="4058484" cy="195307"/>
          </a:xfrm>
          <a:custGeom>
            <a:avLst/>
            <a:gdLst/>
            <a:ahLst/>
            <a:cxnLst/>
            <a:rect l="l" t="t" r="r" b="b"/>
            <a:pathLst>
              <a:path w="4050029" h="194945">
                <a:moveTo>
                  <a:pt x="4049877" y="0"/>
                </a:moveTo>
                <a:lnTo>
                  <a:pt x="0" y="0"/>
                </a:lnTo>
                <a:lnTo>
                  <a:pt x="0" y="194627"/>
                </a:lnTo>
                <a:lnTo>
                  <a:pt x="4049877" y="194627"/>
                </a:lnTo>
                <a:lnTo>
                  <a:pt x="4049877" y="0"/>
                </a:lnTo>
                <a:close/>
              </a:path>
            </a:pathLst>
          </a:custGeom>
          <a:solidFill>
            <a:srgbClr val="F8D10A"/>
          </a:solidFill>
        </p:spPr>
        <p:txBody>
          <a:bodyPr wrap="square" lIns="0" tIns="0" rIns="0" bIns="0" rtlCol="0"/>
          <a:lstStyle/>
          <a:p>
            <a:endParaRPr sz="1403"/>
          </a:p>
        </p:txBody>
      </p:sp>
      <p:pic>
        <p:nvPicPr>
          <p:cNvPr id="28" name="bg object 28"/>
          <p:cNvPicPr/>
          <p:nvPr/>
        </p:nvPicPr>
        <p:blipFill>
          <a:blip r:embed="rId2" cstate="print"/>
          <a:stretch>
            <a:fillRect/>
          </a:stretch>
        </p:blipFill>
        <p:spPr>
          <a:xfrm>
            <a:off x="722174" y="424164"/>
            <a:ext cx="272877" cy="326006"/>
          </a:xfrm>
          <a:prstGeom prst="rect">
            <a:avLst/>
          </a:prstGeom>
        </p:spPr>
      </p:pic>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F8DA08B2-5757-4A8A-811A-DC396F29D4C2}" type="datetime1">
              <a:rPr lang="en-US" smtClean="0"/>
              <a:t>11/25/2025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pic>
        <p:nvPicPr>
          <p:cNvPr id="6" name="Google Shape;22;p3">
            <a:extLst>
              <a:ext uri="{FF2B5EF4-FFF2-40B4-BE49-F238E27FC236}">
                <a16:creationId xmlns:a16="http://schemas.microsoft.com/office/drawing/2014/main" id="{D60626A7-64BD-C862-2B03-81F35AACA69E}"/>
              </a:ext>
            </a:extLst>
          </p:cNvPr>
          <p:cNvPicPr preferRelativeResize="0"/>
          <p:nvPr userDrawn="1"/>
        </p:nvPicPr>
        <p:blipFill>
          <a:blip r:embed="rId3">
            <a:alphaModFix/>
          </a:blip>
          <a:stretch>
            <a:fillRect/>
          </a:stretch>
        </p:blipFill>
        <p:spPr>
          <a:xfrm>
            <a:off x="10495065" y="291825"/>
            <a:ext cx="822960" cy="822960"/>
          </a:xfrm>
          <a:prstGeom prst="rect">
            <a:avLst/>
          </a:prstGeom>
          <a:noFill/>
          <a:ln>
            <a:noFill/>
          </a:ln>
        </p:spPr>
      </p:pic>
    </p:spTree>
    <p:extLst>
      <p:ext uri="{BB962C8B-B14F-4D97-AF65-F5344CB8AC3E}">
        <p14:creationId xmlns:p14="http://schemas.microsoft.com/office/powerpoint/2010/main" val="3397596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639E8CB7-7B76-4A95-9F48-ACBE2A7EA61E}" type="datetime1">
              <a:rPr lang="en-US" smtClean="0"/>
              <a:t>11/25/2025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149677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811" b="1" i="0">
                <a:solidFill>
                  <a:srgbClr val="189ED9"/>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6A0D2CCC-F89B-4F7C-9B04-BEDB4BBBDBB8}" type="datetime1">
              <a:rPr lang="en-US" smtClean="0"/>
              <a:t>11/25/2025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994582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p:txBody>
      </p:sp>
      <p:sp>
        <p:nvSpPr>
          <p:cNvPr id="4" name="Rectangle 11"/>
          <p:cNvSpPr>
            <a:spLocks noGrp="1" noChangeArrowheads="1"/>
          </p:cNvSpPr>
          <p:nvPr>
            <p:ph type="sldNum" sz="quarter" idx="10"/>
          </p:nvPr>
        </p:nvSpPr>
        <p:spPr>
          <a:ln/>
        </p:spPr>
        <p:txBody>
          <a:bodyPr/>
          <a:lstStyle>
            <a:lvl1pPr>
              <a:defRPr/>
            </a:lvl1pPr>
          </a:lstStyle>
          <a:p>
            <a:pPr>
              <a:defRPr/>
            </a:pPr>
            <a:fld id="{C12F564F-38A9-4E81-BEE8-F82F68EAC2C5}" type="slidenum">
              <a:rPr lang="en-US" altLang="en-US"/>
              <a:pPr>
                <a:defRPr/>
              </a:pPr>
              <a:t>‹#›</a:t>
            </a:fld>
            <a:endParaRPr lang="en-US" altLang="en-US" dirty="0"/>
          </a:p>
        </p:txBody>
      </p:sp>
    </p:spTree>
    <p:extLst>
      <p:ext uri="{BB962C8B-B14F-4D97-AF65-F5344CB8AC3E}">
        <p14:creationId xmlns:p14="http://schemas.microsoft.com/office/powerpoint/2010/main" val="202229869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theme" Target="../theme/theme3.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image" Target="../media/image4.emf"/><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10" Type="http://schemas.openxmlformats.org/officeDocument/2006/relationships/slideLayout" Target="../slideLayouts/slideLayout18.xml"/><Relationship Id="rId19" Type="http://schemas.openxmlformats.org/officeDocument/2006/relationships/image" Target="../media/image3.emf"/><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16252" y="621821"/>
            <a:ext cx="10352000" cy="11430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16251" y="2092232"/>
            <a:ext cx="10352000" cy="3279900"/>
          </a:xfrm>
          <a:prstGeom prst="rect">
            <a:avLst/>
          </a:prstGeom>
          <a:noFill/>
          <a:ln>
            <a:noFill/>
          </a:ln>
        </p:spPr>
        <p:txBody>
          <a:bodyPr spcFirstLastPara="1" wrap="square" lIns="91425" tIns="45700" rIns="91425" bIns="45700" anchor="t" anchorCtr="0"/>
          <a:lstStyle>
            <a:lvl1pPr marL="457200" marR="0" lvl="0" indent="-228600"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Merriweather Sans"/>
              <a:buChar char="–"/>
              <a:defRPr sz="20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609600" y="6100531"/>
            <a:ext cx="2844800" cy="3651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3" name="Google Shape;13;p1"/>
          <p:cNvSpPr txBox="1">
            <a:spLocks noGrp="1"/>
          </p:cNvSpPr>
          <p:nvPr>
            <p:ph type="sldNum" idx="12"/>
          </p:nvPr>
        </p:nvSpPr>
        <p:spPr>
          <a:xfrm>
            <a:off x="8737600" y="6100531"/>
            <a:ext cx="28448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fld id="{00000000-1234-1234-1234-123412341234}" type="slidenum">
              <a:rPr lang="de-DE" smtClean="0"/>
              <a:pPr/>
              <a:t>‹#›</a:t>
            </a:fld>
            <a:endParaRPr lang="de-DE"/>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315272" y="2412555"/>
            <a:ext cx="1602904" cy="914188"/>
          </a:xfrm>
          <a:prstGeom prst="rect">
            <a:avLst/>
          </a:prstGeom>
        </p:spPr>
        <p:txBody>
          <a:bodyPr wrap="square" lIns="0" tIns="0" rIns="0" bIns="0">
            <a:spAutoFit/>
          </a:bodyPr>
          <a:lstStyle>
            <a:lvl1pPr>
              <a:defRPr sz="5800" b="1" i="0">
                <a:solidFill>
                  <a:srgbClr val="189ED9"/>
                </a:solidFill>
                <a:latin typeface="Arial"/>
                <a:cs typeface="Arial"/>
              </a:defRPr>
            </a:lvl1pPr>
          </a:lstStyle>
          <a:p>
            <a:endParaRPr/>
          </a:p>
        </p:txBody>
      </p:sp>
      <p:sp>
        <p:nvSpPr>
          <p:cNvPr id="3" name="Holder 3"/>
          <p:cNvSpPr>
            <a:spLocks noGrp="1"/>
          </p:cNvSpPr>
          <p:nvPr>
            <p:ph type="body" idx="1"/>
          </p:nvPr>
        </p:nvSpPr>
        <p:spPr>
          <a:xfrm>
            <a:off x="1803534" y="3254820"/>
            <a:ext cx="8591293"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7444" y="6377941"/>
            <a:ext cx="3903476" cy="215444"/>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918" y="6377941"/>
            <a:ext cx="2805623" cy="215444"/>
          </a:xfrm>
          <a:prstGeom prst="rect">
            <a:avLst/>
          </a:prstGeom>
        </p:spPr>
        <p:txBody>
          <a:bodyPr wrap="square" lIns="0" tIns="0" rIns="0" bIns="0">
            <a:spAutoFit/>
          </a:bodyPr>
          <a:lstStyle>
            <a:lvl1pPr algn="l">
              <a:defRPr>
                <a:solidFill>
                  <a:schemeClr val="tx1">
                    <a:tint val="75000"/>
                  </a:schemeClr>
                </a:solidFill>
              </a:defRPr>
            </a:lvl1pPr>
          </a:lstStyle>
          <a:p>
            <a:fld id="{20018C1B-2213-4D54-96B1-78A92FEE9E15}" type="datetime1">
              <a:rPr lang="en-US" smtClean="0"/>
              <a:t>11/25/2025</a:t>
            </a:fld>
            <a:endParaRPr lang="en-US"/>
          </a:p>
        </p:txBody>
      </p:sp>
      <p:sp>
        <p:nvSpPr>
          <p:cNvPr id="6" name="Holder 6"/>
          <p:cNvSpPr>
            <a:spLocks noGrp="1"/>
          </p:cNvSpPr>
          <p:nvPr>
            <p:ph type="sldNum" sz="quarter" idx="7"/>
          </p:nvPr>
        </p:nvSpPr>
        <p:spPr>
          <a:xfrm>
            <a:off x="8782822" y="6377941"/>
            <a:ext cx="2805623" cy="215444"/>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986244360"/>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60" r:id="rId6"/>
  </p:sldLayoutIdLst>
  <p:hf sldNum="0" hdr="0" ftr="0" dt="0"/>
  <p:txStyles>
    <p:titleStyle>
      <a:lvl1pPr>
        <a:defRPr>
          <a:latin typeface="+mj-lt"/>
          <a:ea typeface="+mj-ea"/>
          <a:cs typeface="+mj-cs"/>
        </a:defRPr>
      </a:lvl1pPr>
    </p:titleStyle>
    <p:bodyStyle>
      <a:lvl1pPr marL="0">
        <a:defRPr>
          <a:latin typeface="+mn-lt"/>
          <a:ea typeface="+mn-ea"/>
          <a:cs typeface="+mn-cs"/>
        </a:defRPr>
      </a:lvl1pPr>
      <a:lvl2pPr marL="458069">
        <a:defRPr>
          <a:latin typeface="+mn-lt"/>
          <a:ea typeface="+mn-ea"/>
          <a:cs typeface="+mn-cs"/>
        </a:defRPr>
      </a:lvl2pPr>
      <a:lvl3pPr marL="916137">
        <a:defRPr>
          <a:latin typeface="+mn-lt"/>
          <a:ea typeface="+mn-ea"/>
          <a:cs typeface="+mn-cs"/>
        </a:defRPr>
      </a:lvl3pPr>
      <a:lvl4pPr marL="1374206">
        <a:defRPr>
          <a:latin typeface="+mn-lt"/>
          <a:ea typeface="+mn-ea"/>
          <a:cs typeface="+mn-cs"/>
        </a:defRPr>
      </a:lvl4pPr>
      <a:lvl5pPr marL="1832275">
        <a:defRPr>
          <a:latin typeface="+mn-lt"/>
          <a:ea typeface="+mn-ea"/>
          <a:cs typeface="+mn-cs"/>
        </a:defRPr>
      </a:lvl5pPr>
      <a:lvl6pPr marL="2290343">
        <a:defRPr>
          <a:latin typeface="+mn-lt"/>
          <a:ea typeface="+mn-ea"/>
          <a:cs typeface="+mn-cs"/>
        </a:defRPr>
      </a:lvl6pPr>
      <a:lvl7pPr marL="2748412">
        <a:defRPr>
          <a:latin typeface="+mn-lt"/>
          <a:ea typeface="+mn-ea"/>
          <a:cs typeface="+mn-cs"/>
        </a:defRPr>
      </a:lvl7pPr>
      <a:lvl8pPr marL="3206481">
        <a:defRPr>
          <a:latin typeface="+mn-lt"/>
          <a:ea typeface="+mn-ea"/>
          <a:cs typeface="+mn-cs"/>
        </a:defRPr>
      </a:lvl8pPr>
      <a:lvl9pPr marL="3664549">
        <a:defRPr>
          <a:latin typeface="+mn-lt"/>
          <a:ea typeface="+mn-ea"/>
          <a:cs typeface="+mn-cs"/>
        </a:defRPr>
      </a:lvl9pPr>
    </p:bodyStyle>
    <p:otherStyle>
      <a:lvl1pPr marL="0">
        <a:defRPr>
          <a:latin typeface="+mn-lt"/>
          <a:ea typeface="+mn-ea"/>
          <a:cs typeface="+mn-cs"/>
        </a:defRPr>
      </a:lvl1pPr>
      <a:lvl2pPr marL="458069">
        <a:defRPr>
          <a:latin typeface="+mn-lt"/>
          <a:ea typeface="+mn-ea"/>
          <a:cs typeface="+mn-cs"/>
        </a:defRPr>
      </a:lvl2pPr>
      <a:lvl3pPr marL="916137">
        <a:defRPr>
          <a:latin typeface="+mn-lt"/>
          <a:ea typeface="+mn-ea"/>
          <a:cs typeface="+mn-cs"/>
        </a:defRPr>
      </a:lvl3pPr>
      <a:lvl4pPr marL="1374206">
        <a:defRPr>
          <a:latin typeface="+mn-lt"/>
          <a:ea typeface="+mn-ea"/>
          <a:cs typeface="+mn-cs"/>
        </a:defRPr>
      </a:lvl4pPr>
      <a:lvl5pPr marL="1832275">
        <a:defRPr>
          <a:latin typeface="+mn-lt"/>
          <a:ea typeface="+mn-ea"/>
          <a:cs typeface="+mn-cs"/>
        </a:defRPr>
      </a:lvl5pPr>
      <a:lvl6pPr marL="2290343">
        <a:defRPr>
          <a:latin typeface="+mn-lt"/>
          <a:ea typeface="+mn-ea"/>
          <a:cs typeface="+mn-cs"/>
        </a:defRPr>
      </a:lvl6pPr>
      <a:lvl7pPr marL="2748412">
        <a:defRPr>
          <a:latin typeface="+mn-lt"/>
          <a:ea typeface="+mn-ea"/>
          <a:cs typeface="+mn-cs"/>
        </a:defRPr>
      </a:lvl7pPr>
      <a:lvl8pPr marL="3206481">
        <a:defRPr>
          <a:latin typeface="+mn-lt"/>
          <a:ea typeface="+mn-ea"/>
          <a:cs typeface="+mn-cs"/>
        </a:defRPr>
      </a:lvl8pPr>
      <a:lvl9pPr marL="3664549">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 name="Rectangle 16"/>
          <p:cNvSpPr/>
          <p:nvPr userDrawn="1"/>
        </p:nvSpPr>
        <p:spPr>
          <a:xfrm>
            <a:off x="1" y="6069506"/>
            <a:ext cx="12192000" cy="78849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9">
              <a:solidFill>
                <a:srgbClr val="3399FE"/>
              </a:solidFill>
            </a:endParaRPr>
          </a:p>
        </p:txBody>
      </p:sp>
      <p:cxnSp>
        <p:nvCxnSpPr>
          <p:cNvPr id="18" name="Straight Connector 17"/>
          <p:cNvCxnSpPr/>
          <p:nvPr userDrawn="1"/>
        </p:nvCxnSpPr>
        <p:spPr>
          <a:xfrm flipH="1">
            <a:off x="1" y="6069506"/>
            <a:ext cx="12191999" cy="1"/>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 name="Rectangle 2"/>
          <p:cNvSpPr/>
          <p:nvPr userDrawn="1"/>
        </p:nvSpPr>
        <p:spPr>
          <a:xfrm>
            <a:off x="2" y="2"/>
            <a:ext cx="12192000" cy="769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90" dirty="0">
              <a:solidFill>
                <a:schemeClr val="accent3"/>
              </a:solidFill>
            </a:endParaRPr>
          </a:p>
        </p:txBody>
      </p:sp>
      <p:sp>
        <p:nvSpPr>
          <p:cNvPr id="1027" name="Rectangle 2"/>
          <p:cNvSpPr>
            <a:spLocks noGrp="1" noChangeArrowheads="1"/>
          </p:cNvSpPr>
          <p:nvPr>
            <p:ph type="title"/>
          </p:nvPr>
        </p:nvSpPr>
        <p:spPr bwMode="auto">
          <a:xfrm>
            <a:off x="292764" y="32732"/>
            <a:ext cx="11899238" cy="4582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dirty="0"/>
              <a:t>[Title]</a:t>
            </a:r>
          </a:p>
        </p:txBody>
      </p:sp>
      <p:sp>
        <p:nvSpPr>
          <p:cNvPr id="1028" name="Rectangle 3"/>
          <p:cNvSpPr>
            <a:spLocks noGrp="1" noChangeArrowheads="1"/>
          </p:cNvSpPr>
          <p:nvPr>
            <p:ph type="body" idx="1"/>
          </p:nvPr>
        </p:nvSpPr>
        <p:spPr bwMode="auto">
          <a:xfrm>
            <a:off x="482177" y="1431925"/>
            <a:ext cx="11436286" cy="4883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p:txBody>
      </p:sp>
      <p:sp>
        <p:nvSpPr>
          <p:cNvPr id="1035" name="Rectangle 11"/>
          <p:cNvSpPr>
            <a:spLocks noGrp="1" noChangeArrowheads="1"/>
          </p:cNvSpPr>
          <p:nvPr>
            <p:ph type="sldNum" sz="quarter" idx="4"/>
          </p:nvPr>
        </p:nvSpPr>
        <p:spPr bwMode="auto">
          <a:xfrm>
            <a:off x="11685955" y="6673850"/>
            <a:ext cx="394677" cy="241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662" smtClean="0">
                <a:solidFill>
                  <a:schemeClr val="bg1"/>
                </a:solidFill>
              </a:defRPr>
            </a:lvl1pPr>
          </a:lstStyle>
          <a:p>
            <a:pPr>
              <a:defRPr/>
            </a:pPr>
            <a:fld id="{1B6C9F11-88E3-4EB9-90CE-BA3F7B623A66}" type="slidenum">
              <a:rPr lang="en-US" altLang="en-US"/>
              <a:pPr>
                <a:defRPr/>
              </a:pPr>
              <a:t>‹#›</a:t>
            </a:fld>
            <a:endParaRPr lang="en-US" altLang="en-US" dirty="0"/>
          </a:p>
        </p:txBody>
      </p:sp>
      <p:pic>
        <p:nvPicPr>
          <p:cNvPr id="9" name="Picture 8"/>
          <p:cNvPicPr>
            <a:picLocks noChangeAspect="1"/>
          </p:cNvPicPr>
          <p:nvPr userDrawn="1"/>
        </p:nvPicPr>
        <p:blipFill>
          <a:blip r:embed="rId19">
            <a:alphaModFix amt="5000"/>
          </a:blip>
          <a:stretch>
            <a:fillRect/>
          </a:stretch>
        </p:blipFill>
        <p:spPr>
          <a:xfrm>
            <a:off x="9527757" y="-1698973"/>
            <a:ext cx="4764322" cy="3883636"/>
          </a:xfrm>
          <a:prstGeom prst="rect">
            <a:avLst/>
          </a:prstGeom>
        </p:spPr>
      </p:pic>
      <p:sp>
        <p:nvSpPr>
          <p:cNvPr id="12" name="Rectangle 11"/>
          <p:cNvSpPr txBox="1">
            <a:spLocks noChangeArrowheads="1"/>
          </p:cNvSpPr>
          <p:nvPr userDrawn="1"/>
        </p:nvSpPr>
        <p:spPr bwMode="auto">
          <a:xfrm>
            <a:off x="365567" y="6362887"/>
            <a:ext cx="394677" cy="241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5689" tIns="37844" rIns="75689" bIns="37844" numCol="1" anchor="t" anchorCtr="0" compatLnSpc="1">
            <a:prstTxWarp prst="textNoShape">
              <a:avLst/>
            </a:prstTxWarp>
          </a:bodyPr>
          <a:lstStyle>
            <a:defPPr>
              <a:defRPr lang="en-US"/>
            </a:defPPr>
            <a:lvl1pPr marL="0" algn="l" defTabSz="914400" rtl="0" eaLnBrk="1" latinLnBrk="0" hangingPunct="1">
              <a:defRPr sz="800" kern="1200" smtClean="0">
                <a:solidFill>
                  <a:srgbClr val="4D4D4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B6C9F11-88E3-4EB9-90CE-BA3F7B623A66}" type="slidenum">
              <a:rPr lang="en-US" altLang="en-US" sz="662" smtClean="0"/>
              <a:pPr>
                <a:defRPr/>
              </a:pPr>
              <a:t>‹#›</a:t>
            </a:fld>
            <a:endParaRPr lang="en-US" altLang="en-US" sz="662" dirty="0"/>
          </a:p>
        </p:txBody>
      </p:sp>
      <p:sp>
        <p:nvSpPr>
          <p:cNvPr id="13" name="Rectangle 11"/>
          <p:cNvSpPr txBox="1">
            <a:spLocks noChangeArrowheads="1"/>
          </p:cNvSpPr>
          <p:nvPr userDrawn="1"/>
        </p:nvSpPr>
        <p:spPr bwMode="auto">
          <a:xfrm>
            <a:off x="1452439" y="6362887"/>
            <a:ext cx="3149115" cy="4270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5689" tIns="37844" rIns="75689" bIns="37844" numCol="1" anchor="t" anchorCtr="0" compatLnSpc="1">
            <a:prstTxWarp prst="textNoShape">
              <a:avLst/>
            </a:prstTxWarp>
          </a:bodyPr>
          <a:lstStyle>
            <a:defPPr>
              <a:defRPr lang="en-US"/>
            </a:defPPr>
            <a:lvl1pPr marL="0" algn="l" defTabSz="914400" rtl="0" eaLnBrk="1" latinLnBrk="0" hangingPunct="1">
              <a:defRPr sz="800" kern="1200" smtClean="0">
                <a:solidFill>
                  <a:srgbClr val="4D4D4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en-US" sz="662" dirty="0"/>
              <a:t>REPUBLIC OF RWANDA </a:t>
            </a:r>
            <a:r>
              <a:rPr lang="mr-IN" altLang="en-US" sz="662" dirty="0"/>
              <a:t>–</a:t>
            </a:r>
            <a:r>
              <a:rPr lang="en-US" altLang="en-US" sz="662" dirty="0"/>
              <a:t> INVESTOR PRESENTATION</a:t>
            </a:r>
          </a:p>
        </p:txBody>
      </p:sp>
      <p:sp>
        <p:nvSpPr>
          <p:cNvPr id="14" name="Rectangle 11"/>
          <p:cNvSpPr txBox="1">
            <a:spLocks noChangeArrowheads="1"/>
          </p:cNvSpPr>
          <p:nvPr userDrawn="1"/>
        </p:nvSpPr>
        <p:spPr bwMode="auto">
          <a:xfrm>
            <a:off x="4783625" y="6362887"/>
            <a:ext cx="3149115" cy="4270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5689" tIns="37844" rIns="75689" bIns="37844" numCol="1" anchor="t" anchorCtr="0" compatLnSpc="1">
            <a:prstTxWarp prst="textNoShape">
              <a:avLst/>
            </a:prstTxWarp>
          </a:bodyPr>
          <a:lstStyle>
            <a:defPPr>
              <a:defRPr lang="en-US"/>
            </a:defPPr>
            <a:lvl1pPr marL="0" algn="l" defTabSz="914400" rtl="0" eaLnBrk="1" latinLnBrk="0" hangingPunct="1">
              <a:defRPr sz="800" kern="1200" smtClean="0">
                <a:solidFill>
                  <a:srgbClr val="4D4D4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en-US" sz="662" dirty="0"/>
              <a:t>April 2025</a:t>
            </a:r>
          </a:p>
        </p:txBody>
      </p:sp>
      <p:pic>
        <p:nvPicPr>
          <p:cNvPr id="15" name="Picture 14" descr="GoR Logo.pdf"/>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0056473" y="6058668"/>
            <a:ext cx="1886610" cy="785942"/>
          </a:xfrm>
          <a:prstGeom prst="rect">
            <a:avLst/>
          </a:prstGeom>
        </p:spPr>
      </p:pic>
    </p:spTree>
    <p:extLst>
      <p:ext uri="{BB962C8B-B14F-4D97-AF65-F5344CB8AC3E}">
        <p14:creationId xmlns:p14="http://schemas.microsoft.com/office/powerpoint/2010/main" val="77550267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Lst>
  <p:hf hdr="0" ftr="0" dt="0"/>
  <p:txStyles>
    <p:titleStyle>
      <a:lvl1pPr algn="l" rtl="0" eaLnBrk="0" fontAlgn="base" hangingPunct="0">
        <a:spcBef>
          <a:spcPct val="0"/>
        </a:spcBef>
        <a:spcAft>
          <a:spcPct val="0"/>
        </a:spcAft>
        <a:defRPr sz="1986" kern="1200">
          <a:solidFill>
            <a:schemeClr val="accent1"/>
          </a:solidFill>
          <a:latin typeface="+mj-lt"/>
          <a:ea typeface="+mj-ea"/>
          <a:cs typeface="+mj-cs"/>
        </a:defRPr>
      </a:lvl1pPr>
      <a:lvl2pPr algn="l" rtl="0" eaLnBrk="0" fontAlgn="base" hangingPunct="0">
        <a:spcBef>
          <a:spcPct val="0"/>
        </a:spcBef>
        <a:spcAft>
          <a:spcPct val="0"/>
        </a:spcAft>
        <a:defRPr sz="2318">
          <a:solidFill>
            <a:schemeClr val="bg1"/>
          </a:solidFill>
          <a:latin typeface="Arial" panose="020B0604020202020204" pitchFamily="34" charset="0"/>
        </a:defRPr>
      </a:lvl2pPr>
      <a:lvl3pPr algn="l" rtl="0" eaLnBrk="0" fontAlgn="base" hangingPunct="0">
        <a:spcBef>
          <a:spcPct val="0"/>
        </a:spcBef>
        <a:spcAft>
          <a:spcPct val="0"/>
        </a:spcAft>
        <a:defRPr sz="2318">
          <a:solidFill>
            <a:schemeClr val="bg1"/>
          </a:solidFill>
          <a:latin typeface="Arial" panose="020B0604020202020204" pitchFamily="34" charset="0"/>
        </a:defRPr>
      </a:lvl3pPr>
      <a:lvl4pPr algn="l" rtl="0" eaLnBrk="0" fontAlgn="base" hangingPunct="0">
        <a:spcBef>
          <a:spcPct val="0"/>
        </a:spcBef>
        <a:spcAft>
          <a:spcPct val="0"/>
        </a:spcAft>
        <a:defRPr sz="2318">
          <a:solidFill>
            <a:schemeClr val="bg1"/>
          </a:solidFill>
          <a:latin typeface="Arial" panose="020B0604020202020204" pitchFamily="34" charset="0"/>
        </a:defRPr>
      </a:lvl4pPr>
      <a:lvl5pPr algn="l" rtl="0" eaLnBrk="0" fontAlgn="base" hangingPunct="0">
        <a:spcBef>
          <a:spcPct val="0"/>
        </a:spcBef>
        <a:spcAft>
          <a:spcPct val="0"/>
        </a:spcAft>
        <a:defRPr sz="2318">
          <a:solidFill>
            <a:schemeClr val="bg1"/>
          </a:solidFill>
          <a:latin typeface="Arial" panose="020B0604020202020204" pitchFamily="34" charset="0"/>
        </a:defRPr>
      </a:lvl5pPr>
      <a:lvl6pPr marL="378424" algn="l" rtl="0" fontAlgn="base">
        <a:spcBef>
          <a:spcPct val="0"/>
        </a:spcBef>
        <a:spcAft>
          <a:spcPct val="0"/>
        </a:spcAft>
        <a:defRPr sz="2318">
          <a:solidFill>
            <a:schemeClr val="bg1"/>
          </a:solidFill>
          <a:latin typeface="Arial" panose="020B0604020202020204" pitchFamily="34" charset="0"/>
        </a:defRPr>
      </a:lvl6pPr>
      <a:lvl7pPr marL="756849" algn="l" rtl="0" fontAlgn="base">
        <a:spcBef>
          <a:spcPct val="0"/>
        </a:spcBef>
        <a:spcAft>
          <a:spcPct val="0"/>
        </a:spcAft>
        <a:defRPr sz="2318">
          <a:solidFill>
            <a:schemeClr val="bg1"/>
          </a:solidFill>
          <a:latin typeface="Arial" panose="020B0604020202020204" pitchFamily="34" charset="0"/>
        </a:defRPr>
      </a:lvl7pPr>
      <a:lvl8pPr marL="1135273" algn="l" rtl="0" fontAlgn="base">
        <a:spcBef>
          <a:spcPct val="0"/>
        </a:spcBef>
        <a:spcAft>
          <a:spcPct val="0"/>
        </a:spcAft>
        <a:defRPr sz="2318">
          <a:solidFill>
            <a:schemeClr val="bg1"/>
          </a:solidFill>
          <a:latin typeface="Arial" panose="020B0604020202020204" pitchFamily="34" charset="0"/>
        </a:defRPr>
      </a:lvl8pPr>
      <a:lvl9pPr marL="1513698" algn="l" rtl="0" fontAlgn="base">
        <a:spcBef>
          <a:spcPct val="0"/>
        </a:spcBef>
        <a:spcAft>
          <a:spcPct val="0"/>
        </a:spcAft>
        <a:defRPr sz="2318">
          <a:solidFill>
            <a:schemeClr val="bg1"/>
          </a:solidFill>
          <a:latin typeface="Arial" panose="020B0604020202020204" pitchFamily="34" charset="0"/>
        </a:defRPr>
      </a:lvl9pPr>
    </p:titleStyle>
    <p:bodyStyle>
      <a:lvl1pPr marL="202352" indent="-202352" algn="l" rtl="0" eaLnBrk="0" fontAlgn="base" hangingPunct="0">
        <a:spcBef>
          <a:spcPct val="20000"/>
        </a:spcBef>
        <a:spcAft>
          <a:spcPct val="0"/>
        </a:spcAft>
        <a:buClr>
          <a:schemeClr val="accent2"/>
        </a:buClr>
        <a:buFont typeface="Wingdings" panose="05000000000000000000" pitchFamily="2" charset="2"/>
        <a:buChar char="£"/>
        <a:defRPr sz="993" kern="1200">
          <a:solidFill>
            <a:schemeClr val="tx1"/>
          </a:solidFill>
          <a:latin typeface="+mn-lt"/>
          <a:ea typeface="+mn-ea"/>
          <a:cs typeface="+mn-cs"/>
        </a:defRPr>
      </a:lvl1pPr>
      <a:lvl2pPr marL="328493" indent="-124828" algn="l" rtl="0" eaLnBrk="0" fontAlgn="base" hangingPunct="0">
        <a:spcBef>
          <a:spcPct val="20000"/>
        </a:spcBef>
        <a:spcAft>
          <a:spcPct val="0"/>
        </a:spcAft>
        <a:buClr>
          <a:schemeClr val="accent2"/>
        </a:buClr>
        <a:buChar char="•"/>
        <a:defRPr sz="993" kern="1200">
          <a:solidFill>
            <a:schemeClr val="tx1"/>
          </a:solidFill>
          <a:latin typeface="+mn-lt"/>
          <a:ea typeface="+mn-ea"/>
          <a:cs typeface="+mn-cs"/>
        </a:defRPr>
      </a:lvl2pPr>
      <a:lvl3pPr marL="466461" indent="-119572" algn="l" rtl="0" eaLnBrk="0" fontAlgn="base" hangingPunct="0">
        <a:spcBef>
          <a:spcPct val="20000"/>
        </a:spcBef>
        <a:spcAft>
          <a:spcPct val="0"/>
        </a:spcAft>
        <a:buClr>
          <a:schemeClr val="accent2"/>
        </a:buClr>
        <a:buChar char="•"/>
        <a:defRPr sz="993" kern="1200">
          <a:solidFill>
            <a:schemeClr val="tx1"/>
          </a:solidFill>
          <a:latin typeface="+mn-lt"/>
          <a:ea typeface="+mn-ea"/>
          <a:cs typeface="+mn-cs"/>
        </a:defRPr>
      </a:lvl3pPr>
      <a:lvl4pPr marL="663557" indent="-147165" algn="l" rtl="0" eaLnBrk="0" fontAlgn="base" hangingPunct="0">
        <a:spcBef>
          <a:spcPct val="20000"/>
        </a:spcBef>
        <a:spcAft>
          <a:spcPct val="0"/>
        </a:spcAft>
        <a:buChar char="•"/>
        <a:defRPr sz="993" kern="1200">
          <a:solidFill>
            <a:schemeClr val="tx1"/>
          </a:solidFill>
          <a:latin typeface="+mn-lt"/>
          <a:ea typeface="+mn-ea"/>
          <a:cs typeface="+mn-cs"/>
        </a:defRPr>
      </a:lvl4pPr>
      <a:lvl5pPr marL="812036" indent="-147165" algn="l" rtl="0" eaLnBrk="0" fontAlgn="base" hangingPunct="0">
        <a:spcBef>
          <a:spcPct val="20000"/>
        </a:spcBef>
        <a:spcAft>
          <a:spcPct val="0"/>
        </a:spcAft>
        <a:buChar char="•"/>
        <a:defRPr sz="993" kern="1200">
          <a:solidFill>
            <a:schemeClr val="tx1"/>
          </a:solidFill>
          <a:latin typeface="+mn-lt"/>
          <a:ea typeface="+mn-ea"/>
          <a:cs typeface="+mn-cs"/>
        </a:defRPr>
      </a:lvl5pPr>
      <a:lvl6pPr marL="2081334" indent="-189212" algn="l" defTabSz="756849" rtl="0" eaLnBrk="1" latinLnBrk="0" hangingPunct="1">
        <a:lnSpc>
          <a:spcPct val="90000"/>
        </a:lnSpc>
        <a:spcBef>
          <a:spcPts val="414"/>
        </a:spcBef>
        <a:buFont typeface="Arial" panose="020B0604020202020204" pitchFamily="34" charset="0"/>
        <a:buChar char="•"/>
        <a:defRPr sz="1490" kern="1200">
          <a:solidFill>
            <a:schemeClr val="tx1"/>
          </a:solidFill>
          <a:latin typeface="+mn-lt"/>
          <a:ea typeface="+mn-ea"/>
          <a:cs typeface="+mn-cs"/>
        </a:defRPr>
      </a:lvl6pPr>
      <a:lvl7pPr marL="2459759" indent="-189212" algn="l" defTabSz="756849" rtl="0" eaLnBrk="1" latinLnBrk="0" hangingPunct="1">
        <a:lnSpc>
          <a:spcPct val="90000"/>
        </a:lnSpc>
        <a:spcBef>
          <a:spcPts val="414"/>
        </a:spcBef>
        <a:buFont typeface="Arial" panose="020B0604020202020204" pitchFamily="34" charset="0"/>
        <a:buChar char="•"/>
        <a:defRPr sz="1490" kern="1200">
          <a:solidFill>
            <a:schemeClr val="tx1"/>
          </a:solidFill>
          <a:latin typeface="+mn-lt"/>
          <a:ea typeface="+mn-ea"/>
          <a:cs typeface="+mn-cs"/>
        </a:defRPr>
      </a:lvl7pPr>
      <a:lvl8pPr marL="2838183" indent="-189212" algn="l" defTabSz="756849" rtl="0" eaLnBrk="1" latinLnBrk="0" hangingPunct="1">
        <a:lnSpc>
          <a:spcPct val="90000"/>
        </a:lnSpc>
        <a:spcBef>
          <a:spcPts val="414"/>
        </a:spcBef>
        <a:buFont typeface="Arial" panose="020B0604020202020204" pitchFamily="34" charset="0"/>
        <a:buChar char="•"/>
        <a:defRPr sz="1490" kern="1200">
          <a:solidFill>
            <a:schemeClr val="tx1"/>
          </a:solidFill>
          <a:latin typeface="+mn-lt"/>
          <a:ea typeface="+mn-ea"/>
          <a:cs typeface="+mn-cs"/>
        </a:defRPr>
      </a:lvl8pPr>
      <a:lvl9pPr marL="3216608" indent="-189212" algn="l" defTabSz="756849" rtl="0" eaLnBrk="1" latinLnBrk="0" hangingPunct="1">
        <a:lnSpc>
          <a:spcPct val="90000"/>
        </a:lnSpc>
        <a:spcBef>
          <a:spcPts val="414"/>
        </a:spcBef>
        <a:buFont typeface="Arial" panose="020B0604020202020204" pitchFamily="34" charset="0"/>
        <a:buChar char="•"/>
        <a:defRPr sz="1490" kern="1200">
          <a:solidFill>
            <a:schemeClr val="tx1"/>
          </a:solidFill>
          <a:latin typeface="+mn-lt"/>
          <a:ea typeface="+mn-ea"/>
          <a:cs typeface="+mn-cs"/>
        </a:defRPr>
      </a:lvl9pPr>
    </p:bodyStyle>
    <p:otherStyle>
      <a:defPPr>
        <a:defRPr lang="en-US"/>
      </a:defPPr>
      <a:lvl1pPr marL="0" algn="l" defTabSz="756849" rtl="0" eaLnBrk="1" latinLnBrk="0" hangingPunct="1">
        <a:defRPr sz="1490" kern="1200">
          <a:solidFill>
            <a:schemeClr val="tx1"/>
          </a:solidFill>
          <a:latin typeface="+mn-lt"/>
          <a:ea typeface="+mn-ea"/>
          <a:cs typeface="+mn-cs"/>
        </a:defRPr>
      </a:lvl1pPr>
      <a:lvl2pPr marL="378424" algn="l" defTabSz="756849" rtl="0" eaLnBrk="1" latinLnBrk="0" hangingPunct="1">
        <a:defRPr sz="1490" kern="1200">
          <a:solidFill>
            <a:schemeClr val="tx1"/>
          </a:solidFill>
          <a:latin typeface="+mn-lt"/>
          <a:ea typeface="+mn-ea"/>
          <a:cs typeface="+mn-cs"/>
        </a:defRPr>
      </a:lvl2pPr>
      <a:lvl3pPr marL="756849" algn="l" defTabSz="756849" rtl="0" eaLnBrk="1" latinLnBrk="0" hangingPunct="1">
        <a:defRPr sz="1490" kern="1200">
          <a:solidFill>
            <a:schemeClr val="tx1"/>
          </a:solidFill>
          <a:latin typeface="+mn-lt"/>
          <a:ea typeface="+mn-ea"/>
          <a:cs typeface="+mn-cs"/>
        </a:defRPr>
      </a:lvl3pPr>
      <a:lvl4pPr marL="1135273" algn="l" defTabSz="756849" rtl="0" eaLnBrk="1" latinLnBrk="0" hangingPunct="1">
        <a:defRPr sz="1490" kern="1200">
          <a:solidFill>
            <a:schemeClr val="tx1"/>
          </a:solidFill>
          <a:latin typeface="+mn-lt"/>
          <a:ea typeface="+mn-ea"/>
          <a:cs typeface="+mn-cs"/>
        </a:defRPr>
      </a:lvl4pPr>
      <a:lvl5pPr marL="1513698" algn="l" defTabSz="756849" rtl="0" eaLnBrk="1" latinLnBrk="0" hangingPunct="1">
        <a:defRPr sz="1490" kern="1200">
          <a:solidFill>
            <a:schemeClr val="tx1"/>
          </a:solidFill>
          <a:latin typeface="+mn-lt"/>
          <a:ea typeface="+mn-ea"/>
          <a:cs typeface="+mn-cs"/>
        </a:defRPr>
      </a:lvl5pPr>
      <a:lvl6pPr marL="1892122" algn="l" defTabSz="756849" rtl="0" eaLnBrk="1" latinLnBrk="0" hangingPunct="1">
        <a:defRPr sz="1490" kern="1200">
          <a:solidFill>
            <a:schemeClr val="tx1"/>
          </a:solidFill>
          <a:latin typeface="+mn-lt"/>
          <a:ea typeface="+mn-ea"/>
          <a:cs typeface="+mn-cs"/>
        </a:defRPr>
      </a:lvl6pPr>
      <a:lvl7pPr marL="2270547" algn="l" defTabSz="756849" rtl="0" eaLnBrk="1" latinLnBrk="0" hangingPunct="1">
        <a:defRPr sz="1490" kern="1200">
          <a:solidFill>
            <a:schemeClr val="tx1"/>
          </a:solidFill>
          <a:latin typeface="+mn-lt"/>
          <a:ea typeface="+mn-ea"/>
          <a:cs typeface="+mn-cs"/>
        </a:defRPr>
      </a:lvl7pPr>
      <a:lvl8pPr marL="2648971" algn="l" defTabSz="756849" rtl="0" eaLnBrk="1" latinLnBrk="0" hangingPunct="1">
        <a:defRPr sz="1490" kern="1200">
          <a:solidFill>
            <a:schemeClr val="tx1"/>
          </a:solidFill>
          <a:latin typeface="+mn-lt"/>
          <a:ea typeface="+mn-ea"/>
          <a:cs typeface="+mn-cs"/>
        </a:defRPr>
      </a:lvl8pPr>
      <a:lvl9pPr marL="3027396" algn="l" defTabSz="756849" rtl="0" eaLnBrk="1" latinLnBrk="0" hangingPunct="1">
        <a:defRPr sz="149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315272" y="2412555"/>
            <a:ext cx="1602904" cy="914188"/>
          </a:xfrm>
          <a:prstGeom prst="rect">
            <a:avLst/>
          </a:prstGeom>
        </p:spPr>
        <p:txBody>
          <a:bodyPr wrap="square" lIns="0" tIns="0" rIns="0" bIns="0">
            <a:spAutoFit/>
          </a:bodyPr>
          <a:lstStyle>
            <a:lvl1pPr>
              <a:defRPr sz="5800" b="1" i="0">
                <a:solidFill>
                  <a:srgbClr val="189ED9"/>
                </a:solidFill>
                <a:latin typeface="Arial"/>
                <a:cs typeface="Arial"/>
              </a:defRPr>
            </a:lvl1pPr>
          </a:lstStyle>
          <a:p>
            <a:endParaRPr/>
          </a:p>
        </p:txBody>
      </p:sp>
      <p:sp>
        <p:nvSpPr>
          <p:cNvPr id="3" name="Holder 3"/>
          <p:cNvSpPr>
            <a:spLocks noGrp="1"/>
          </p:cNvSpPr>
          <p:nvPr>
            <p:ph type="body" idx="1"/>
          </p:nvPr>
        </p:nvSpPr>
        <p:spPr>
          <a:xfrm>
            <a:off x="1803534" y="3254820"/>
            <a:ext cx="8591293"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7444" y="6377941"/>
            <a:ext cx="3903476" cy="215444"/>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918" y="6377941"/>
            <a:ext cx="2805623" cy="215444"/>
          </a:xfrm>
          <a:prstGeom prst="rect">
            <a:avLst/>
          </a:prstGeom>
        </p:spPr>
        <p:txBody>
          <a:bodyPr wrap="square" lIns="0" tIns="0" rIns="0" bIns="0">
            <a:spAutoFit/>
          </a:bodyPr>
          <a:lstStyle>
            <a:lvl1pPr algn="l">
              <a:defRPr>
                <a:solidFill>
                  <a:schemeClr val="tx1">
                    <a:tint val="75000"/>
                  </a:schemeClr>
                </a:solidFill>
              </a:defRPr>
            </a:lvl1pPr>
          </a:lstStyle>
          <a:p>
            <a:fld id="{20018C1B-2213-4D54-96B1-78A92FEE9E15}" type="datetime1">
              <a:rPr lang="en-US" smtClean="0"/>
              <a:t>11/25/2025</a:t>
            </a:fld>
            <a:endParaRPr lang="en-US"/>
          </a:p>
        </p:txBody>
      </p:sp>
      <p:sp>
        <p:nvSpPr>
          <p:cNvPr id="6" name="Holder 6"/>
          <p:cNvSpPr>
            <a:spLocks noGrp="1"/>
          </p:cNvSpPr>
          <p:nvPr>
            <p:ph type="sldNum" sz="quarter" idx="7"/>
          </p:nvPr>
        </p:nvSpPr>
        <p:spPr>
          <a:xfrm>
            <a:off x="8782822" y="6377941"/>
            <a:ext cx="2805623" cy="215444"/>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772005512"/>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Lst>
  <p:hf sldNum="0" hdr="0" ftr="0" dt="0"/>
  <p:txStyles>
    <p:titleStyle>
      <a:lvl1pPr>
        <a:defRPr>
          <a:latin typeface="+mj-lt"/>
          <a:ea typeface="+mj-ea"/>
          <a:cs typeface="+mj-cs"/>
        </a:defRPr>
      </a:lvl1pPr>
    </p:titleStyle>
    <p:bodyStyle>
      <a:lvl1pPr marL="0">
        <a:defRPr>
          <a:latin typeface="+mn-lt"/>
          <a:ea typeface="+mn-ea"/>
          <a:cs typeface="+mn-cs"/>
        </a:defRPr>
      </a:lvl1pPr>
      <a:lvl2pPr marL="458069">
        <a:defRPr>
          <a:latin typeface="+mn-lt"/>
          <a:ea typeface="+mn-ea"/>
          <a:cs typeface="+mn-cs"/>
        </a:defRPr>
      </a:lvl2pPr>
      <a:lvl3pPr marL="916137">
        <a:defRPr>
          <a:latin typeface="+mn-lt"/>
          <a:ea typeface="+mn-ea"/>
          <a:cs typeface="+mn-cs"/>
        </a:defRPr>
      </a:lvl3pPr>
      <a:lvl4pPr marL="1374206">
        <a:defRPr>
          <a:latin typeface="+mn-lt"/>
          <a:ea typeface="+mn-ea"/>
          <a:cs typeface="+mn-cs"/>
        </a:defRPr>
      </a:lvl4pPr>
      <a:lvl5pPr marL="1832275">
        <a:defRPr>
          <a:latin typeface="+mn-lt"/>
          <a:ea typeface="+mn-ea"/>
          <a:cs typeface="+mn-cs"/>
        </a:defRPr>
      </a:lvl5pPr>
      <a:lvl6pPr marL="2290343">
        <a:defRPr>
          <a:latin typeface="+mn-lt"/>
          <a:ea typeface="+mn-ea"/>
          <a:cs typeface="+mn-cs"/>
        </a:defRPr>
      </a:lvl6pPr>
      <a:lvl7pPr marL="2748412">
        <a:defRPr>
          <a:latin typeface="+mn-lt"/>
          <a:ea typeface="+mn-ea"/>
          <a:cs typeface="+mn-cs"/>
        </a:defRPr>
      </a:lvl7pPr>
      <a:lvl8pPr marL="3206481">
        <a:defRPr>
          <a:latin typeface="+mn-lt"/>
          <a:ea typeface="+mn-ea"/>
          <a:cs typeface="+mn-cs"/>
        </a:defRPr>
      </a:lvl8pPr>
      <a:lvl9pPr marL="3664549">
        <a:defRPr>
          <a:latin typeface="+mn-lt"/>
          <a:ea typeface="+mn-ea"/>
          <a:cs typeface="+mn-cs"/>
        </a:defRPr>
      </a:lvl9pPr>
    </p:bodyStyle>
    <p:otherStyle>
      <a:lvl1pPr marL="0">
        <a:defRPr>
          <a:latin typeface="+mn-lt"/>
          <a:ea typeface="+mn-ea"/>
          <a:cs typeface="+mn-cs"/>
        </a:defRPr>
      </a:lvl1pPr>
      <a:lvl2pPr marL="458069">
        <a:defRPr>
          <a:latin typeface="+mn-lt"/>
          <a:ea typeface="+mn-ea"/>
          <a:cs typeface="+mn-cs"/>
        </a:defRPr>
      </a:lvl2pPr>
      <a:lvl3pPr marL="916137">
        <a:defRPr>
          <a:latin typeface="+mn-lt"/>
          <a:ea typeface="+mn-ea"/>
          <a:cs typeface="+mn-cs"/>
        </a:defRPr>
      </a:lvl3pPr>
      <a:lvl4pPr marL="1374206">
        <a:defRPr>
          <a:latin typeface="+mn-lt"/>
          <a:ea typeface="+mn-ea"/>
          <a:cs typeface="+mn-cs"/>
        </a:defRPr>
      </a:lvl4pPr>
      <a:lvl5pPr marL="1832275">
        <a:defRPr>
          <a:latin typeface="+mn-lt"/>
          <a:ea typeface="+mn-ea"/>
          <a:cs typeface="+mn-cs"/>
        </a:defRPr>
      </a:lvl5pPr>
      <a:lvl6pPr marL="2290343">
        <a:defRPr>
          <a:latin typeface="+mn-lt"/>
          <a:ea typeface="+mn-ea"/>
          <a:cs typeface="+mn-cs"/>
        </a:defRPr>
      </a:lvl6pPr>
      <a:lvl7pPr marL="2748412">
        <a:defRPr>
          <a:latin typeface="+mn-lt"/>
          <a:ea typeface="+mn-ea"/>
          <a:cs typeface="+mn-cs"/>
        </a:defRPr>
      </a:lvl7pPr>
      <a:lvl8pPr marL="3206481">
        <a:defRPr>
          <a:latin typeface="+mn-lt"/>
          <a:ea typeface="+mn-ea"/>
          <a:cs typeface="+mn-cs"/>
        </a:defRPr>
      </a:lvl8pPr>
      <a:lvl9pPr marL="3664549">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chart" Target="../charts/chart5.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chart" Target="../charts/char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chart" Target="../charts/chart8.xml"/><Relationship Id="rId4" Type="http://schemas.openxmlformats.org/officeDocument/2006/relationships/chart" Target="../charts/char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chart" Target="../charts/chart9.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4.emf"/></Relationships>
</file>

<file path=ppt/slides/_rels/slide17.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hyperlink" Target="https://sq.wikipedia.org/wiki/Ruanda" TargetMode="External"/></Relationships>
</file>

<file path=ppt/slides/_rels/slide19.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openxmlformats.org/officeDocument/2006/relationships/notesSlide" Target="../notesSlides/notesSlide14.xml"/><Relationship Id="rId1" Type="http://schemas.openxmlformats.org/officeDocument/2006/relationships/slideLayout" Target="../slideLayouts/slideLayout32.xml"/><Relationship Id="rId4" Type="http://schemas.openxmlformats.org/officeDocument/2006/relationships/image" Target="../media/image26.emf"/></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15.xml"/><Relationship Id="rId1" Type="http://schemas.openxmlformats.org/officeDocument/2006/relationships/slideLayout" Target="../slideLayouts/slideLayout32.xml"/><Relationship Id="rId5" Type="http://schemas.openxmlformats.org/officeDocument/2006/relationships/image" Target="../media/image27.emf"/><Relationship Id="rId4" Type="http://schemas.openxmlformats.org/officeDocument/2006/relationships/package" Target="../embeddings/Microsoft_Excel_Worksheet13.xlsx"/></Relationships>
</file>

<file path=ppt/slides/_rels/slide21.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openxmlformats.org/officeDocument/2006/relationships/notesSlide" Target="../notesSlides/notesSlide17.xml"/><Relationship Id="rId1" Type="http://schemas.openxmlformats.org/officeDocument/2006/relationships/slideLayout" Target="../slideLayouts/slideLayout32.xml"/><Relationship Id="rId4" Type="http://schemas.openxmlformats.org/officeDocument/2006/relationships/image" Target="../media/image28.emf"/></Relationships>
</file>

<file path=ppt/slides/_rels/slide23.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openxmlformats.org/officeDocument/2006/relationships/notesSlide" Target="../notesSlides/notesSlide19.xml"/><Relationship Id="rId1" Type="http://schemas.openxmlformats.org/officeDocument/2006/relationships/slideLayout" Target="../slideLayouts/slideLayout32.xml"/><Relationship Id="rId5" Type="http://schemas.openxmlformats.org/officeDocument/2006/relationships/chart" Target="../charts/chart15.xml"/><Relationship Id="rId4" Type="http://schemas.openxmlformats.org/officeDocument/2006/relationships/image" Target="../media/image29.emf"/></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30.xml"/><Relationship Id="rId4" Type="http://schemas.openxmlformats.org/officeDocument/2006/relationships/hyperlink" Target="https://sq.wikipedia.org/wiki/Ruanda"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notesSlide" Target="../notesSlides/notesSlide23.xml"/><Relationship Id="rId1" Type="http://schemas.openxmlformats.org/officeDocument/2006/relationships/slideLayout" Target="../slideLayouts/slideLayout33.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slides/_rels/slide29.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42.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4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40.png"/><Relationship Id="rId5" Type="http://schemas.openxmlformats.org/officeDocument/2006/relationships/tags" Target="../tags/tag5.xml"/><Relationship Id="rId10" Type="http://schemas.openxmlformats.org/officeDocument/2006/relationships/notesSlide" Target="../notesSlides/notesSlide24.xml"/><Relationship Id="rId4" Type="http://schemas.openxmlformats.org/officeDocument/2006/relationships/tags" Target="../tags/tag4.xml"/><Relationship Id="rId9"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25.xml"/><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17.emf"/><Relationship Id="rId4" Type="http://schemas.openxmlformats.org/officeDocument/2006/relationships/package" Target="../embeddings/Microsoft_Excel_Worksheet.xlsx"/></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chart" Target="../charts/chart1.xml"/><Relationship Id="rId5" Type="http://schemas.openxmlformats.org/officeDocument/2006/relationships/image" Target="../media/image19.sv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9009" y="45271"/>
            <a:ext cx="12191081" cy="6807741"/>
            <a:chOff x="0" y="19062"/>
            <a:chExt cx="12168505" cy="6795134"/>
          </a:xfrm>
        </p:grpSpPr>
        <p:sp>
          <p:nvSpPr>
            <p:cNvPr id="4" name="object 4"/>
            <p:cNvSpPr/>
            <p:nvPr/>
          </p:nvSpPr>
          <p:spPr>
            <a:xfrm>
              <a:off x="3032442" y="5032691"/>
              <a:ext cx="6187440" cy="551166"/>
            </a:xfrm>
            <a:custGeom>
              <a:avLst/>
              <a:gdLst/>
              <a:ahLst/>
              <a:cxnLst/>
              <a:rect l="l" t="t" r="r" b="b"/>
              <a:pathLst>
                <a:path w="6187440" h="3378834">
                  <a:moveTo>
                    <a:pt x="122516" y="3057931"/>
                  </a:moveTo>
                  <a:lnTo>
                    <a:pt x="0" y="2921431"/>
                  </a:lnTo>
                  <a:lnTo>
                    <a:pt x="0" y="3194431"/>
                  </a:lnTo>
                  <a:lnTo>
                    <a:pt x="122516" y="3057931"/>
                  </a:lnTo>
                  <a:close/>
                </a:path>
                <a:path w="6187440" h="3378834">
                  <a:moveTo>
                    <a:pt x="122516" y="2475725"/>
                  </a:moveTo>
                  <a:lnTo>
                    <a:pt x="0" y="2339225"/>
                  </a:lnTo>
                  <a:lnTo>
                    <a:pt x="0" y="2612225"/>
                  </a:lnTo>
                  <a:lnTo>
                    <a:pt x="122516" y="2475725"/>
                  </a:lnTo>
                  <a:close/>
                </a:path>
                <a:path w="6187440" h="3378834">
                  <a:moveTo>
                    <a:pt x="122516" y="1885213"/>
                  </a:moveTo>
                  <a:lnTo>
                    <a:pt x="0" y="1748713"/>
                  </a:lnTo>
                  <a:lnTo>
                    <a:pt x="0" y="2021713"/>
                  </a:lnTo>
                  <a:lnTo>
                    <a:pt x="122516" y="1885213"/>
                  </a:lnTo>
                  <a:close/>
                </a:path>
                <a:path w="6187440" h="3378834">
                  <a:moveTo>
                    <a:pt x="122516" y="1303693"/>
                  </a:moveTo>
                  <a:lnTo>
                    <a:pt x="0" y="1167193"/>
                  </a:lnTo>
                  <a:lnTo>
                    <a:pt x="0" y="1440192"/>
                  </a:lnTo>
                  <a:lnTo>
                    <a:pt x="122516" y="1303693"/>
                  </a:lnTo>
                  <a:close/>
                </a:path>
                <a:path w="6187440" h="3378834">
                  <a:moveTo>
                    <a:pt x="122516" y="713168"/>
                  </a:moveTo>
                  <a:lnTo>
                    <a:pt x="0" y="576668"/>
                  </a:lnTo>
                  <a:lnTo>
                    <a:pt x="0" y="849668"/>
                  </a:lnTo>
                  <a:lnTo>
                    <a:pt x="122516" y="713168"/>
                  </a:lnTo>
                  <a:close/>
                </a:path>
                <a:path w="6187440" h="3378834">
                  <a:moveTo>
                    <a:pt x="201269" y="0"/>
                  </a:moveTo>
                  <a:lnTo>
                    <a:pt x="165290" y="0"/>
                  </a:lnTo>
                  <a:lnTo>
                    <a:pt x="120332" y="50088"/>
                  </a:lnTo>
                  <a:lnTo>
                    <a:pt x="75374" y="0"/>
                  </a:lnTo>
                  <a:lnTo>
                    <a:pt x="39395" y="0"/>
                  </a:lnTo>
                  <a:lnTo>
                    <a:pt x="120332" y="90170"/>
                  </a:lnTo>
                  <a:lnTo>
                    <a:pt x="156311" y="50088"/>
                  </a:lnTo>
                  <a:lnTo>
                    <a:pt x="201269" y="0"/>
                  </a:lnTo>
                  <a:close/>
                </a:path>
                <a:path w="6187440" h="3378834">
                  <a:moveTo>
                    <a:pt x="563118" y="3057931"/>
                  </a:moveTo>
                  <a:lnTo>
                    <a:pt x="342823" y="2812504"/>
                  </a:lnTo>
                  <a:lnTo>
                    <a:pt x="122529" y="3057931"/>
                  </a:lnTo>
                  <a:lnTo>
                    <a:pt x="342823" y="3303359"/>
                  </a:lnTo>
                  <a:lnTo>
                    <a:pt x="563118" y="3057931"/>
                  </a:lnTo>
                  <a:close/>
                </a:path>
                <a:path w="6187440" h="3378834">
                  <a:moveTo>
                    <a:pt x="563118" y="2475725"/>
                  </a:moveTo>
                  <a:lnTo>
                    <a:pt x="342823" y="2230297"/>
                  </a:lnTo>
                  <a:lnTo>
                    <a:pt x="122529" y="2475725"/>
                  </a:lnTo>
                  <a:lnTo>
                    <a:pt x="342823" y="2721152"/>
                  </a:lnTo>
                  <a:lnTo>
                    <a:pt x="563118" y="2475725"/>
                  </a:lnTo>
                  <a:close/>
                </a:path>
                <a:path w="6187440" h="3378834">
                  <a:moveTo>
                    <a:pt x="563118" y="1885213"/>
                  </a:moveTo>
                  <a:lnTo>
                    <a:pt x="342823" y="1639785"/>
                  </a:lnTo>
                  <a:lnTo>
                    <a:pt x="122529" y="1885213"/>
                  </a:lnTo>
                  <a:lnTo>
                    <a:pt x="342823" y="2130641"/>
                  </a:lnTo>
                  <a:lnTo>
                    <a:pt x="563118" y="1885213"/>
                  </a:lnTo>
                  <a:close/>
                </a:path>
                <a:path w="6187440" h="3378834">
                  <a:moveTo>
                    <a:pt x="563118" y="1303680"/>
                  </a:moveTo>
                  <a:lnTo>
                    <a:pt x="342823" y="1058252"/>
                  </a:lnTo>
                  <a:lnTo>
                    <a:pt x="122529" y="1303680"/>
                  </a:lnTo>
                  <a:lnTo>
                    <a:pt x="342823" y="1549107"/>
                  </a:lnTo>
                  <a:lnTo>
                    <a:pt x="563118" y="1303680"/>
                  </a:lnTo>
                  <a:close/>
                </a:path>
                <a:path w="6187440" h="3378834">
                  <a:moveTo>
                    <a:pt x="563118" y="713168"/>
                  </a:moveTo>
                  <a:lnTo>
                    <a:pt x="342823" y="467741"/>
                  </a:lnTo>
                  <a:lnTo>
                    <a:pt x="122529" y="713168"/>
                  </a:lnTo>
                  <a:lnTo>
                    <a:pt x="342823" y="958596"/>
                  </a:lnTo>
                  <a:lnTo>
                    <a:pt x="563118" y="713168"/>
                  </a:lnTo>
                  <a:close/>
                </a:path>
                <a:path w="6187440" h="3378834">
                  <a:moveTo>
                    <a:pt x="641858" y="0"/>
                  </a:moveTo>
                  <a:lnTo>
                    <a:pt x="605878" y="0"/>
                  </a:lnTo>
                  <a:lnTo>
                    <a:pt x="560920" y="50088"/>
                  </a:lnTo>
                  <a:lnTo>
                    <a:pt x="515962" y="0"/>
                  </a:lnTo>
                  <a:lnTo>
                    <a:pt x="479983" y="0"/>
                  </a:lnTo>
                  <a:lnTo>
                    <a:pt x="560920" y="90170"/>
                  </a:lnTo>
                  <a:lnTo>
                    <a:pt x="596900" y="50088"/>
                  </a:lnTo>
                  <a:lnTo>
                    <a:pt x="641858" y="0"/>
                  </a:lnTo>
                  <a:close/>
                </a:path>
                <a:path w="6187440" h="3378834">
                  <a:moveTo>
                    <a:pt x="1082446" y="0"/>
                  </a:moveTo>
                  <a:lnTo>
                    <a:pt x="1046467" y="0"/>
                  </a:lnTo>
                  <a:lnTo>
                    <a:pt x="1001509" y="50088"/>
                  </a:lnTo>
                  <a:lnTo>
                    <a:pt x="956551" y="0"/>
                  </a:lnTo>
                  <a:lnTo>
                    <a:pt x="920572" y="0"/>
                  </a:lnTo>
                  <a:lnTo>
                    <a:pt x="1001509" y="90170"/>
                  </a:lnTo>
                  <a:lnTo>
                    <a:pt x="1037488" y="50088"/>
                  </a:lnTo>
                  <a:lnTo>
                    <a:pt x="1082446" y="0"/>
                  </a:lnTo>
                  <a:close/>
                </a:path>
                <a:path w="6187440" h="3378834">
                  <a:moveTo>
                    <a:pt x="1444282" y="3057931"/>
                  </a:moveTo>
                  <a:lnTo>
                    <a:pt x="1223987" y="2812504"/>
                  </a:lnTo>
                  <a:lnTo>
                    <a:pt x="1003693" y="3057931"/>
                  </a:lnTo>
                  <a:lnTo>
                    <a:pt x="783412" y="2812504"/>
                  </a:lnTo>
                  <a:lnTo>
                    <a:pt x="563118" y="3057931"/>
                  </a:lnTo>
                  <a:lnTo>
                    <a:pt x="783412" y="3303359"/>
                  </a:lnTo>
                  <a:lnTo>
                    <a:pt x="1003693" y="3057944"/>
                  </a:lnTo>
                  <a:lnTo>
                    <a:pt x="1223987" y="3303359"/>
                  </a:lnTo>
                  <a:lnTo>
                    <a:pt x="1444282" y="3057931"/>
                  </a:lnTo>
                  <a:close/>
                </a:path>
                <a:path w="6187440" h="3378834">
                  <a:moveTo>
                    <a:pt x="1444282" y="2475725"/>
                  </a:moveTo>
                  <a:lnTo>
                    <a:pt x="1223987" y="2230297"/>
                  </a:lnTo>
                  <a:lnTo>
                    <a:pt x="1003693" y="2475725"/>
                  </a:lnTo>
                  <a:lnTo>
                    <a:pt x="783412" y="2230297"/>
                  </a:lnTo>
                  <a:lnTo>
                    <a:pt x="563118" y="2475725"/>
                  </a:lnTo>
                  <a:lnTo>
                    <a:pt x="783412" y="2721152"/>
                  </a:lnTo>
                  <a:lnTo>
                    <a:pt x="1003693" y="2475738"/>
                  </a:lnTo>
                  <a:lnTo>
                    <a:pt x="1223987" y="2721152"/>
                  </a:lnTo>
                  <a:lnTo>
                    <a:pt x="1444282" y="2475725"/>
                  </a:lnTo>
                  <a:close/>
                </a:path>
                <a:path w="6187440" h="3378834">
                  <a:moveTo>
                    <a:pt x="1444282" y="1885213"/>
                  </a:moveTo>
                  <a:lnTo>
                    <a:pt x="1223987" y="1639785"/>
                  </a:lnTo>
                  <a:lnTo>
                    <a:pt x="1003693" y="1885213"/>
                  </a:lnTo>
                  <a:lnTo>
                    <a:pt x="783412" y="1639785"/>
                  </a:lnTo>
                  <a:lnTo>
                    <a:pt x="563118" y="1885213"/>
                  </a:lnTo>
                  <a:lnTo>
                    <a:pt x="783412" y="2130641"/>
                  </a:lnTo>
                  <a:lnTo>
                    <a:pt x="1003693" y="1885226"/>
                  </a:lnTo>
                  <a:lnTo>
                    <a:pt x="1223987" y="2130641"/>
                  </a:lnTo>
                  <a:lnTo>
                    <a:pt x="1444282" y="1885213"/>
                  </a:lnTo>
                  <a:close/>
                </a:path>
                <a:path w="6187440" h="3378834">
                  <a:moveTo>
                    <a:pt x="1444282" y="1303680"/>
                  </a:moveTo>
                  <a:lnTo>
                    <a:pt x="1223987" y="1058252"/>
                  </a:lnTo>
                  <a:lnTo>
                    <a:pt x="1003693" y="1303680"/>
                  </a:lnTo>
                  <a:lnTo>
                    <a:pt x="783412" y="1058252"/>
                  </a:lnTo>
                  <a:lnTo>
                    <a:pt x="563118" y="1303680"/>
                  </a:lnTo>
                  <a:lnTo>
                    <a:pt x="783412" y="1549107"/>
                  </a:lnTo>
                  <a:lnTo>
                    <a:pt x="1003693" y="1303693"/>
                  </a:lnTo>
                  <a:lnTo>
                    <a:pt x="1223987" y="1549107"/>
                  </a:lnTo>
                  <a:lnTo>
                    <a:pt x="1444282" y="1303680"/>
                  </a:lnTo>
                  <a:close/>
                </a:path>
                <a:path w="6187440" h="3378834">
                  <a:moveTo>
                    <a:pt x="1523034" y="0"/>
                  </a:moveTo>
                  <a:lnTo>
                    <a:pt x="1487055" y="0"/>
                  </a:lnTo>
                  <a:lnTo>
                    <a:pt x="1442097" y="50088"/>
                  </a:lnTo>
                  <a:lnTo>
                    <a:pt x="1397139" y="0"/>
                  </a:lnTo>
                  <a:lnTo>
                    <a:pt x="1361160" y="0"/>
                  </a:lnTo>
                  <a:lnTo>
                    <a:pt x="1442097" y="90170"/>
                  </a:lnTo>
                  <a:lnTo>
                    <a:pt x="1478076" y="50088"/>
                  </a:lnTo>
                  <a:lnTo>
                    <a:pt x="1523034" y="0"/>
                  </a:lnTo>
                  <a:close/>
                </a:path>
                <a:path w="6187440" h="3378834">
                  <a:moveTo>
                    <a:pt x="1884870" y="3057931"/>
                  </a:moveTo>
                  <a:lnTo>
                    <a:pt x="1664576" y="2812504"/>
                  </a:lnTo>
                  <a:lnTo>
                    <a:pt x="1444282" y="3057931"/>
                  </a:lnTo>
                  <a:lnTo>
                    <a:pt x="1664576" y="3303359"/>
                  </a:lnTo>
                  <a:lnTo>
                    <a:pt x="1884870" y="3057931"/>
                  </a:lnTo>
                  <a:close/>
                </a:path>
                <a:path w="6187440" h="3378834">
                  <a:moveTo>
                    <a:pt x="1884870" y="2475725"/>
                  </a:moveTo>
                  <a:lnTo>
                    <a:pt x="1664576" y="2230297"/>
                  </a:lnTo>
                  <a:lnTo>
                    <a:pt x="1444282" y="2475725"/>
                  </a:lnTo>
                  <a:lnTo>
                    <a:pt x="1664576" y="2721152"/>
                  </a:lnTo>
                  <a:lnTo>
                    <a:pt x="1884870" y="2475725"/>
                  </a:lnTo>
                  <a:close/>
                </a:path>
                <a:path w="6187440" h="3378834">
                  <a:moveTo>
                    <a:pt x="1884870" y="1885213"/>
                  </a:moveTo>
                  <a:lnTo>
                    <a:pt x="1664576" y="1639785"/>
                  </a:lnTo>
                  <a:lnTo>
                    <a:pt x="1444282" y="1885213"/>
                  </a:lnTo>
                  <a:lnTo>
                    <a:pt x="1664576" y="2130641"/>
                  </a:lnTo>
                  <a:lnTo>
                    <a:pt x="1884870" y="1885213"/>
                  </a:lnTo>
                  <a:close/>
                </a:path>
                <a:path w="6187440" h="3378834">
                  <a:moveTo>
                    <a:pt x="1884870" y="1303680"/>
                  </a:moveTo>
                  <a:lnTo>
                    <a:pt x="1664576" y="1058252"/>
                  </a:lnTo>
                  <a:lnTo>
                    <a:pt x="1444282" y="1303680"/>
                  </a:lnTo>
                  <a:lnTo>
                    <a:pt x="1664576" y="1549107"/>
                  </a:lnTo>
                  <a:lnTo>
                    <a:pt x="1884870" y="1303680"/>
                  </a:lnTo>
                  <a:close/>
                </a:path>
                <a:path w="6187440" h="3378834">
                  <a:moveTo>
                    <a:pt x="1963623" y="0"/>
                  </a:moveTo>
                  <a:lnTo>
                    <a:pt x="1927644" y="0"/>
                  </a:lnTo>
                  <a:lnTo>
                    <a:pt x="1882686" y="50088"/>
                  </a:lnTo>
                  <a:lnTo>
                    <a:pt x="1837728" y="0"/>
                  </a:lnTo>
                  <a:lnTo>
                    <a:pt x="1801749" y="0"/>
                  </a:lnTo>
                  <a:lnTo>
                    <a:pt x="1882686" y="90170"/>
                  </a:lnTo>
                  <a:lnTo>
                    <a:pt x="1918665" y="50088"/>
                  </a:lnTo>
                  <a:lnTo>
                    <a:pt x="1963623" y="0"/>
                  </a:lnTo>
                  <a:close/>
                </a:path>
                <a:path w="6187440" h="3378834">
                  <a:moveTo>
                    <a:pt x="2404224" y="0"/>
                  </a:moveTo>
                  <a:lnTo>
                    <a:pt x="2368232" y="0"/>
                  </a:lnTo>
                  <a:lnTo>
                    <a:pt x="2323287" y="50088"/>
                  </a:lnTo>
                  <a:lnTo>
                    <a:pt x="2278316" y="0"/>
                  </a:lnTo>
                  <a:lnTo>
                    <a:pt x="2242337" y="0"/>
                  </a:lnTo>
                  <a:lnTo>
                    <a:pt x="2323287" y="90170"/>
                  </a:lnTo>
                  <a:lnTo>
                    <a:pt x="2359266" y="50088"/>
                  </a:lnTo>
                  <a:lnTo>
                    <a:pt x="2404224" y="0"/>
                  </a:lnTo>
                  <a:close/>
                </a:path>
                <a:path w="6187440" h="3378834">
                  <a:moveTo>
                    <a:pt x="2844787" y="0"/>
                  </a:moveTo>
                  <a:lnTo>
                    <a:pt x="2808808" y="0"/>
                  </a:lnTo>
                  <a:lnTo>
                    <a:pt x="2763850" y="50088"/>
                  </a:lnTo>
                  <a:lnTo>
                    <a:pt x="2718892" y="0"/>
                  </a:lnTo>
                  <a:lnTo>
                    <a:pt x="2682913" y="0"/>
                  </a:lnTo>
                  <a:lnTo>
                    <a:pt x="2763850" y="90170"/>
                  </a:lnTo>
                  <a:lnTo>
                    <a:pt x="2799829" y="50088"/>
                  </a:lnTo>
                  <a:lnTo>
                    <a:pt x="2844787" y="0"/>
                  </a:lnTo>
                  <a:close/>
                </a:path>
                <a:path w="6187440" h="3378834">
                  <a:moveTo>
                    <a:pt x="3081210" y="3232759"/>
                  </a:moveTo>
                  <a:lnTo>
                    <a:pt x="2986214" y="3338588"/>
                  </a:lnTo>
                  <a:lnTo>
                    <a:pt x="2765945" y="3093161"/>
                  </a:lnTo>
                  <a:lnTo>
                    <a:pt x="2545651" y="3338601"/>
                  </a:lnTo>
                  <a:lnTo>
                    <a:pt x="2325357" y="3093161"/>
                  </a:lnTo>
                  <a:lnTo>
                    <a:pt x="2105063" y="3338601"/>
                  </a:lnTo>
                  <a:lnTo>
                    <a:pt x="1884756" y="3093161"/>
                  </a:lnTo>
                  <a:lnTo>
                    <a:pt x="1664462" y="3338601"/>
                  </a:lnTo>
                  <a:lnTo>
                    <a:pt x="1444167" y="3093161"/>
                  </a:lnTo>
                  <a:lnTo>
                    <a:pt x="1223873" y="3338588"/>
                  </a:lnTo>
                  <a:lnTo>
                    <a:pt x="1003592" y="3093161"/>
                  </a:lnTo>
                  <a:lnTo>
                    <a:pt x="783310" y="3338601"/>
                  </a:lnTo>
                  <a:lnTo>
                    <a:pt x="563003" y="3093161"/>
                  </a:lnTo>
                  <a:lnTo>
                    <a:pt x="342696" y="3338601"/>
                  </a:lnTo>
                  <a:lnTo>
                    <a:pt x="122415" y="3093161"/>
                  </a:lnTo>
                  <a:lnTo>
                    <a:pt x="0" y="3229559"/>
                  </a:lnTo>
                  <a:lnTo>
                    <a:pt x="0" y="3269640"/>
                  </a:lnTo>
                  <a:lnTo>
                    <a:pt x="122415" y="3133255"/>
                  </a:lnTo>
                  <a:lnTo>
                    <a:pt x="342696" y="3378682"/>
                  </a:lnTo>
                  <a:lnTo>
                    <a:pt x="563003" y="3133255"/>
                  </a:lnTo>
                  <a:lnTo>
                    <a:pt x="783310" y="3378682"/>
                  </a:lnTo>
                  <a:lnTo>
                    <a:pt x="1003592" y="3133255"/>
                  </a:lnTo>
                  <a:lnTo>
                    <a:pt x="1223873" y="3378682"/>
                  </a:lnTo>
                  <a:lnTo>
                    <a:pt x="1444167" y="3133255"/>
                  </a:lnTo>
                  <a:lnTo>
                    <a:pt x="1664462" y="3378682"/>
                  </a:lnTo>
                  <a:lnTo>
                    <a:pt x="1884756" y="3133255"/>
                  </a:lnTo>
                  <a:lnTo>
                    <a:pt x="2105063" y="3378682"/>
                  </a:lnTo>
                  <a:lnTo>
                    <a:pt x="2325357" y="3133255"/>
                  </a:lnTo>
                  <a:lnTo>
                    <a:pt x="2545651" y="3378682"/>
                  </a:lnTo>
                  <a:lnTo>
                    <a:pt x="2765945" y="3133255"/>
                  </a:lnTo>
                  <a:lnTo>
                    <a:pt x="2986214" y="3378682"/>
                  </a:lnTo>
                  <a:lnTo>
                    <a:pt x="3081210" y="3272853"/>
                  </a:lnTo>
                  <a:lnTo>
                    <a:pt x="3081210" y="3232759"/>
                  </a:lnTo>
                  <a:close/>
                </a:path>
                <a:path w="6187440" h="3378834">
                  <a:moveTo>
                    <a:pt x="3081210" y="2650566"/>
                  </a:moveTo>
                  <a:lnTo>
                    <a:pt x="2986214" y="2756395"/>
                  </a:lnTo>
                  <a:lnTo>
                    <a:pt x="2765945" y="2510967"/>
                  </a:lnTo>
                  <a:lnTo>
                    <a:pt x="2545651" y="2756395"/>
                  </a:lnTo>
                  <a:lnTo>
                    <a:pt x="2325357" y="2510967"/>
                  </a:lnTo>
                  <a:lnTo>
                    <a:pt x="2105063" y="2756395"/>
                  </a:lnTo>
                  <a:lnTo>
                    <a:pt x="1884756" y="2510967"/>
                  </a:lnTo>
                  <a:lnTo>
                    <a:pt x="1664462" y="2756395"/>
                  </a:lnTo>
                  <a:lnTo>
                    <a:pt x="1444167" y="2510967"/>
                  </a:lnTo>
                  <a:lnTo>
                    <a:pt x="1223873" y="2756395"/>
                  </a:lnTo>
                  <a:lnTo>
                    <a:pt x="1003592" y="2510967"/>
                  </a:lnTo>
                  <a:lnTo>
                    <a:pt x="783310" y="2756395"/>
                  </a:lnTo>
                  <a:lnTo>
                    <a:pt x="563003" y="2510967"/>
                  </a:lnTo>
                  <a:lnTo>
                    <a:pt x="342696" y="2756395"/>
                  </a:lnTo>
                  <a:lnTo>
                    <a:pt x="122415" y="2510967"/>
                  </a:lnTo>
                  <a:lnTo>
                    <a:pt x="0" y="2647353"/>
                  </a:lnTo>
                  <a:lnTo>
                    <a:pt x="0" y="2687447"/>
                  </a:lnTo>
                  <a:lnTo>
                    <a:pt x="122415" y="2551049"/>
                  </a:lnTo>
                  <a:lnTo>
                    <a:pt x="342696" y="2796489"/>
                  </a:lnTo>
                  <a:lnTo>
                    <a:pt x="563003" y="2551049"/>
                  </a:lnTo>
                  <a:lnTo>
                    <a:pt x="783310" y="2796489"/>
                  </a:lnTo>
                  <a:lnTo>
                    <a:pt x="1003592" y="2551049"/>
                  </a:lnTo>
                  <a:lnTo>
                    <a:pt x="1223873" y="2796476"/>
                  </a:lnTo>
                  <a:lnTo>
                    <a:pt x="1444167" y="2551049"/>
                  </a:lnTo>
                  <a:lnTo>
                    <a:pt x="1664462" y="2796489"/>
                  </a:lnTo>
                  <a:lnTo>
                    <a:pt x="1884756" y="2551049"/>
                  </a:lnTo>
                  <a:lnTo>
                    <a:pt x="2105063" y="2796489"/>
                  </a:lnTo>
                  <a:lnTo>
                    <a:pt x="2325357" y="2551049"/>
                  </a:lnTo>
                  <a:lnTo>
                    <a:pt x="2545651" y="2796489"/>
                  </a:lnTo>
                  <a:lnTo>
                    <a:pt x="2765945" y="2551049"/>
                  </a:lnTo>
                  <a:lnTo>
                    <a:pt x="2986214" y="2796476"/>
                  </a:lnTo>
                  <a:lnTo>
                    <a:pt x="3081210" y="2690647"/>
                  </a:lnTo>
                  <a:lnTo>
                    <a:pt x="3081210" y="2650566"/>
                  </a:lnTo>
                  <a:close/>
                </a:path>
                <a:path w="6187440" h="3378834">
                  <a:moveTo>
                    <a:pt x="3081210" y="2060041"/>
                  </a:moveTo>
                  <a:lnTo>
                    <a:pt x="2986214" y="2165870"/>
                  </a:lnTo>
                  <a:lnTo>
                    <a:pt x="2765945" y="1920443"/>
                  </a:lnTo>
                  <a:lnTo>
                    <a:pt x="2545651" y="2165870"/>
                  </a:lnTo>
                  <a:lnTo>
                    <a:pt x="2325357" y="1920443"/>
                  </a:lnTo>
                  <a:lnTo>
                    <a:pt x="2105063" y="2165870"/>
                  </a:lnTo>
                  <a:lnTo>
                    <a:pt x="1884756" y="1920443"/>
                  </a:lnTo>
                  <a:lnTo>
                    <a:pt x="1664462" y="2165870"/>
                  </a:lnTo>
                  <a:lnTo>
                    <a:pt x="1444167" y="1920443"/>
                  </a:lnTo>
                  <a:lnTo>
                    <a:pt x="1223873" y="2165870"/>
                  </a:lnTo>
                  <a:lnTo>
                    <a:pt x="1003592" y="1920443"/>
                  </a:lnTo>
                  <a:lnTo>
                    <a:pt x="783310" y="2165870"/>
                  </a:lnTo>
                  <a:lnTo>
                    <a:pt x="563003" y="1920443"/>
                  </a:lnTo>
                  <a:lnTo>
                    <a:pt x="342696" y="2165870"/>
                  </a:lnTo>
                  <a:lnTo>
                    <a:pt x="122415" y="1920443"/>
                  </a:lnTo>
                  <a:lnTo>
                    <a:pt x="0" y="2056828"/>
                  </a:lnTo>
                  <a:lnTo>
                    <a:pt x="0" y="2096922"/>
                  </a:lnTo>
                  <a:lnTo>
                    <a:pt x="122415" y="1960524"/>
                  </a:lnTo>
                  <a:lnTo>
                    <a:pt x="342696" y="2205964"/>
                  </a:lnTo>
                  <a:lnTo>
                    <a:pt x="563003" y="1960524"/>
                  </a:lnTo>
                  <a:lnTo>
                    <a:pt x="783310" y="2205964"/>
                  </a:lnTo>
                  <a:lnTo>
                    <a:pt x="1003592" y="1960524"/>
                  </a:lnTo>
                  <a:lnTo>
                    <a:pt x="1223873" y="2205964"/>
                  </a:lnTo>
                  <a:lnTo>
                    <a:pt x="1444167" y="1960524"/>
                  </a:lnTo>
                  <a:lnTo>
                    <a:pt x="1664462" y="2205964"/>
                  </a:lnTo>
                  <a:lnTo>
                    <a:pt x="1884756" y="1960524"/>
                  </a:lnTo>
                  <a:lnTo>
                    <a:pt x="2105063" y="2205964"/>
                  </a:lnTo>
                  <a:lnTo>
                    <a:pt x="2325357" y="1960524"/>
                  </a:lnTo>
                  <a:lnTo>
                    <a:pt x="2545651" y="2205964"/>
                  </a:lnTo>
                  <a:lnTo>
                    <a:pt x="2765945" y="1960524"/>
                  </a:lnTo>
                  <a:lnTo>
                    <a:pt x="2986214" y="2205964"/>
                  </a:lnTo>
                  <a:lnTo>
                    <a:pt x="3081210" y="2100122"/>
                  </a:lnTo>
                  <a:lnTo>
                    <a:pt x="3081210" y="2060041"/>
                  </a:lnTo>
                  <a:close/>
                </a:path>
                <a:path w="6187440" h="3378834">
                  <a:moveTo>
                    <a:pt x="3081210" y="1478521"/>
                  </a:moveTo>
                  <a:lnTo>
                    <a:pt x="2986214" y="1584350"/>
                  </a:lnTo>
                  <a:lnTo>
                    <a:pt x="2765945" y="1338922"/>
                  </a:lnTo>
                  <a:lnTo>
                    <a:pt x="2545651" y="1584350"/>
                  </a:lnTo>
                  <a:lnTo>
                    <a:pt x="2325357" y="1338922"/>
                  </a:lnTo>
                  <a:lnTo>
                    <a:pt x="2105063" y="1584350"/>
                  </a:lnTo>
                  <a:lnTo>
                    <a:pt x="1884756" y="1338922"/>
                  </a:lnTo>
                  <a:lnTo>
                    <a:pt x="1664462" y="1584350"/>
                  </a:lnTo>
                  <a:lnTo>
                    <a:pt x="1444167" y="1338922"/>
                  </a:lnTo>
                  <a:lnTo>
                    <a:pt x="1223873" y="1584350"/>
                  </a:lnTo>
                  <a:lnTo>
                    <a:pt x="1003592" y="1338922"/>
                  </a:lnTo>
                  <a:lnTo>
                    <a:pt x="783310" y="1584350"/>
                  </a:lnTo>
                  <a:lnTo>
                    <a:pt x="563003" y="1338922"/>
                  </a:lnTo>
                  <a:lnTo>
                    <a:pt x="342696" y="1584350"/>
                  </a:lnTo>
                  <a:lnTo>
                    <a:pt x="122415" y="1338922"/>
                  </a:lnTo>
                  <a:lnTo>
                    <a:pt x="0" y="1475308"/>
                  </a:lnTo>
                  <a:lnTo>
                    <a:pt x="0" y="1515389"/>
                  </a:lnTo>
                  <a:lnTo>
                    <a:pt x="122415" y="1379004"/>
                  </a:lnTo>
                  <a:lnTo>
                    <a:pt x="342696" y="1624431"/>
                  </a:lnTo>
                  <a:lnTo>
                    <a:pt x="563003" y="1379004"/>
                  </a:lnTo>
                  <a:lnTo>
                    <a:pt x="783310" y="1624431"/>
                  </a:lnTo>
                  <a:lnTo>
                    <a:pt x="1003592" y="1379004"/>
                  </a:lnTo>
                  <a:lnTo>
                    <a:pt x="1223873" y="1624431"/>
                  </a:lnTo>
                  <a:lnTo>
                    <a:pt x="1444167" y="1379004"/>
                  </a:lnTo>
                  <a:lnTo>
                    <a:pt x="1664462" y="1624431"/>
                  </a:lnTo>
                  <a:lnTo>
                    <a:pt x="1884756" y="1379004"/>
                  </a:lnTo>
                  <a:lnTo>
                    <a:pt x="2105063" y="1624431"/>
                  </a:lnTo>
                  <a:lnTo>
                    <a:pt x="2325357" y="1379004"/>
                  </a:lnTo>
                  <a:lnTo>
                    <a:pt x="2545651" y="1624431"/>
                  </a:lnTo>
                  <a:lnTo>
                    <a:pt x="2765945" y="1379004"/>
                  </a:lnTo>
                  <a:lnTo>
                    <a:pt x="2986214" y="1624431"/>
                  </a:lnTo>
                  <a:lnTo>
                    <a:pt x="3081210" y="1518602"/>
                  </a:lnTo>
                  <a:lnTo>
                    <a:pt x="3081210" y="1478521"/>
                  </a:lnTo>
                  <a:close/>
                </a:path>
                <a:path w="6187440" h="3378834">
                  <a:moveTo>
                    <a:pt x="3081210" y="888009"/>
                  </a:moveTo>
                  <a:lnTo>
                    <a:pt x="2986214" y="993838"/>
                  </a:lnTo>
                  <a:lnTo>
                    <a:pt x="2765945" y="748411"/>
                  </a:lnTo>
                  <a:lnTo>
                    <a:pt x="2545651" y="993838"/>
                  </a:lnTo>
                  <a:lnTo>
                    <a:pt x="2325357" y="748411"/>
                  </a:lnTo>
                  <a:lnTo>
                    <a:pt x="2105063" y="993838"/>
                  </a:lnTo>
                  <a:lnTo>
                    <a:pt x="1884756" y="748411"/>
                  </a:lnTo>
                  <a:lnTo>
                    <a:pt x="1664462" y="993838"/>
                  </a:lnTo>
                  <a:lnTo>
                    <a:pt x="1444167" y="748411"/>
                  </a:lnTo>
                  <a:lnTo>
                    <a:pt x="1223873" y="993838"/>
                  </a:lnTo>
                  <a:lnTo>
                    <a:pt x="1003592" y="748411"/>
                  </a:lnTo>
                  <a:lnTo>
                    <a:pt x="783310" y="993838"/>
                  </a:lnTo>
                  <a:lnTo>
                    <a:pt x="563003" y="748411"/>
                  </a:lnTo>
                  <a:lnTo>
                    <a:pt x="342696" y="993838"/>
                  </a:lnTo>
                  <a:lnTo>
                    <a:pt x="122415" y="748411"/>
                  </a:lnTo>
                  <a:lnTo>
                    <a:pt x="0" y="884796"/>
                  </a:lnTo>
                  <a:lnTo>
                    <a:pt x="0" y="924890"/>
                  </a:lnTo>
                  <a:lnTo>
                    <a:pt x="122415" y="788492"/>
                  </a:lnTo>
                  <a:lnTo>
                    <a:pt x="342696" y="1033932"/>
                  </a:lnTo>
                  <a:lnTo>
                    <a:pt x="563003" y="788492"/>
                  </a:lnTo>
                  <a:lnTo>
                    <a:pt x="783310" y="1033932"/>
                  </a:lnTo>
                  <a:lnTo>
                    <a:pt x="1003592" y="788492"/>
                  </a:lnTo>
                  <a:lnTo>
                    <a:pt x="1223873" y="1033919"/>
                  </a:lnTo>
                  <a:lnTo>
                    <a:pt x="1444167" y="788492"/>
                  </a:lnTo>
                  <a:lnTo>
                    <a:pt x="1664462" y="1033932"/>
                  </a:lnTo>
                  <a:lnTo>
                    <a:pt x="1884756" y="788492"/>
                  </a:lnTo>
                  <a:lnTo>
                    <a:pt x="2105063" y="1033932"/>
                  </a:lnTo>
                  <a:lnTo>
                    <a:pt x="2325357" y="788492"/>
                  </a:lnTo>
                  <a:lnTo>
                    <a:pt x="2545651" y="1033932"/>
                  </a:lnTo>
                  <a:lnTo>
                    <a:pt x="2765945" y="788492"/>
                  </a:lnTo>
                  <a:lnTo>
                    <a:pt x="2986214" y="1033919"/>
                  </a:lnTo>
                  <a:lnTo>
                    <a:pt x="3081210" y="928090"/>
                  </a:lnTo>
                  <a:lnTo>
                    <a:pt x="3081210" y="888009"/>
                  </a:lnTo>
                  <a:close/>
                </a:path>
                <a:path w="6187440" h="3378834">
                  <a:moveTo>
                    <a:pt x="3081223" y="2918218"/>
                  </a:moveTo>
                  <a:lnTo>
                    <a:pt x="2986328" y="2812491"/>
                  </a:lnTo>
                  <a:lnTo>
                    <a:pt x="2766034" y="3057918"/>
                  </a:lnTo>
                  <a:lnTo>
                    <a:pt x="2545753" y="2812504"/>
                  </a:lnTo>
                  <a:lnTo>
                    <a:pt x="2325459" y="3057931"/>
                  </a:lnTo>
                  <a:lnTo>
                    <a:pt x="2105177" y="2812504"/>
                  </a:lnTo>
                  <a:lnTo>
                    <a:pt x="1884883" y="3057931"/>
                  </a:lnTo>
                  <a:lnTo>
                    <a:pt x="2105177" y="3303359"/>
                  </a:lnTo>
                  <a:lnTo>
                    <a:pt x="2325459" y="3057944"/>
                  </a:lnTo>
                  <a:lnTo>
                    <a:pt x="2545753" y="3303359"/>
                  </a:lnTo>
                  <a:lnTo>
                    <a:pt x="2766034" y="3057944"/>
                  </a:lnTo>
                  <a:lnTo>
                    <a:pt x="2986328" y="3303359"/>
                  </a:lnTo>
                  <a:lnTo>
                    <a:pt x="3081223" y="3197631"/>
                  </a:lnTo>
                  <a:lnTo>
                    <a:pt x="3081223" y="2918218"/>
                  </a:lnTo>
                  <a:close/>
                </a:path>
                <a:path w="6187440" h="3378834">
                  <a:moveTo>
                    <a:pt x="3081223" y="2336025"/>
                  </a:moveTo>
                  <a:lnTo>
                    <a:pt x="2986328" y="2230297"/>
                  </a:lnTo>
                  <a:lnTo>
                    <a:pt x="2766047" y="2475725"/>
                  </a:lnTo>
                  <a:lnTo>
                    <a:pt x="2545753" y="2230297"/>
                  </a:lnTo>
                  <a:lnTo>
                    <a:pt x="2325459" y="2475725"/>
                  </a:lnTo>
                  <a:lnTo>
                    <a:pt x="2105177" y="2230297"/>
                  </a:lnTo>
                  <a:lnTo>
                    <a:pt x="1884883" y="2475725"/>
                  </a:lnTo>
                  <a:lnTo>
                    <a:pt x="2105177" y="2721152"/>
                  </a:lnTo>
                  <a:lnTo>
                    <a:pt x="2325459" y="2475738"/>
                  </a:lnTo>
                  <a:lnTo>
                    <a:pt x="2545753" y="2721152"/>
                  </a:lnTo>
                  <a:lnTo>
                    <a:pt x="2766034" y="2475750"/>
                  </a:lnTo>
                  <a:lnTo>
                    <a:pt x="2986328" y="2721165"/>
                  </a:lnTo>
                  <a:lnTo>
                    <a:pt x="3081223" y="2615438"/>
                  </a:lnTo>
                  <a:lnTo>
                    <a:pt x="3081223" y="2336025"/>
                  </a:lnTo>
                  <a:close/>
                </a:path>
                <a:path w="6187440" h="3378834">
                  <a:moveTo>
                    <a:pt x="3081223" y="1745513"/>
                  </a:moveTo>
                  <a:lnTo>
                    <a:pt x="2986328" y="1639785"/>
                  </a:lnTo>
                  <a:lnTo>
                    <a:pt x="2766034" y="1885213"/>
                  </a:lnTo>
                  <a:lnTo>
                    <a:pt x="2545753" y="1639785"/>
                  </a:lnTo>
                  <a:lnTo>
                    <a:pt x="2325459" y="1885213"/>
                  </a:lnTo>
                  <a:lnTo>
                    <a:pt x="2105177" y="1639785"/>
                  </a:lnTo>
                  <a:lnTo>
                    <a:pt x="1884883" y="1885213"/>
                  </a:lnTo>
                  <a:lnTo>
                    <a:pt x="2105177" y="2130641"/>
                  </a:lnTo>
                  <a:lnTo>
                    <a:pt x="2325459" y="1885226"/>
                  </a:lnTo>
                  <a:lnTo>
                    <a:pt x="2545753" y="2130641"/>
                  </a:lnTo>
                  <a:lnTo>
                    <a:pt x="2766034" y="1885226"/>
                  </a:lnTo>
                  <a:lnTo>
                    <a:pt x="2986328" y="2130641"/>
                  </a:lnTo>
                  <a:lnTo>
                    <a:pt x="3081223" y="2024913"/>
                  </a:lnTo>
                  <a:lnTo>
                    <a:pt x="3081223" y="1745513"/>
                  </a:lnTo>
                  <a:close/>
                </a:path>
                <a:path w="6187440" h="3378834">
                  <a:moveTo>
                    <a:pt x="3081223" y="1163980"/>
                  </a:moveTo>
                  <a:lnTo>
                    <a:pt x="2986328" y="1058252"/>
                  </a:lnTo>
                  <a:lnTo>
                    <a:pt x="2766047" y="1303680"/>
                  </a:lnTo>
                  <a:lnTo>
                    <a:pt x="2545753" y="1058252"/>
                  </a:lnTo>
                  <a:lnTo>
                    <a:pt x="2325459" y="1303680"/>
                  </a:lnTo>
                  <a:lnTo>
                    <a:pt x="2105177" y="1058252"/>
                  </a:lnTo>
                  <a:lnTo>
                    <a:pt x="1884883" y="1303680"/>
                  </a:lnTo>
                  <a:lnTo>
                    <a:pt x="2105177" y="1549107"/>
                  </a:lnTo>
                  <a:lnTo>
                    <a:pt x="2325459" y="1303693"/>
                  </a:lnTo>
                  <a:lnTo>
                    <a:pt x="2545753" y="1549107"/>
                  </a:lnTo>
                  <a:lnTo>
                    <a:pt x="2766034" y="1303705"/>
                  </a:lnTo>
                  <a:lnTo>
                    <a:pt x="2986328" y="1549120"/>
                  </a:lnTo>
                  <a:lnTo>
                    <a:pt x="3081223" y="1443393"/>
                  </a:lnTo>
                  <a:lnTo>
                    <a:pt x="3081223" y="1163980"/>
                  </a:lnTo>
                  <a:close/>
                </a:path>
                <a:path w="6187440" h="3378834">
                  <a:moveTo>
                    <a:pt x="4302049" y="1885213"/>
                  </a:moveTo>
                  <a:lnTo>
                    <a:pt x="4081754" y="1639785"/>
                  </a:lnTo>
                  <a:lnTo>
                    <a:pt x="3861460" y="1885213"/>
                  </a:lnTo>
                  <a:lnTo>
                    <a:pt x="3641179" y="1639785"/>
                  </a:lnTo>
                  <a:lnTo>
                    <a:pt x="3420884" y="1885213"/>
                  </a:lnTo>
                  <a:lnTo>
                    <a:pt x="3200603" y="1639798"/>
                  </a:lnTo>
                  <a:lnTo>
                    <a:pt x="3105708" y="1745513"/>
                  </a:lnTo>
                  <a:lnTo>
                    <a:pt x="3105708" y="2024926"/>
                  </a:lnTo>
                  <a:lnTo>
                    <a:pt x="3200603" y="2130641"/>
                  </a:lnTo>
                  <a:lnTo>
                    <a:pt x="3420884" y="1885226"/>
                  </a:lnTo>
                  <a:lnTo>
                    <a:pt x="3641179" y="2130641"/>
                  </a:lnTo>
                  <a:lnTo>
                    <a:pt x="3861460" y="1885226"/>
                  </a:lnTo>
                  <a:lnTo>
                    <a:pt x="4081754" y="2130641"/>
                  </a:lnTo>
                  <a:lnTo>
                    <a:pt x="4302049" y="1885213"/>
                  </a:lnTo>
                  <a:close/>
                </a:path>
                <a:path w="6187440" h="3378834">
                  <a:moveTo>
                    <a:pt x="4302049" y="1303680"/>
                  </a:moveTo>
                  <a:lnTo>
                    <a:pt x="4081754" y="1058252"/>
                  </a:lnTo>
                  <a:lnTo>
                    <a:pt x="3861460" y="1303680"/>
                  </a:lnTo>
                  <a:lnTo>
                    <a:pt x="3641179" y="1058252"/>
                  </a:lnTo>
                  <a:lnTo>
                    <a:pt x="3420884" y="1303680"/>
                  </a:lnTo>
                  <a:lnTo>
                    <a:pt x="3200603" y="1058252"/>
                  </a:lnTo>
                  <a:lnTo>
                    <a:pt x="3105708" y="1163980"/>
                  </a:lnTo>
                  <a:lnTo>
                    <a:pt x="3105708" y="1443393"/>
                  </a:lnTo>
                  <a:lnTo>
                    <a:pt x="3200603" y="1549120"/>
                  </a:lnTo>
                  <a:lnTo>
                    <a:pt x="3420884" y="1303705"/>
                  </a:lnTo>
                  <a:lnTo>
                    <a:pt x="3641179" y="1549107"/>
                  </a:lnTo>
                  <a:lnTo>
                    <a:pt x="3861460" y="1303693"/>
                  </a:lnTo>
                  <a:lnTo>
                    <a:pt x="4081754" y="1549107"/>
                  </a:lnTo>
                  <a:lnTo>
                    <a:pt x="4302049" y="1303680"/>
                  </a:lnTo>
                  <a:close/>
                </a:path>
                <a:path w="6187440" h="3378834">
                  <a:moveTo>
                    <a:pt x="4302049" y="713168"/>
                  </a:moveTo>
                  <a:lnTo>
                    <a:pt x="4081754" y="467741"/>
                  </a:lnTo>
                  <a:lnTo>
                    <a:pt x="3861460" y="713168"/>
                  </a:lnTo>
                  <a:lnTo>
                    <a:pt x="3641179" y="467741"/>
                  </a:lnTo>
                  <a:lnTo>
                    <a:pt x="3420884" y="713168"/>
                  </a:lnTo>
                  <a:lnTo>
                    <a:pt x="3200603" y="467728"/>
                  </a:lnTo>
                  <a:lnTo>
                    <a:pt x="3105708" y="573455"/>
                  </a:lnTo>
                  <a:lnTo>
                    <a:pt x="3105708" y="852868"/>
                  </a:lnTo>
                  <a:lnTo>
                    <a:pt x="3200603" y="958596"/>
                  </a:lnTo>
                  <a:lnTo>
                    <a:pt x="3420884" y="713181"/>
                  </a:lnTo>
                  <a:lnTo>
                    <a:pt x="3641179" y="958596"/>
                  </a:lnTo>
                  <a:lnTo>
                    <a:pt x="3861460" y="713181"/>
                  </a:lnTo>
                  <a:lnTo>
                    <a:pt x="4081754" y="958596"/>
                  </a:lnTo>
                  <a:lnTo>
                    <a:pt x="4302049" y="713168"/>
                  </a:lnTo>
                  <a:close/>
                </a:path>
                <a:path w="6187440" h="3378834">
                  <a:moveTo>
                    <a:pt x="4302049" y="124472"/>
                  </a:moveTo>
                  <a:lnTo>
                    <a:pt x="4190327" y="0"/>
                  </a:lnTo>
                  <a:lnTo>
                    <a:pt x="3973182" y="0"/>
                  </a:lnTo>
                  <a:lnTo>
                    <a:pt x="3861460" y="124472"/>
                  </a:lnTo>
                  <a:lnTo>
                    <a:pt x="3749751" y="0"/>
                  </a:lnTo>
                  <a:lnTo>
                    <a:pt x="3532606" y="0"/>
                  </a:lnTo>
                  <a:lnTo>
                    <a:pt x="3420884" y="124472"/>
                  </a:lnTo>
                  <a:lnTo>
                    <a:pt x="3309175" y="0"/>
                  </a:lnTo>
                  <a:lnTo>
                    <a:pt x="3105708" y="0"/>
                  </a:lnTo>
                  <a:lnTo>
                    <a:pt x="3105708" y="264172"/>
                  </a:lnTo>
                  <a:lnTo>
                    <a:pt x="3200603" y="369900"/>
                  </a:lnTo>
                  <a:lnTo>
                    <a:pt x="3420884" y="124485"/>
                  </a:lnTo>
                  <a:lnTo>
                    <a:pt x="3641179" y="369900"/>
                  </a:lnTo>
                  <a:lnTo>
                    <a:pt x="3861460" y="124485"/>
                  </a:lnTo>
                  <a:lnTo>
                    <a:pt x="4081754" y="369900"/>
                  </a:lnTo>
                  <a:lnTo>
                    <a:pt x="4302049" y="124472"/>
                  </a:lnTo>
                  <a:close/>
                </a:path>
                <a:path w="6187440" h="3378834">
                  <a:moveTo>
                    <a:pt x="4742650" y="1885213"/>
                  </a:moveTo>
                  <a:lnTo>
                    <a:pt x="4522355" y="1639785"/>
                  </a:lnTo>
                  <a:lnTo>
                    <a:pt x="4302061" y="1885213"/>
                  </a:lnTo>
                  <a:lnTo>
                    <a:pt x="4522355" y="2130641"/>
                  </a:lnTo>
                  <a:lnTo>
                    <a:pt x="4742650" y="1885213"/>
                  </a:lnTo>
                  <a:close/>
                </a:path>
                <a:path w="6187440" h="3378834">
                  <a:moveTo>
                    <a:pt x="4742650" y="1303680"/>
                  </a:moveTo>
                  <a:lnTo>
                    <a:pt x="4522355" y="1058252"/>
                  </a:lnTo>
                  <a:lnTo>
                    <a:pt x="4302061" y="1303680"/>
                  </a:lnTo>
                  <a:lnTo>
                    <a:pt x="4522355" y="1549107"/>
                  </a:lnTo>
                  <a:lnTo>
                    <a:pt x="4742650" y="1303680"/>
                  </a:lnTo>
                  <a:close/>
                </a:path>
                <a:path w="6187440" h="3378834">
                  <a:moveTo>
                    <a:pt x="4742650" y="713168"/>
                  </a:moveTo>
                  <a:lnTo>
                    <a:pt x="4522355" y="467741"/>
                  </a:lnTo>
                  <a:lnTo>
                    <a:pt x="4302061" y="713168"/>
                  </a:lnTo>
                  <a:lnTo>
                    <a:pt x="4522355" y="958596"/>
                  </a:lnTo>
                  <a:lnTo>
                    <a:pt x="4742650" y="713168"/>
                  </a:lnTo>
                  <a:close/>
                </a:path>
                <a:path w="6187440" h="3378834">
                  <a:moveTo>
                    <a:pt x="4742650" y="124472"/>
                  </a:moveTo>
                  <a:lnTo>
                    <a:pt x="4630928" y="0"/>
                  </a:lnTo>
                  <a:lnTo>
                    <a:pt x="4413783" y="0"/>
                  </a:lnTo>
                  <a:lnTo>
                    <a:pt x="4302061" y="124472"/>
                  </a:lnTo>
                  <a:lnTo>
                    <a:pt x="4522355" y="369900"/>
                  </a:lnTo>
                  <a:lnTo>
                    <a:pt x="4742650" y="124472"/>
                  </a:lnTo>
                  <a:close/>
                </a:path>
                <a:path w="6187440" h="3378834">
                  <a:moveTo>
                    <a:pt x="5623814" y="1303680"/>
                  </a:moveTo>
                  <a:lnTo>
                    <a:pt x="5403520" y="1058252"/>
                  </a:lnTo>
                  <a:lnTo>
                    <a:pt x="5183225" y="1303680"/>
                  </a:lnTo>
                  <a:lnTo>
                    <a:pt x="4962944" y="1058252"/>
                  </a:lnTo>
                  <a:lnTo>
                    <a:pt x="4742650" y="1303680"/>
                  </a:lnTo>
                  <a:lnTo>
                    <a:pt x="4962944" y="1549107"/>
                  </a:lnTo>
                  <a:lnTo>
                    <a:pt x="5183225" y="1303693"/>
                  </a:lnTo>
                  <a:lnTo>
                    <a:pt x="5403520" y="1549107"/>
                  </a:lnTo>
                  <a:lnTo>
                    <a:pt x="5623814" y="1303680"/>
                  </a:lnTo>
                  <a:close/>
                </a:path>
                <a:path w="6187440" h="3378834">
                  <a:moveTo>
                    <a:pt x="5623814" y="713168"/>
                  </a:moveTo>
                  <a:lnTo>
                    <a:pt x="5403520" y="467741"/>
                  </a:lnTo>
                  <a:lnTo>
                    <a:pt x="5183225" y="713168"/>
                  </a:lnTo>
                  <a:lnTo>
                    <a:pt x="4962944" y="467741"/>
                  </a:lnTo>
                  <a:lnTo>
                    <a:pt x="4742650" y="713168"/>
                  </a:lnTo>
                  <a:lnTo>
                    <a:pt x="4962944" y="958596"/>
                  </a:lnTo>
                  <a:lnTo>
                    <a:pt x="5183225" y="713181"/>
                  </a:lnTo>
                  <a:lnTo>
                    <a:pt x="5403520" y="958596"/>
                  </a:lnTo>
                  <a:lnTo>
                    <a:pt x="5623814" y="713168"/>
                  </a:lnTo>
                  <a:close/>
                </a:path>
                <a:path w="6187440" h="3378834">
                  <a:moveTo>
                    <a:pt x="5623814" y="124472"/>
                  </a:moveTo>
                  <a:lnTo>
                    <a:pt x="5512092" y="0"/>
                  </a:lnTo>
                  <a:lnTo>
                    <a:pt x="5294947" y="0"/>
                  </a:lnTo>
                  <a:lnTo>
                    <a:pt x="5183238" y="124460"/>
                  </a:lnTo>
                  <a:lnTo>
                    <a:pt x="5071529" y="0"/>
                  </a:lnTo>
                  <a:lnTo>
                    <a:pt x="4854384" y="0"/>
                  </a:lnTo>
                  <a:lnTo>
                    <a:pt x="4742662" y="124472"/>
                  </a:lnTo>
                  <a:lnTo>
                    <a:pt x="4962957" y="369900"/>
                  </a:lnTo>
                  <a:lnTo>
                    <a:pt x="5183238" y="124498"/>
                  </a:lnTo>
                  <a:lnTo>
                    <a:pt x="5403520" y="369900"/>
                  </a:lnTo>
                  <a:lnTo>
                    <a:pt x="5623814" y="124472"/>
                  </a:lnTo>
                  <a:close/>
                </a:path>
                <a:path w="6187440" h="3378834">
                  <a:moveTo>
                    <a:pt x="6064402" y="1303680"/>
                  </a:moveTo>
                  <a:lnTo>
                    <a:pt x="5844108" y="1058252"/>
                  </a:lnTo>
                  <a:lnTo>
                    <a:pt x="5623814" y="1303680"/>
                  </a:lnTo>
                  <a:lnTo>
                    <a:pt x="5844108" y="1549107"/>
                  </a:lnTo>
                  <a:lnTo>
                    <a:pt x="6064402" y="1303680"/>
                  </a:lnTo>
                  <a:close/>
                </a:path>
                <a:path w="6187440" h="3378834">
                  <a:moveTo>
                    <a:pt x="6064402" y="713168"/>
                  </a:moveTo>
                  <a:lnTo>
                    <a:pt x="5844108" y="467741"/>
                  </a:lnTo>
                  <a:lnTo>
                    <a:pt x="5623814" y="713168"/>
                  </a:lnTo>
                  <a:lnTo>
                    <a:pt x="5844108" y="958596"/>
                  </a:lnTo>
                  <a:lnTo>
                    <a:pt x="6064402" y="713168"/>
                  </a:lnTo>
                  <a:close/>
                </a:path>
                <a:path w="6187440" h="3378834">
                  <a:moveTo>
                    <a:pt x="6064402" y="124472"/>
                  </a:moveTo>
                  <a:lnTo>
                    <a:pt x="5952680" y="0"/>
                  </a:lnTo>
                  <a:lnTo>
                    <a:pt x="5735536" y="0"/>
                  </a:lnTo>
                  <a:lnTo>
                    <a:pt x="5623814" y="124472"/>
                  </a:lnTo>
                  <a:lnTo>
                    <a:pt x="5844108" y="369900"/>
                  </a:lnTo>
                  <a:lnTo>
                    <a:pt x="6064402" y="124472"/>
                  </a:lnTo>
                  <a:close/>
                </a:path>
                <a:path w="6187440" h="3378834">
                  <a:moveTo>
                    <a:pt x="6186932" y="1475308"/>
                  </a:moveTo>
                  <a:lnTo>
                    <a:pt x="6064516" y="1338922"/>
                  </a:lnTo>
                  <a:lnTo>
                    <a:pt x="5844222" y="1584350"/>
                  </a:lnTo>
                  <a:lnTo>
                    <a:pt x="5623903" y="1338922"/>
                  </a:lnTo>
                  <a:lnTo>
                    <a:pt x="5403621" y="1584350"/>
                  </a:lnTo>
                  <a:lnTo>
                    <a:pt x="5183327" y="1338922"/>
                  </a:lnTo>
                  <a:lnTo>
                    <a:pt x="4963033" y="1584350"/>
                  </a:lnTo>
                  <a:lnTo>
                    <a:pt x="4742764" y="1338922"/>
                  </a:lnTo>
                  <a:lnTo>
                    <a:pt x="4522457" y="1584350"/>
                  </a:lnTo>
                  <a:lnTo>
                    <a:pt x="4302163" y="1338922"/>
                  </a:lnTo>
                  <a:lnTo>
                    <a:pt x="4081856" y="1584350"/>
                  </a:lnTo>
                  <a:lnTo>
                    <a:pt x="3861562" y="1338922"/>
                  </a:lnTo>
                  <a:lnTo>
                    <a:pt x="3641267" y="1584350"/>
                  </a:lnTo>
                  <a:lnTo>
                    <a:pt x="3420986" y="1338922"/>
                  </a:lnTo>
                  <a:lnTo>
                    <a:pt x="3200692" y="1584350"/>
                  </a:lnTo>
                  <a:lnTo>
                    <a:pt x="3105696" y="1478521"/>
                  </a:lnTo>
                  <a:lnTo>
                    <a:pt x="3105696" y="1518602"/>
                  </a:lnTo>
                  <a:lnTo>
                    <a:pt x="3200692" y="1624431"/>
                  </a:lnTo>
                  <a:lnTo>
                    <a:pt x="3420986" y="1379004"/>
                  </a:lnTo>
                  <a:lnTo>
                    <a:pt x="3641267" y="1624431"/>
                  </a:lnTo>
                  <a:lnTo>
                    <a:pt x="3861562" y="1379004"/>
                  </a:lnTo>
                  <a:lnTo>
                    <a:pt x="4081856" y="1624431"/>
                  </a:lnTo>
                  <a:lnTo>
                    <a:pt x="4302163" y="1379004"/>
                  </a:lnTo>
                  <a:lnTo>
                    <a:pt x="4522457" y="1624431"/>
                  </a:lnTo>
                  <a:lnTo>
                    <a:pt x="4742764" y="1379004"/>
                  </a:lnTo>
                  <a:lnTo>
                    <a:pt x="4963033" y="1624431"/>
                  </a:lnTo>
                  <a:lnTo>
                    <a:pt x="5183327" y="1379004"/>
                  </a:lnTo>
                  <a:lnTo>
                    <a:pt x="5403621" y="1624431"/>
                  </a:lnTo>
                  <a:lnTo>
                    <a:pt x="5623903" y="1379004"/>
                  </a:lnTo>
                  <a:lnTo>
                    <a:pt x="5844222" y="1624431"/>
                  </a:lnTo>
                  <a:lnTo>
                    <a:pt x="6064516" y="1379004"/>
                  </a:lnTo>
                  <a:lnTo>
                    <a:pt x="6186932" y="1515389"/>
                  </a:lnTo>
                  <a:lnTo>
                    <a:pt x="6186932" y="1475308"/>
                  </a:lnTo>
                  <a:close/>
                </a:path>
                <a:path w="6187440" h="3378834">
                  <a:moveTo>
                    <a:pt x="6186932" y="1167193"/>
                  </a:moveTo>
                  <a:lnTo>
                    <a:pt x="6064415" y="1303693"/>
                  </a:lnTo>
                  <a:lnTo>
                    <a:pt x="6186932" y="1440192"/>
                  </a:lnTo>
                  <a:lnTo>
                    <a:pt x="6186932" y="1167193"/>
                  </a:lnTo>
                  <a:close/>
                </a:path>
                <a:path w="6187440" h="3378834">
                  <a:moveTo>
                    <a:pt x="6186932" y="884796"/>
                  </a:moveTo>
                  <a:lnTo>
                    <a:pt x="6064516" y="748411"/>
                  </a:lnTo>
                  <a:lnTo>
                    <a:pt x="5844222" y="993838"/>
                  </a:lnTo>
                  <a:lnTo>
                    <a:pt x="5623903" y="748411"/>
                  </a:lnTo>
                  <a:lnTo>
                    <a:pt x="5403621" y="993838"/>
                  </a:lnTo>
                  <a:lnTo>
                    <a:pt x="5183327" y="748411"/>
                  </a:lnTo>
                  <a:lnTo>
                    <a:pt x="4963033" y="993838"/>
                  </a:lnTo>
                  <a:lnTo>
                    <a:pt x="4742764" y="748411"/>
                  </a:lnTo>
                  <a:lnTo>
                    <a:pt x="4522457" y="993838"/>
                  </a:lnTo>
                  <a:lnTo>
                    <a:pt x="4302163" y="748411"/>
                  </a:lnTo>
                  <a:lnTo>
                    <a:pt x="4081856" y="993838"/>
                  </a:lnTo>
                  <a:lnTo>
                    <a:pt x="3861562" y="748411"/>
                  </a:lnTo>
                  <a:lnTo>
                    <a:pt x="3641267" y="993838"/>
                  </a:lnTo>
                  <a:lnTo>
                    <a:pt x="3420986" y="748411"/>
                  </a:lnTo>
                  <a:lnTo>
                    <a:pt x="3200692" y="993838"/>
                  </a:lnTo>
                  <a:lnTo>
                    <a:pt x="3105696" y="888009"/>
                  </a:lnTo>
                  <a:lnTo>
                    <a:pt x="3105696" y="928090"/>
                  </a:lnTo>
                  <a:lnTo>
                    <a:pt x="3200692" y="1033919"/>
                  </a:lnTo>
                  <a:lnTo>
                    <a:pt x="3420986" y="788492"/>
                  </a:lnTo>
                  <a:lnTo>
                    <a:pt x="3641267" y="1033932"/>
                  </a:lnTo>
                  <a:lnTo>
                    <a:pt x="3861562" y="788492"/>
                  </a:lnTo>
                  <a:lnTo>
                    <a:pt x="4081856" y="1033932"/>
                  </a:lnTo>
                  <a:lnTo>
                    <a:pt x="4302163" y="788492"/>
                  </a:lnTo>
                  <a:lnTo>
                    <a:pt x="4522457" y="1033932"/>
                  </a:lnTo>
                  <a:lnTo>
                    <a:pt x="4742764" y="788492"/>
                  </a:lnTo>
                  <a:lnTo>
                    <a:pt x="4963033" y="1033919"/>
                  </a:lnTo>
                  <a:lnTo>
                    <a:pt x="5183327" y="788492"/>
                  </a:lnTo>
                  <a:lnTo>
                    <a:pt x="5403621" y="1033932"/>
                  </a:lnTo>
                  <a:lnTo>
                    <a:pt x="5623903" y="788492"/>
                  </a:lnTo>
                  <a:lnTo>
                    <a:pt x="5844222" y="1033932"/>
                  </a:lnTo>
                  <a:lnTo>
                    <a:pt x="6064516" y="788492"/>
                  </a:lnTo>
                  <a:lnTo>
                    <a:pt x="6186932" y="924890"/>
                  </a:lnTo>
                  <a:lnTo>
                    <a:pt x="6186932" y="884796"/>
                  </a:lnTo>
                  <a:close/>
                </a:path>
                <a:path w="6187440" h="3378834">
                  <a:moveTo>
                    <a:pt x="6186932" y="576668"/>
                  </a:moveTo>
                  <a:lnTo>
                    <a:pt x="6064415" y="713168"/>
                  </a:lnTo>
                  <a:lnTo>
                    <a:pt x="6186932" y="849668"/>
                  </a:lnTo>
                  <a:lnTo>
                    <a:pt x="6186932" y="576668"/>
                  </a:lnTo>
                  <a:close/>
                </a:path>
                <a:path w="6187440" h="3378834">
                  <a:moveTo>
                    <a:pt x="6186932" y="296100"/>
                  </a:moveTo>
                  <a:lnTo>
                    <a:pt x="6064516" y="159715"/>
                  </a:lnTo>
                  <a:lnTo>
                    <a:pt x="5844222" y="405142"/>
                  </a:lnTo>
                  <a:lnTo>
                    <a:pt x="5623903" y="159715"/>
                  </a:lnTo>
                  <a:lnTo>
                    <a:pt x="5403621" y="405142"/>
                  </a:lnTo>
                  <a:lnTo>
                    <a:pt x="5183327" y="159715"/>
                  </a:lnTo>
                  <a:lnTo>
                    <a:pt x="4963033" y="405142"/>
                  </a:lnTo>
                  <a:lnTo>
                    <a:pt x="4742764" y="159715"/>
                  </a:lnTo>
                  <a:lnTo>
                    <a:pt x="4522457" y="405142"/>
                  </a:lnTo>
                  <a:lnTo>
                    <a:pt x="4302163" y="159715"/>
                  </a:lnTo>
                  <a:lnTo>
                    <a:pt x="4081856" y="405142"/>
                  </a:lnTo>
                  <a:lnTo>
                    <a:pt x="3861562" y="159715"/>
                  </a:lnTo>
                  <a:lnTo>
                    <a:pt x="3641267" y="405142"/>
                  </a:lnTo>
                  <a:lnTo>
                    <a:pt x="3420986" y="159715"/>
                  </a:lnTo>
                  <a:lnTo>
                    <a:pt x="3200692" y="405142"/>
                  </a:lnTo>
                  <a:lnTo>
                    <a:pt x="3105696" y="299313"/>
                  </a:lnTo>
                  <a:lnTo>
                    <a:pt x="3105696" y="339394"/>
                  </a:lnTo>
                  <a:lnTo>
                    <a:pt x="3200692" y="445223"/>
                  </a:lnTo>
                  <a:lnTo>
                    <a:pt x="3420986" y="199796"/>
                  </a:lnTo>
                  <a:lnTo>
                    <a:pt x="3641267" y="445223"/>
                  </a:lnTo>
                  <a:lnTo>
                    <a:pt x="3861562" y="199796"/>
                  </a:lnTo>
                  <a:lnTo>
                    <a:pt x="4081856" y="445223"/>
                  </a:lnTo>
                  <a:lnTo>
                    <a:pt x="4302163" y="199796"/>
                  </a:lnTo>
                  <a:lnTo>
                    <a:pt x="4522457" y="445223"/>
                  </a:lnTo>
                  <a:lnTo>
                    <a:pt x="4742764" y="199796"/>
                  </a:lnTo>
                  <a:lnTo>
                    <a:pt x="4963033" y="445223"/>
                  </a:lnTo>
                  <a:lnTo>
                    <a:pt x="5183327" y="199796"/>
                  </a:lnTo>
                  <a:lnTo>
                    <a:pt x="5403621" y="445223"/>
                  </a:lnTo>
                  <a:lnTo>
                    <a:pt x="5623903" y="199796"/>
                  </a:lnTo>
                  <a:lnTo>
                    <a:pt x="5844222" y="445223"/>
                  </a:lnTo>
                  <a:lnTo>
                    <a:pt x="6064516" y="199796"/>
                  </a:lnTo>
                  <a:lnTo>
                    <a:pt x="6186932" y="336181"/>
                  </a:lnTo>
                  <a:lnTo>
                    <a:pt x="6186932" y="296100"/>
                  </a:lnTo>
                  <a:close/>
                </a:path>
                <a:path w="6187440" h="3378834">
                  <a:moveTo>
                    <a:pt x="6186932" y="0"/>
                  </a:moveTo>
                  <a:lnTo>
                    <a:pt x="6176137" y="0"/>
                  </a:lnTo>
                  <a:lnTo>
                    <a:pt x="6064415" y="124472"/>
                  </a:lnTo>
                  <a:lnTo>
                    <a:pt x="6186932" y="260972"/>
                  </a:lnTo>
                  <a:lnTo>
                    <a:pt x="6186932" y="0"/>
                  </a:lnTo>
                  <a:close/>
                </a:path>
              </a:pathLst>
            </a:custGeom>
            <a:solidFill>
              <a:srgbClr val="8AA1AD">
                <a:alpha val="3999"/>
              </a:srgbClr>
            </a:solidFill>
          </p:spPr>
          <p:txBody>
            <a:bodyPr wrap="square" lIns="0" tIns="0" rIns="0" bIns="0" rtlCol="0"/>
            <a:lstStyle/>
            <a:p>
              <a:pPr algn="ctr" defTabSz="916137">
                <a:buClrTx/>
              </a:pPr>
              <a:r>
                <a:rPr lang="en-US" sz="2000" b="1" kern="1200" dirty="0">
                  <a:solidFill>
                    <a:prstClr val="black"/>
                  </a:solidFill>
                  <a:latin typeface="Bahnschrift" panose="020B0502040204020203" pitchFamily="34" charset="0"/>
                  <a:ea typeface="+mn-ea"/>
                  <a:cs typeface="+mn-cs"/>
                </a:rPr>
                <a:t>November, 2025</a:t>
              </a:r>
              <a:endParaRPr sz="2000" b="1" kern="1200" dirty="0">
                <a:solidFill>
                  <a:prstClr val="black"/>
                </a:solidFill>
                <a:latin typeface="Bahnschrift" panose="020B0502040204020203" pitchFamily="34" charset="0"/>
                <a:ea typeface="+mn-ea"/>
                <a:cs typeface="+mn-cs"/>
              </a:endParaRPr>
            </a:p>
          </p:txBody>
        </p:sp>
        <p:sp>
          <p:nvSpPr>
            <p:cNvPr id="6" name="object 6"/>
            <p:cNvSpPr/>
            <p:nvPr/>
          </p:nvSpPr>
          <p:spPr>
            <a:xfrm>
              <a:off x="0" y="19062"/>
              <a:ext cx="12168505" cy="6795134"/>
            </a:xfrm>
            <a:custGeom>
              <a:avLst/>
              <a:gdLst/>
              <a:ahLst/>
              <a:cxnLst/>
              <a:rect l="l" t="t" r="r" b="b"/>
              <a:pathLst>
                <a:path w="12168505" h="6795134">
                  <a:moveTo>
                    <a:pt x="293331" y="0"/>
                  </a:moveTo>
                  <a:lnTo>
                    <a:pt x="257352" y="0"/>
                  </a:lnTo>
                  <a:lnTo>
                    <a:pt x="212407" y="50076"/>
                  </a:lnTo>
                  <a:lnTo>
                    <a:pt x="167462" y="0"/>
                  </a:lnTo>
                  <a:lnTo>
                    <a:pt x="131483" y="0"/>
                  </a:lnTo>
                  <a:lnTo>
                    <a:pt x="212407" y="90157"/>
                  </a:lnTo>
                  <a:lnTo>
                    <a:pt x="248386" y="50076"/>
                  </a:lnTo>
                  <a:lnTo>
                    <a:pt x="293331" y="0"/>
                  </a:lnTo>
                  <a:close/>
                </a:path>
                <a:path w="12168505" h="6795134">
                  <a:moveTo>
                    <a:pt x="650786" y="124460"/>
                  </a:moveTo>
                  <a:lnTo>
                    <a:pt x="539076" y="0"/>
                  </a:lnTo>
                  <a:lnTo>
                    <a:pt x="321919" y="0"/>
                  </a:lnTo>
                  <a:lnTo>
                    <a:pt x="210210" y="124460"/>
                  </a:lnTo>
                  <a:lnTo>
                    <a:pt x="98501" y="0"/>
                  </a:lnTo>
                  <a:lnTo>
                    <a:pt x="0" y="0"/>
                  </a:lnTo>
                  <a:lnTo>
                    <a:pt x="0" y="358673"/>
                  </a:lnTo>
                  <a:lnTo>
                    <a:pt x="210210" y="124472"/>
                  </a:lnTo>
                  <a:lnTo>
                    <a:pt x="430504" y="369887"/>
                  </a:lnTo>
                  <a:lnTo>
                    <a:pt x="650786" y="124460"/>
                  </a:lnTo>
                  <a:close/>
                </a:path>
                <a:path w="12168505" h="6795134">
                  <a:moveTo>
                    <a:pt x="650798" y="3057906"/>
                  </a:moveTo>
                  <a:lnTo>
                    <a:pt x="430504" y="2812478"/>
                  </a:lnTo>
                  <a:lnTo>
                    <a:pt x="210210" y="3057906"/>
                  </a:lnTo>
                  <a:lnTo>
                    <a:pt x="0" y="2823680"/>
                  </a:lnTo>
                  <a:lnTo>
                    <a:pt x="0" y="3292132"/>
                  </a:lnTo>
                  <a:lnTo>
                    <a:pt x="210210" y="3057931"/>
                  </a:lnTo>
                  <a:lnTo>
                    <a:pt x="430504" y="3303333"/>
                  </a:lnTo>
                  <a:lnTo>
                    <a:pt x="650798" y="3057906"/>
                  </a:lnTo>
                  <a:close/>
                </a:path>
                <a:path w="12168505" h="6795134">
                  <a:moveTo>
                    <a:pt x="650798" y="2475712"/>
                  </a:moveTo>
                  <a:lnTo>
                    <a:pt x="430504" y="2230285"/>
                  </a:lnTo>
                  <a:lnTo>
                    <a:pt x="210210" y="2475712"/>
                  </a:lnTo>
                  <a:lnTo>
                    <a:pt x="0" y="2241512"/>
                  </a:lnTo>
                  <a:lnTo>
                    <a:pt x="0" y="2709926"/>
                  </a:lnTo>
                  <a:lnTo>
                    <a:pt x="210210" y="2475725"/>
                  </a:lnTo>
                  <a:lnTo>
                    <a:pt x="430504" y="2721140"/>
                  </a:lnTo>
                  <a:lnTo>
                    <a:pt x="650798" y="2475712"/>
                  </a:lnTo>
                  <a:close/>
                </a:path>
                <a:path w="12168505" h="6795134">
                  <a:moveTo>
                    <a:pt x="650798" y="1885200"/>
                  </a:moveTo>
                  <a:lnTo>
                    <a:pt x="430504" y="1639773"/>
                  </a:lnTo>
                  <a:lnTo>
                    <a:pt x="210223" y="1885188"/>
                  </a:lnTo>
                  <a:lnTo>
                    <a:pt x="0" y="1650987"/>
                  </a:lnTo>
                  <a:lnTo>
                    <a:pt x="0" y="2119426"/>
                  </a:lnTo>
                  <a:lnTo>
                    <a:pt x="210210" y="1885213"/>
                  </a:lnTo>
                  <a:lnTo>
                    <a:pt x="430504" y="2130628"/>
                  </a:lnTo>
                  <a:lnTo>
                    <a:pt x="650798" y="1885200"/>
                  </a:lnTo>
                  <a:close/>
                </a:path>
                <a:path w="12168505" h="6795134">
                  <a:moveTo>
                    <a:pt x="650798" y="1303667"/>
                  </a:moveTo>
                  <a:lnTo>
                    <a:pt x="430504" y="1058240"/>
                  </a:lnTo>
                  <a:lnTo>
                    <a:pt x="210210" y="1303667"/>
                  </a:lnTo>
                  <a:lnTo>
                    <a:pt x="0" y="1069441"/>
                  </a:lnTo>
                  <a:lnTo>
                    <a:pt x="0" y="1537893"/>
                  </a:lnTo>
                  <a:lnTo>
                    <a:pt x="210210" y="1303680"/>
                  </a:lnTo>
                  <a:lnTo>
                    <a:pt x="430504" y="1549095"/>
                  </a:lnTo>
                  <a:lnTo>
                    <a:pt x="650798" y="1303667"/>
                  </a:lnTo>
                  <a:close/>
                </a:path>
                <a:path w="12168505" h="6795134">
                  <a:moveTo>
                    <a:pt x="650798" y="713155"/>
                  </a:moveTo>
                  <a:lnTo>
                    <a:pt x="430504" y="467728"/>
                  </a:lnTo>
                  <a:lnTo>
                    <a:pt x="210223" y="713143"/>
                  </a:lnTo>
                  <a:lnTo>
                    <a:pt x="0" y="478942"/>
                  </a:lnTo>
                  <a:lnTo>
                    <a:pt x="0" y="947369"/>
                  </a:lnTo>
                  <a:lnTo>
                    <a:pt x="210210" y="713168"/>
                  </a:lnTo>
                  <a:lnTo>
                    <a:pt x="430504" y="958583"/>
                  </a:lnTo>
                  <a:lnTo>
                    <a:pt x="650798" y="713155"/>
                  </a:lnTo>
                  <a:close/>
                </a:path>
                <a:path w="12168505" h="6795134">
                  <a:moveTo>
                    <a:pt x="733920" y="0"/>
                  </a:moveTo>
                  <a:lnTo>
                    <a:pt x="697928" y="0"/>
                  </a:lnTo>
                  <a:lnTo>
                    <a:pt x="652983" y="50076"/>
                  </a:lnTo>
                  <a:lnTo>
                    <a:pt x="608037" y="0"/>
                  </a:lnTo>
                  <a:lnTo>
                    <a:pt x="572058" y="0"/>
                  </a:lnTo>
                  <a:lnTo>
                    <a:pt x="652983" y="90170"/>
                  </a:lnTo>
                  <a:lnTo>
                    <a:pt x="688975" y="50076"/>
                  </a:lnTo>
                  <a:lnTo>
                    <a:pt x="733920" y="0"/>
                  </a:lnTo>
                  <a:close/>
                </a:path>
                <a:path w="12168505" h="6795134">
                  <a:moveTo>
                    <a:pt x="1091387" y="3057906"/>
                  </a:moveTo>
                  <a:lnTo>
                    <a:pt x="871093" y="2812478"/>
                  </a:lnTo>
                  <a:lnTo>
                    <a:pt x="650798" y="3057906"/>
                  </a:lnTo>
                  <a:lnTo>
                    <a:pt x="871093" y="3303333"/>
                  </a:lnTo>
                  <a:lnTo>
                    <a:pt x="1091387" y="3057906"/>
                  </a:lnTo>
                  <a:close/>
                </a:path>
                <a:path w="12168505" h="6795134">
                  <a:moveTo>
                    <a:pt x="1091387" y="2475712"/>
                  </a:moveTo>
                  <a:lnTo>
                    <a:pt x="871093" y="2230285"/>
                  </a:lnTo>
                  <a:lnTo>
                    <a:pt x="650798" y="2475712"/>
                  </a:lnTo>
                  <a:lnTo>
                    <a:pt x="871093" y="2721140"/>
                  </a:lnTo>
                  <a:lnTo>
                    <a:pt x="1091387" y="2475712"/>
                  </a:lnTo>
                  <a:close/>
                </a:path>
                <a:path w="12168505" h="6795134">
                  <a:moveTo>
                    <a:pt x="1091387" y="1885200"/>
                  </a:moveTo>
                  <a:lnTo>
                    <a:pt x="871093" y="1639773"/>
                  </a:lnTo>
                  <a:lnTo>
                    <a:pt x="650798" y="1885200"/>
                  </a:lnTo>
                  <a:lnTo>
                    <a:pt x="871093" y="2130628"/>
                  </a:lnTo>
                  <a:lnTo>
                    <a:pt x="1091387" y="1885200"/>
                  </a:lnTo>
                  <a:close/>
                </a:path>
                <a:path w="12168505" h="6795134">
                  <a:moveTo>
                    <a:pt x="1091387" y="1303667"/>
                  </a:moveTo>
                  <a:lnTo>
                    <a:pt x="871093" y="1058240"/>
                  </a:lnTo>
                  <a:lnTo>
                    <a:pt x="650798" y="1303667"/>
                  </a:lnTo>
                  <a:lnTo>
                    <a:pt x="871093" y="1549095"/>
                  </a:lnTo>
                  <a:lnTo>
                    <a:pt x="1091387" y="1303667"/>
                  </a:lnTo>
                  <a:close/>
                </a:path>
                <a:path w="12168505" h="6795134">
                  <a:moveTo>
                    <a:pt x="1091387" y="713155"/>
                  </a:moveTo>
                  <a:lnTo>
                    <a:pt x="871093" y="467728"/>
                  </a:lnTo>
                  <a:lnTo>
                    <a:pt x="650798" y="713155"/>
                  </a:lnTo>
                  <a:lnTo>
                    <a:pt x="871093" y="958583"/>
                  </a:lnTo>
                  <a:lnTo>
                    <a:pt x="1091387" y="713155"/>
                  </a:lnTo>
                  <a:close/>
                </a:path>
                <a:path w="12168505" h="6795134">
                  <a:moveTo>
                    <a:pt x="1091387" y="124460"/>
                  </a:moveTo>
                  <a:lnTo>
                    <a:pt x="979678" y="0"/>
                  </a:lnTo>
                  <a:lnTo>
                    <a:pt x="762520" y="0"/>
                  </a:lnTo>
                  <a:lnTo>
                    <a:pt x="650811" y="124460"/>
                  </a:lnTo>
                  <a:lnTo>
                    <a:pt x="871105" y="369887"/>
                  </a:lnTo>
                  <a:lnTo>
                    <a:pt x="1091387" y="124460"/>
                  </a:lnTo>
                  <a:close/>
                </a:path>
                <a:path w="12168505" h="6795134">
                  <a:moveTo>
                    <a:pt x="1174508" y="0"/>
                  </a:moveTo>
                  <a:lnTo>
                    <a:pt x="1138516" y="0"/>
                  </a:lnTo>
                  <a:lnTo>
                    <a:pt x="1093571" y="50076"/>
                  </a:lnTo>
                  <a:lnTo>
                    <a:pt x="1048626" y="0"/>
                  </a:lnTo>
                  <a:lnTo>
                    <a:pt x="1012634" y="0"/>
                  </a:lnTo>
                  <a:lnTo>
                    <a:pt x="1093571" y="90170"/>
                  </a:lnTo>
                  <a:lnTo>
                    <a:pt x="1129563" y="50076"/>
                  </a:lnTo>
                  <a:lnTo>
                    <a:pt x="1174508" y="0"/>
                  </a:lnTo>
                  <a:close/>
                </a:path>
                <a:path w="12168505" h="6795134">
                  <a:moveTo>
                    <a:pt x="1531975" y="124460"/>
                  </a:moveTo>
                  <a:lnTo>
                    <a:pt x="1420266" y="0"/>
                  </a:lnTo>
                  <a:lnTo>
                    <a:pt x="1203109" y="0"/>
                  </a:lnTo>
                  <a:lnTo>
                    <a:pt x="1091399" y="124460"/>
                  </a:lnTo>
                  <a:lnTo>
                    <a:pt x="1311694" y="369887"/>
                  </a:lnTo>
                  <a:lnTo>
                    <a:pt x="1531975" y="124460"/>
                  </a:lnTo>
                  <a:close/>
                </a:path>
                <a:path w="12168505" h="6795134">
                  <a:moveTo>
                    <a:pt x="1531988" y="3057906"/>
                  </a:moveTo>
                  <a:lnTo>
                    <a:pt x="1311694" y="2812478"/>
                  </a:lnTo>
                  <a:lnTo>
                    <a:pt x="1091399" y="3057906"/>
                  </a:lnTo>
                  <a:lnTo>
                    <a:pt x="1311694" y="3303333"/>
                  </a:lnTo>
                  <a:lnTo>
                    <a:pt x="1531988" y="3057906"/>
                  </a:lnTo>
                  <a:close/>
                </a:path>
                <a:path w="12168505" h="6795134">
                  <a:moveTo>
                    <a:pt x="1531988" y="2475712"/>
                  </a:moveTo>
                  <a:lnTo>
                    <a:pt x="1311694" y="2230285"/>
                  </a:lnTo>
                  <a:lnTo>
                    <a:pt x="1091399" y="2475712"/>
                  </a:lnTo>
                  <a:lnTo>
                    <a:pt x="1311694" y="2721140"/>
                  </a:lnTo>
                  <a:lnTo>
                    <a:pt x="1531988" y="2475712"/>
                  </a:lnTo>
                  <a:close/>
                </a:path>
                <a:path w="12168505" h="6795134">
                  <a:moveTo>
                    <a:pt x="1531988" y="1885200"/>
                  </a:moveTo>
                  <a:lnTo>
                    <a:pt x="1311694" y="1639773"/>
                  </a:lnTo>
                  <a:lnTo>
                    <a:pt x="1091399" y="1885200"/>
                  </a:lnTo>
                  <a:lnTo>
                    <a:pt x="1311694" y="2130628"/>
                  </a:lnTo>
                  <a:lnTo>
                    <a:pt x="1531988" y="1885200"/>
                  </a:lnTo>
                  <a:close/>
                </a:path>
                <a:path w="12168505" h="6795134">
                  <a:moveTo>
                    <a:pt x="1531988" y="1303667"/>
                  </a:moveTo>
                  <a:lnTo>
                    <a:pt x="1311694" y="1058240"/>
                  </a:lnTo>
                  <a:lnTo>
                    <a:pt x="1091399" y="1303667"/>
                  </a:lnTo>
                  <a:lnTo>
                    <a:pt x="1311694" y="1549095"/>
                  </a:lnTo>
                  <a:lnTo>
                    <a:pt x="1531988" y="1303667"/>
                  </a:lnTo>
                  <a:close/>
                </a:path>
                <a:path w="12168505" h="6795134">
                  <a:moveTo>
                    <a:pt x="1531988" y="713155"/>
                  </a:moveTo>
                  <a:lnTo>
                    <a:pt x="1311694" y="467728"/>
                  </a:lnTo>
                  <a:lnTo>
                    <a:pt x="1091399" y="713155"/>
                  </a:lnTo>
                  <a:lnTo>
                    <a:pt x="1311694" y="958583"/>
                  </a:lnTo>
                  <a:lnTo>
                    <a:pt x="1531988" y="713155"/>
                  </a:lnTo>
                  <a:close/>
                </a:path>
                <a:path w="12168505" h="6795134">
                  <a:moveTo>
                    <a:pt x="1615097" y="0"/>
                  </a:moveTo>
                  <a:lnTo>
                    <a:pt x="1579105" y="0"/>
                  </a:lnTo>
                  <a:lnTo>
                    <a:pt x="1534160" y="50076"/>
                  </a:lnTo>
                  <a:lnTo>
                    <a:pt x="1489214" y="0"/>
                  </a:lnTo>
                  <a:lnTo>
                    <a:pt x="1453222" y="0"/>
                  </a:lnTo>
                  <a:lnTo>
                    <a:pt x="1534160" y="90170"/>
                  </a:lnTo>
                  <a:lnTo>
                    <a:pt x="1570151" y="50076"/>
                  </a:lnTo>
                  <a:lnTo>
                    <a:pt x="1615097" y="0"/>
                  </a:lnTo>
                  <a:close/>
                </a:path>
                <a:path w="12168505" h="6795134">
                  <a:moveTo>
                    <a:pt x="1972564" y="124460"/>
                  </a:moveTo>
                  <a:lnTo>
                    <a:pt x="1860854" y="0"/>
                  </a:lnTo>
                  <a:lnTo>
                    <a:pt x="1643697" y="0"/>
                  </a:lnTo>
                  <a:lnTo>
                    <a:pt x="1531988" y="124460"/>
                  </a:lnTo>
                  <a:lnTo>
                    <a:pt x="1752282" y="369887"/>
                  </a:lnTo>
                  <a:lnTo>
                    <a:pt x="1972564" y="124460"/>
                  </a:lnTo>
                  <a:close/>
                </a:path>
                <a:path w="12168505" h="6795134">
                  <a:moveTo>
                    <a:pt x="2055672" y="0"/>
                  </a:moveTo>
                  <a:lnTo>
                    <a:pt x="2019693" y="0"/>
                  </a:lnTo>
                  <a:lnTo>
                    <a:pt x="1974748" y="50076"/>
                  </a:lnTo>
                  <a:lnTo>
                    <a:pt x="1929803" y="0"/>
                  </a:lnTo>
                  <a:lnTo>
                    <a:pt x="1893824" y="0"/>
                  </a:lnTo>
                  <a:lnTo>
                    <a:pt x="1974748" y="90157"/>
                  </a:lnTo>
                  <a:lnTo>
                    <a:pt x="2010727" y="50076"/>
                  </a:lnTo>
                  <a:lnTo>
                    <a:pt x="2055672" y="0"/>
                  </a:lnTo>
                  <a:close/>
                </a:path>
                <a:path w="12168505" h="6795134">
                  <a:moveTo>
                    <a:pt x="2413139" y="124460"/>
                  </a:moveTo>
                  <a:lnTo>
                    <a:pt x="2301430" y="0"/>
                  </a:lnTo>
                  <a:lnTo>
                    <a:pt x="2084273" y="0"/>
                  </a:lnTo>
                  <a:lnTo>
                    <a:pt x="1972564" y="124460"/>
                  </a:lnTo>
                  <a:lnTo>
                    <a:pt x="2192858" y="369887"/>
                  </a:lnTo>
                  <a:lnTo>
                    <a:pt x="2413139" y="124460"/>
                  </a:lnTo>
                  <a:close/>
                </a:path>
                <a:path w="12168505" h="6795134">
                  <a:moveTo>
                    <a:pt x="2496261" y="0"/>
                  </a:moveTo>
                  <a:lnTo>
                    <a:pt x="2460282" y="0"/>
                  </a:lnTo>
                  <a:lnTo>
                    <a:pt x="2415336" y="50076"/>
                  </a:lnTo>
                  <a:lnTo>
                    <a:pt x="2370391" y="0"/>
                  </a:lnTo>
                  <a:lnTo>
                    <a:pt x="2334399" y="0"/>
                  </a:lnTo>
                  <a:lnTo>
                    <a:pt x="2415336" y="90170"/>
                  </a:lnTo>
                  <a:lnTo>
                    <a:pt x="2451316" y="50076"/>
                  </a:lnTo>
                  <a:lnTo>
                    <a:pt x="2496261" y="0"/>
                  </a:lnTo>
                  <a:close/>
                </a:path>
                <a:path w="12168505" h="6795134">
                  <a:moveTo>
                    <a:pt x="2853728" y="3057906"/>
                  </a:moveTo>
                  <a:lnTo>
                    <a:pt x="2633434" y="2812478"/>
                  </a:lnTo>
                  <a:lnTo>
                    <a:pt x="2413139" y="3057906"/>
                  </a:lnTo>
                  <a:lnTo>
                    <a:pt x="2192858" y="2812478"/>
                  </a:lnTo>
                  <a:lnTo>
                    <a:pt x="1972564" y="3057906"/>
                  </a:lnTo>
                  <a:lnTo>
                    <a:pt x="1752282" y="2812478"/>
                  </a:lnTo>
                  <a:lnTo>
                    <a:pt x="1531988" y="3057906"/>
                  </a:lnTo>
                  <a:lnTo>
                    <a:pt x="1752282" y="3303333"/>
                  </a:lnTo>
                  <a:lnTo>
                    <a:pt x="1972564" y="3057918"/>
                  </a:lnTo>
                  <a:lnTo>
                    <a:pt x="2192858" y="3303333"/>
                  </a:lnTo>
                  <a:lnTo>
                    <a:pt x="2413139" y="3057918"/>
                  </a:lnTo>
                  <a:lnTo>
                    <a:pt x="2633434" y="3303333"/>
                  </a:lnTo>
                  <a:lnTo>
                    <a:pt x="2853728" y="3057906"/>
                  </a:lnTo>
                  <a:close/>
                </a:path>
                <a:path w="12168505" h="6795134">
                  <a:moveTo>
                    <a:pt x="2853728" y="2475712"/>
                  </a:moveTo>
                  <a:lnTo>
                    <a:pt x="2633434" y="2230285"/>
                  </a:lnTo>
                  <a:lnTo>
                    <a:pt x="2413139" y="2475712"/>
                  </a:lnTo>
                  <a:lnTo>
                    <a:pt x="2192858" y="2230285"/>
                  </a:lnTo>
                  <a:lnTo>
                    <a:pt x="1972564" y="2475712"/>
                  </a:lnTo>
                  <a:lnTo>
                    <a:pt x="1752282" y="2230285"/>
                  </a:lnTo>
                  <a:lnTo>
                    <a:pt x="1531988" y="2475712"/>
                  </a:lnTo>
                  <a:lnTo>
                    <a:pt x="1752282" y="2721140"/>
                  </a:lnTo>
                  <a:lnTo>
                    <a:pt x="1972564" y="2475725"/>
                  </a:lnTo>
                  <a:lnTo>
                    <a:pt x="2192858" y="2721140"/>
                  </a:lnTo>
                  <a:lnTo>
                    <a:pt x="2413139" y="2475725"/>
                  </a:lnTo>
                  <a:lnTo>
                    <a:pt x="2633434" y="2721140"/>
                  </a:lnTo>
                  <a:lnTo>
                    <a:pt x="2853728" y="2475712"/>
                  </a:lnTo>
                  <a:close/>
                </a:path>
                <a:path w="12168505" h="6795134">
                  <a:moveTo>
                    <a:pt x="2853728" y="1885200"/>
                  </a:moveTo>
                  <a:lnTo>
                    <a:pt x="2633434" y="1639773"/>
                  </a:lnTo>
                  <a:lnTo>
                    <a:pt x="2413139" y="1885200"/>
                  </a:lnTo>
                  <a:lnTo>
                    <a:pt x="2192858" y="1639773"/>
                  </a:lnTo>
                  <a:lnTo>
                    <a:pt x="1972564" y="1885200"/>
                  </a:lnTo>
                  <a:lnTo>
                    <a:pt x="1752282" y="1639773"/>
                  </a:lnTo>
                  <a:lnTo>
                    <a:pt x="1531988" y="1885200"/>
                  </a:lnTo>
                  <a:lnTo>
                    <a:pt x="1752282" y="2130628"/>
                  </a:lnTo>
                  <a:lnTo>
                    <a:pt x="1972564" y="1885213"/>
                  </a:lnTo>
                  <a:lnTo>
                    <a:pt x="2192858" y="2130628"/>
                  </a:lnTo>
                  <a:lnTo>
                    <a:pt x="2413139" y="1885213"/>
                  </a:lnTo>
                  <a:lnTo>
                    <a:pt x="2633434" y="2130628"/>
                  </a:lnTo>
                  <a:lnTo>
                    <a:pt x="2853728" y="1885200"/>
                  </a:lnTo>
                  <a:close/>
                </a:path>
                <a:path w="12168505" h="6795134">
                  <a:moveTo>
                    <a:pt x="2853728" y="1303667"/>
                  </a:moveTo>
                  <a:lnTo>
                    <a:pt x="2633434" y="1058240"/>
                  </a:lnTo>
                  <a:lnTo>
                    <a:pt x="2413139" y="1303667"/>
                  </a:lnTo>
                  <a:lnTo>
                    <a:pt x="2192858" y="1058240"/>
                  </a:lnTo>
                  <a:lnTo>
                    <a:pt x="1972564" y="1303667"/>
                  </a:lnTo>
                  <a:lnTo>
                    <a:pt x="1752282" y="1058240"/>
                  </a:lnTo>
                  <a:lnTo>
                    <a:pt x="1531988" y="1303667"/>
                  </a:lnTo>
                  <a:lnTo>
                    <a:pt x="1752282" y="1549095"/>
                  </a:lnTo>
                  <a:lnTo>
                    <a:pt x="1972564" y="1303680"/>
                  </a:lnTo>
                  <a:lnTo>
                    <a:pt x="2192858" y="1549095"/>
                  </a:lnTo>
                  <a:lnTo>
                    <a:pt x="2413139" y="1303680"/>
                  </a:lnTo>
                  <a:lnTo>
                    <a:pt x="2633434" y="1549095"/>
                  </a:lnTo>
                  <a:lnTo>
                    <a:pt x="2853728" y="1303667"/>
                  </a:lnTo>
                  <a:close/>
                </a:path>
                <a:path w="12168505" h="6795134">
                  <a:moveTo>
                    <a:pt x="2853728" y="713155"/>
                  </a:moveTo>
                  <a:lnTo>
                    <a:pt x="2633434" y="467728"/>
                  </a:lnTo>
                  <a:lnTo>
                    <a:pt x="2413139" y="713155"/>
                  </a:lnTo>
                  <a:lnTo>
                    <a:pt x="2192858" y="467728"/>
                  </a:lnTo>
                  <a:lnTo>
                    <a:pt x="1972564" y="713155"/>
                  </a:lnTo>
                  <a:lnTo>
                    <a:pt x="1752282" y="467728"/>
                  </a:lnTo>
                  <a:lnTo>
                    <a:pt x="1531988" y="713155"/>
                  </a:lnTo>
                  <a:lnTo>
                    <a:pt x="1752282" y="958583"/>
                  </a:lnTo>
                  <a:lnTo>
                    <a:pt x="1972564" y="713168"/>
                  </a:lnTo>
                  <a:lnTo>
                    <a:pt x="2192858" y="958583"/>
                  </a:lnTo>
                  <a:lnTo>
                    <a:pt x="2413139" y="713168"/>
                  </a:lnTo>
                  <a:lnTo>
                    <a:pt x="2633434" y="958583"/>
                  </a:lnTo>
                  <a:lnTo>
                    <a:pt x="2853728" y="713155"/>
                  </a:lnTo>
                  <a:close/>
                </a:path>
                <a:path w="12168505" h="6795134">
                  <a:moveTo>
                    <a:pt x="2853728" y="124460"/>
                  </a:moveTo>
                  <a:lnTo>
                    <a:pt x="2742019" y="0"/>
                  </a:lnTo>
                  <a:lnTo>
                    <a:pt x="2524861" y="0"/>
                  </a:lnTo>
                  <a:lnTo>
                    <a:pt x="2413152" y="124460"/>
                  </a:lnTo>
                  <a:lnTo>
                    <a:pt x="2633446" y="369887"/>
                  </a:lnTo>
                  <a:lnTo>
                    <a:pt x="2853728" y="124460"/>
                  </a:lnTo>
                  <a:close/>
                </a:path>
                <a:path w="12168505" h="6795134">
                  <a:moveTo>
                    <a:pt x="2936875" y="0"/>
                  </a:moveTo>
                  <a:lnTo>
                    <a:pt x="2900883" y="0"/>
                  </a:lnTo>
                  <a:lnTo>
                    <a:pt x="2855938" y="50076"/>
                  </a:lnTo>
                  <a:lnTo>
                    <a:pt x="2810980" y="0"/>
                  </a:lnTo>
                  <a:lnTo>
                    <a:pt x="2775000" y="0"/>
                  </a:lnTo>
                  <a:lnTo>
                    <a:pt x="2855938" y="90170"/>
                  </a:lnTo>
                  <a:lnTo>
                    <a:pt x="2891929" y="50076"/>
                  </a:lnTo>
                  <a:lnTo>
                    <a:pt x="2936875" y="0"/>
                  </a:lnTo>
                  <a:close/>
                </a:path>
                <a:path w="12168505" h="6795134">
                  <a:moveTo>
                    <a:pt x="2976270" y="2921406"/>
                  </a:moveTo>
                  <a:lnTo>
                    <a:pt x="2853740" y="3057918"/>
                  </a:lnTo>
                  <a:lnTo>
                    <a:pt x="2976270" y="3194431"/>
                  </a:lnTo>
                  <a:lnTo>
                    <a:pt x="2976270" y="2921406"/>
                  </a:lnTo>
                  <a:close/>
                </a:path>
                <a:path w="12168505" h="6795134">
                  <a:moveTo>
                    <a:pt x="2976270" y="2339200"/>
                  </a:moveTo>
                  <a:lnTo>
                    <a:pt x="2853740" y="2475712"/>
                  </a:lnTo>
                  <a:lnTo>
                    <a:pt x="2976270" y="2612225"/>
                  </a:lnTo>
                  <a:lnTo>
                    <a:pt x="2976270" y="2339200"/>
                  </a:lnTo>
                  <a:close/>
                </a:path>
                <a:path w="12168505" h="6795134">
                  <a:moveTo>
                    <a:pt x="2976270" y="1748688"/>
                  </a:moveTo>
                  <a:lnTo>
                    <a:pt x="2853740" y="1885200"/>
                  </a:lnTo>
                  <a:lnTo>
                    <a:pt x="2976270" y="2021713"/>
                  </a:lnTo>
                  <a:lnTo>
                    <a:pt x="2976270" y="1748688"/>
                  </a:lnTo>
                  <a:close/>
                </a:path>
                <a:path w="12168505" h="6795134">
                  <a:moveTo>
                    <a:pt x="2976270" y="1167155"/>
                  </a:moveTo>
                  <a:lnTo>
                    <a:pt x="2853740" y="1303667"/>
                  </a:lnTo>
                  <a:lnTo>
                    <a:pt x="2976270" y="1440180"/>
                  </a:lnTo>
                  <a:lnTo>
                    <a:pt x="2976270" y="1167155"/>
                  </a:lnTo>
                  <a:close/>
                </a:path>
                <a:path w="12168505" h="6795134">
                  <a:moveTo>
                    <a:pt x="2976270" y="576643"/>
                  </a:moveTo>
                  <a:lnTo>
                    <a:pt x="2853740" y="713155"/>
                  </a:lnTo>
                  <a:lnTo>
                    <a:pt x="2976270" y="849668"/>
                  </a:lnTo>
                  <a:lnTo>
                    <a:pt x="2976270" y="576643"/>
                  </a:lnTo>
                  <a:close/>
                </a:path>
                <a:path w="12168505" h="6795134">
                  <a:moveTo>
                    <a:pt x="2976270" y="0"/>
                  </a:moveTo>
                  <a:lnTo>
                    <a:pt x="2965450" y="0"/>
                  </a:lnTo>
                  <a:lnTo>
                    <a:pt x="2853740" y="124460"/>
                  </a:lnTo>
                  <a:lnTo>
                    <a:pt x="2976270" y="260972"/>
                  </a:lnTo>
                  <a:lnTo>
                    <a:pt x="2976270" y="0"/>
                  </a:lnTo>
                  <a:close/>
                </a:path>
                <a:path w="12168505" h="6795134">
                  <a:moveTo>
                    <a:pt x="2976283" y="3229546"/>
                  </a:moveTo>
                  <a:lnTo>
                    <a:pt x="2889834" y="3133242"/>
                  </a:lnTo>
                  <a:lnTo>
                    <a:pt x="2853855" y="3093148"/>
                  </a:lnTo>
                  <a:lnTo>
                    <a:pt x="2633561" y="3338576"/>
                  </a:lnTo>
                  <a:lnTo>
                    <a:pt x="2449245" y="3133242"/>
                  </a:lnTo>
                  <a:lnTo>
                    <a:pt x="2413254" y="3093148"/>
                  </a:lnTo>
                  <a:lnTo>
                    <a:pt x="2192972" y="3338576"/>
                  </a:lnTo>
                  <a:lnTo>
                    <a:pt x="2008657" y="3133242"/>
                  </a:lnTo>
                  <a:lnTo>
                    <a:pt x="1972678" y="3093148"/>
                  </a:lnTo>
                  <a:lnTo>
                    <a:pt x="1752384" y="3338576"/>
                  </a:lnTo>
                  <a:lnTo>
                    <a:pt x="1568081" y="3133242"/>
                  </a:lnTo>
                  <a:lnTo>
                    <a:pt x="1532102" y="3093148"/>
                  </a:lnTo>
                  <a:lnTo>
                    <a:pt x="1311795" y="3338576"/>
                  </a:lnTo>
                  <a:lnTo>
                    <a:pt x="1127480" y="3133242"/>
                  </a:lnTo>
                  <a:lnTo>
                    <a:pt x="1091501" y="3093148"/>
                  </a:lnTo>
                  <a:lnTo>
                    <a:pt x="871207" y="3338576"/>
                  </a:lnTo>
                  <a:lnTo>
                    <a:pt x="686892" y="3133242"/>
                  </a:lnTo>
                  <a:lnTo>
                    <a:pt x="650913" y="3093148"/>
                  </a:lnTo>
                  <a:lnTo>
                    <a:pt x="430606" y="3338576"/>
                  </a:lnTo>
                  <a:lnTo>
                    <a:pt x="246303" y="3133242"/>
                  </a:lnTo>
                  <a:lnTo>
                    <a:pt x="210324" y="3093148"/>
                  </a:lnTo>
                  <a:lnTo>
                    <a:pt x="0" y="3327489"/>
                  </a:lnTo>
                  <a:lnTo>
                    <a:pt x="0" y="3367570"/>
                  </a:lnTo>
                  <a:lnTo>
                    <a:pt x="210324" y="3133242"/>
                  </a:lnTo>
                  <a:lnTo>
                    <a:pt x="430606" y="3378657"/>
                  </a:lnTo>
                  <a:lnTo>
                    <a:pt x="466585" y="3338576"/>
                  </a:lnTo>
                  <a:lnTo>
                    <a:pt x="650913" y="3133242"/>
                  </a:lnTo>
                  <a:lnTo>
                    <a:pt x="871207" y="3378657"/>
                  </a:lnTo>
                  <a:lnTo>
                    <a:pt x="907186" y="3338576"/>
                  </a:lnTo>
                  <a:lnTo>
                    <a:pt x="1091501" y="3133242"/>
                  </a:lnTo>
                  <a:lnTo>
                    <a:pt x="1311795" y="3378657"/>
                  </a:lnTo>
                  <a:lnTo>
                    <a:pt x="1347774" y="3338576"/>
                  </a:lnTo>
                  <a:lnTo>
                    <a:pt x="1532102" y="3133242"/>
                  </a:lnTo>
                  <a:lnTo>
                    <a:pt x="1752384" y="3378657"/>
                  </a:lnTo>
                  <a:lnTo>
                    <a:pt x="1788363" y="3338576"/>
                  </a:lnTo>
                  <a:lnTo>
                    <a:pt x="1972678" y="3133242"/>
                  </a:lnTo>
                  <a:lnTo>
                    <a:pt x="2192972" y="3378657"/>
                  </a:lnTo>
                  <a:lnTo>
                    <a:pt x="2228939" y="3338576"/>
                  </a:lnTo>
                  <a:lnTo>
                    <a:pt x="2413254" y="3133242"/>
                  </a:lnTo>
                  <a:lnTo>
                    <a:pt x="2633561" y="3378657"/>
                  </a:lnTo>
                  <a:lnTo>
                    <a:pt x="2669540" y="3338576"/>
                  </a:lnTo>
                  <a:lnTo>
                    <a:pt x="2853855" y="3133242"/>
                  </a:lnTo>
                  <a:lnTo>
                    <a:pt x="2976283" y="3269627"/>
                  </a:lnTo>
                  <a:lnTo>
                    <a:pt x="2976283" y="3229546"/>
                  </a:lnTo>
                  <a:close/>
                </a:path>
                <a:path w="12168505" h="6795134">
                  <a:moveTo>
                    <a:pt x="2976283" y="2647365"/>
                  </a:moveTo>
                  <a:lnTo>
                    <a:pt x="2889834" y="2551049"/>
                  </a:lnTo>
                  <a:lnTo>
                    <a:pt x="2853855" y="2510955"/>
                  </a:lnTo>
                  <a:lnTo>
                    <a:pt x="2633561" y="2756395"/>
                  </a:lnTo>
                  <a:lnTo>
                    <a:pt x="2449233" y="2551049"/>
                  </a:lnTo>
                  <a:lnTo>
                    <a:pt x="2413254" y="2510955"/>
                  </a:lnTo>
                  <a:lnTo>
                    <a:pt x="2192972" y="2756395"/>
                  </a:lnTo>
                  <a:lnTo>
                    <a:pt x="2008657" y="2551049"/>
                  </a:lnTo>
                  <a:lnTo>
                    <a:pt x="1972678" y="2510955"/>
                  </a:lnTo>
                  <a:lnTo>
                    <a:pt x="1752384" y="2756382"/>
                  </a:lnTo>
                  <a:lnTo>
                    <a:pt x="1568081" y="2551049"/>
                  </a:lnTo>
                  <a:lnTo>
                    <a:pt x="1532102" y="2510955"/>
                  </a:lnTo>
                  <a:lnTo>
                    <a:pt x="1311795" y="2756395"/>
                  </a:lnTo>
                  <a:lnTo>
                    <a:pt x="1127480" y="2551049"/>
                  </a:lnTo>
                  <a:lnTo>
                    <a:pt x="1091501" y="2510955"/>
                  </a:lnTo>
                  <a:lnTo>
                    <a:pt x="871207" y="2756395"/>
                  </a:lnTo>
                  <a:lnTo>
                    <a:pt x="686892" y="2551049"/>
                  </a:lnTo>
                  <a:lnTo>
                    <a:pt x="650913" y="2510955"/>
                  </a:lnTo>
                  <a:lnTo>
                    <a:pt x="430606" y="2756395"/>
                  </a:lnTo>
                  <a:lnTo>
                    <a:pt x="246303" y="2551049"/>
                  </a:lnTo>
                  <a:lnTo>
                    <a:pt x="210324" y="2510955"/>
                  </a:lnTo>
                  <a:lnTo>
                    <a:pt x="0" y="2745282"/>
                  </a:lnTo>
                  <a:lnTo>
                    <a:pt x="0" y="2785376"/>
                  </a:lnTo>
                  <a:lnTo>
                    <a:pt x="210324" y="2551049"/>
                  </a:lnTo>
                  <a:lnTo>
                    <a:pt x="430606" y="2796476"/>
                  </a:lnTo>
                  <a:lnTo>
                    <a:pt x="466585" y="2756395"/>
                  </a:lnTo>
                  <a:lnTo>
                    <a:pt x="650913" y="2551049"/>
                  </a:lnTo>
                  <a:lnTo>
                    <a:pt x="871207" y="2796476"/>
                  </a:lnTo>
                  <a:lnTo>
                    <a:pt x="907186" y="2756395"/>
                  </a:lnTo>
                  <a:lnTo>
                    <a:pt x="889190" y="2756395"/>
                  </a:lnTo>
                  <a:lnTo>
                    <a:pt x="907186" y="2756382"/>
                  </a:lnTo>
                  <a:lnTo>
                    <a:pt x="1091501" y="2551049"/>
                  </a:lnTo>
                  <a:lnTo>
                    <a:pt x="1311795" y="2796476"/>
                  </a:lnTo>
                  <a:lnTo>
                    <a:pt x="1347774" y="2756395"/>
                  </a:lnTo>
                  <a:lnTo>
                    <a:pt x="1532102" y="2551049"/>
                  </a:lnTo>
                  <a:lnTo>
                    <a:pt x="1752384" y="2796476"/>
                  </a:lnTo>
                  <a:lnTo>
                    <a:pt x="1788363" y="2756382"/>
                  </a:lnTo>
                  <a:lnTo>
                    <a:pt x="1972678" y="2551049"/>
                  </a:lnTo>
                  <a:lnTo>
                    <a:pt x="2192972" y="2796476"/>
                  </a:lnTo>
                  <a:lnTo>
                    <a:pt x="2228939" y="2756395"/>
                  </a:lnTo>
                  <a:lnTo>
                    <a:pt x="2413254" y="2551049"/>
                  </a:lnTo>
                  <a:lnTo>
                    <a:pt x="2633561" y="2796476"/>
                  </a:lnTo>
                  <a:lnTo>
                    <a:pt x="2669540" y="2756395"/>
                  </a:lnTo>
                  <a:lnTo>
                    <a:pt x="2651544" y="2756395"/>
                  </a:lnTo>
                  <a:lnTo>
                    <a:pt x="2669540" y="2756382"/>
                  </a:lnTo>
                  <a:lnTo>
                    <a:pt x="2853855" y="2551049"/>
                  </a:lnTo>
                  <a:lnTo>
                    <a:pt x="2976283" y="2687447"/>
                  </a:lnTo>
                  <a:lnTo>
                    <a:pt x="2976283" y="2647365"/>
                  </a:lnTo>
                  <a:close/>
                </a:path>
                <a:path w="12168505" h="6795134">
                  <a:moveTo>
                    <a:pt x="2976283" y="2056841"/>
                  </a:moveTo>
                  <a:lnTo>
                    <a:pt x="2889834" y="1960524"/>
                  </a:lnTo>
                  <a:lnTo>
                    <a:pt x="2853855" y="1920430"/>
                  </a:lnTo>
                  <a:lnTo>
                    <a:pt x="2633561" y="2165870"/>
                  </a:lnTo>
                  <a:lnTo>
                    <a:pt x="2449233" y="1960524"/>
                  </a:lnTo>
                  <a:lnTo>
                    <a:pt x="2413254" y="1920430"/>
                  </a:lnTo>
                  <a:lnTo>
                    <a:pt x="2192972" y="2165870"/>
                  </a:lnTo>
                  <a:lnTo>
                    <a:pt x="2008657" y="1960524"/>
                  </a:lnTo>
                  <a:lnTo>
                    <a:pt x="1972678" y="1920430"/>
                  </a:lnTo>
                  <a:lnTo>
                    <a:pt x="1752384" y="2165858"/>
                  </a:lnTo>
                  <a:lnTo>
                    <a:pt x="1568081" y="1960524"/>
                  </a:lnTo>
                  <a:lnTo>
                    <a:pt x="1532102" y="1920430"/>
                  </a:lnTo>
                  <a:lnTo>
                    <a:pt x="1311795" y="2165870"/>
                  </a:lnTo>
                  <a:lnTo>
                    <a:pt x="1127480" y="1960524"/>
                  </a:lnTo>
                  <a:lnTo>
                    <a:pt x="1091501" y="1920430"/>
                  </a:lnTo>
                  <a:lnTo>
                    <a:pt x="871207" y="2165870"/>
                  </a:lnTo>
                  <a:lnTo>
                    <a:pt x="686892" y="1960524"/>
                  </a:lnTo>
                  <a:lnTo>
                    <a:pt x="650913" y="1920430"/>
                  </a:lnTo>
                  <a:lnTo>
                    <a:pt x="430606" y="2165870"/>
                  </a:lnTo>
                  <a:lnTo>
                    <a:pt x="246303" y="1960524"/>
                  </a:lnTo>
                  <a:lnTo>
                    <a:pt x="210324" y="1920430"/>
                  </a:lnTo>
                  <a:lnTo>
                    <a:pt x="0" y="2154771"/>
                  </a:lnTo>
                  <a:lnTo>
                    <a:pt x="0" y="2194864"/>
                  </a:lnTo>
                  <a:lnTo>
                    <a:pt x="210324" y="1960524"/>
                  </a:lnTo>
                  <a:lnTo>
                    <a:pt x="430606" y="2205952"/>
                  </a:lnTo>
                  <a:lnTo>
                    <a:pt x="466585" y="2165870"/>
                  </a:lnTo>
                  <a:lnTo>
                    <a:pt x="650913" y="1960524"/>
                  </a:lnTo>
                  <a:lnTo>
                    <a:pt x="871207" y="2205952"/>
                  </a:lnTo>
                  <a:lnTo>
                    <a:pt x="907186" y="2165870"/>
                  </a:lnTo>
                  <a:lnTo>
                    <a:pt x="889190" y="2165870"/>
                  </a:lnTo>
                  <a:lnTo>
                    <a:pt x="907186" y="2165858"/>
                  </a:lnTo>
                  <a:lnTo>
                    <a:pt x="1091501" y="1960524"/>
                  </a:lnTo>
                  <a:lnTo>
                    <a:pt x="1311795" y="2205952"/>
                  </a:lnTo>
                  <a:lnTo>
                    <a:pt x="1347774" y="2165870"/>
                  </a:lnTo>
                  <a:lnTo>
                    <a:pt x="1532102" y="1960524"/>
                  </a:lnTo>
                  <a:lnTo>
                    <a:pt x="1752384" y="2205952"/>
                  </a:lnTo>
                  <a:lnTo>
                    <a:pt x="1788363" y="2165858"/>
                  </a:lnTo>
                  <a:lnTo>
                    <a:pt x="1972678" y="1960524"/>
                  </a:lnTo>
                  <a:lnTo>
                    <a:pt x="2192972" y="2205952"/>
                  </a:lnTo>
                  <a:lnTo>
                    <a:pt x="2228939" y="2165870"/>
                  </a:lnTo>
                  <a:lnTo>
                    <a:pt x="2413254" y="1960524"/>
                  </a:lnTo>
                  <a:lnTo>
                    <a:pt x="2633561" y="2205952"/>
                  </a:lnTo>
                  <a:lnTo>
                    <a:pt x="2669540" y="2165870"/>
                  </a:lnTo>
                  <a:lnTo>
                    <a:pt x="2651544" y="2165870"/>
                  </a:lnTo>
                  <a:lnTo>
                    <a:pt x="2669540" y="2165858"/>
                  </a:lnTo>
                  <a:lnTo>
                    <a:pt x="2853855" y="1960524"/>
                  </a:lnTo>
                  <a:lnTo>
                    <a:pt x="2976283" y="2096922"/>
                  </a:lnTo>
                  <a:lnTo>
                    <a:pt x="2976283" y="2056841"/>
                  </a:lnTo>
                  <a:close/>
                </a:path>
                <a:path w="12168505" h="6795134">
                  <a:moveTo>
                    <a:pt x="2976283" y="1475308"/>
                  </a:moveTo>
                  <a:lnTo>
                    <a:pt x="2889834" y="1379004"/>
                  </a:lnTo>
                  <a:lnTo>
                    <a:pt x="2853855" y="1338910"/>
                  </a:lnTo>
                  <a:lnTo>
                    <a:pt x="2633561" y="1584337"/>
                  </a:lnTo>
                  <a:lnTo>
                    <a:pt x="2449245" y="1379004"/>
                  </a:lnTo>
                  <a:lnTo>
                    <a:pt x="2413254" y="1338910"/>
                  </a:lnTo>
                  <a:lnTo>
                    <a:pt x="2192972" y="1584337"/>
                  </a:lnTo>
                  <a:lnTo>
                    <a:pt x="2008657" y="1379004"/>
                  </a:lnTo>
                  <a:lnTo>
                    <a:pt x="1972678" y="1338910"/>
                  </a:lnTo>
                  <a:lnTo>
                    <a:pt x="1752384" y="1584337"/>
                  </a:lnTo>
                  <a:lnTo>
                    <a:pt x="1568081" y="1379004"/>
                  </a:lnTo>
                  <a:lnTo>
                    <a:pt x="1532102" y="1338910"/>
                  </a:lnTo>
                  <a:lnTo>
                    <a:pt x="1311795" y="1584337"/>
                  </a:lnTo>
                  <a:lnTo>
                    <a:pt x="1127480" y="1379004"/>
                  </a:lnTo>
                  <a:lnTo>
                    <a:pt x="1091501" y="1338910"/>
                  </a:lnTo>
                  <a:lnTo>
                    <a:pt x="871207" y="1584337"/>
                  </a:lnTo>
                  <a:lnTo>
                    <a:pt x="686892" y="1379004"/>
                  </a:lnTo>
                  <a:lnTo>
                    <a:pt x="650913" y="1338910"/>
                  </a:lnTo>
                  <a:lnTo>
                    <a:pt x="430606" y="1584337"/>
                  </a:lnTo>
                  <a:lnTo>
                    <a:pt x="246303" y="1379004"/>
                  </a:lnTo>
                  <a:lnTo>
                    <a:pt x="210324" y="1338910"/>
                  </a:lnTo>
                  <a:lnTo>
                    <a:pt x="0" y="1573250"/>
                  </a:lnTo>
                  <a:lnTo>
                    <a:pt x="0" y="1613331"/>
                  </a:lnTo>
                  <a:lnTo>
                    <a:pt x="210324" y="1379004"/>
                  </a:lnTo>
                  <a:lnTo>
                    <a:pt x="430606" y="1624431"/>
                  </a:lnTo>
                  <a:lnTo>
                    <a:pt x="466598" y="1584337"/>
                  </a:lnTo>
                  <a:lnTo>
                    <a:pt x="650913" y="1379004"/>
                  </a:lnTo>
                  <a:lnTo>
                    <a:pt x="871207" y="1624431"/>
                  </a:lnTo>
                  <a:lnTo>
                    <a:pt x="907186" y="1584337"/>
                  </a:lnTo>
                  <a:lnTo>
                    <a:pt x="1091501" y="1379004"/>
                  </a:lnTo>
                  <a:lnTo>
                    <a:pt x="1311795" y="1624431"/>
                  </a:lnTo>
                  <a:lnTo>
                    <a:pt x="1347787" y="1584337"/>
                  </a:lnTo>
                  <a:lnTo>
                    <a:pt x="1532102" y="1379004"/>
                  </a:lnTo>
                  <a:lnTo>
                    <a:pt x="1752384" y="1624418"/>
                  </a:lnTo>
                  <a:lnTo>
                    <a:pt x="1788363" y="1584337"/>
                  </a:lnTo>
                  <a:lnTo>
                    <a:pt x="1972678" y="1379004"/>
                  </a:lnTo>
                  <a:lnTo>
                    <a:pt x="2192972" y="1624431"/>
                  </a:lnTo>
                  <a:lnTo>
                    <a:pt x="2228951" y="1584337"/>
                  </a:lnTo>
                  <a:lnTo>
                    <a:pt x="2413254" y="1379004"/>
                  </a:lnTo>
                  <a:lnTo>
                    <a:pt x="2633561" y="1624431"/>
                  </a:lnTo>
                  <a:lnTo>
                    <a:pt x="2669540" y="1584337"/>
                  </a:lnTo>
                  <a:lnTo>
                    <a:pt x="2853855" y="1379004"/>
                  </a:lnTo>
                  <a:lnTo>
                    <a:pt x="2976283" y="1515402"/>
                  </a:lnTo>
                  <a:lnTo>
                    <a:pt x="2976283" y="1475308"/>
                  </a:lnTo>
                  <a:close/>
                </a:path>
                <a:path w="12168505" h="6795134">
                  <a:moveTo>
                    <a:pt x="2976283" y="884796"/>
                  </a:moveTo>
                  <a:lnTo>
                    <a:pt x="2889847" y="788492"/>
                  </a:lnTo>
                  <a:lnTo>
                    <a:pt x="2853855" y="748385"/>
                  </a:lnTo>
                  <a:lnTo>
                    <a:pt x="2633561" y="993825"/>
                  </a:lnTo>
                  <a:lnTo>
                    <a:pt x="2449245" y="788492"/>
                  </a:lnTo>
                  <a:lnTo>
                    <a:pt x="2413254" y="748385"/>
                  </a:lnTo>
                  <a:lnTo>
                    <a:pt x="2192972" y="993825"/>
                  </a:lnTo>
                  <a:lnTo>
                    <a:pt x="2008670" y="788492"/>
                  </a:lnTo>
                  <a:lnTo>
                    <a:pt x="1972678" y="748385"/>
                  </a:lnTo>
                  <a:lnTo>
                    <a:pt x="1752384" y="993813"/>
                  </a:lnTo>
                  <a:lnTo>
                    <a:pt x="1568094" y="788492"/>
                  </a:lnTo>
                  <a:lnTo>
                    <a:pt x="1532102" y="748385"/>
                  </a:lnTo>
                  <a:lnTo>
                    <a:pt x="1311795" y="993825"/>
                  </a:lnTo>
                  <a:lnTo>
                    <a:pt x="1127493" y="788492"/>
                  </a:lnTo>
                  <a:lnTo>
                    <a:pt x="1091501" y="748385"/>
                  </a:lnTo>
                  <a:lnTo>
                    <a:pt x="871207" y="993825"/>
                  </a:lnTo>
                  <a:lnTo>
                    <a:pt x="686904" y="788492"/>
                  </a:lnTo>
                  <a:lnTo>
                    <a:pt x="650913" y="748385"/>
                  </a:lnTo>
                  <a:lnTo>
                    <a:pt x="430606" y="993825"/>
                  </a:lnTo>
                  <a:lnTo>
                    <a:pt x="246316" y="788492"/>
                  </a:lnTo>
                  <a:lnTo>
                    <a:pt x="210324" y="748385"/>
                  </a:lnTo>
                  <a:lnTo>
                    <a:pt x="0" y="982726"/>
                  </a:lnTo>
                  <a:lnTo>
                    <a:pt x="0" y="1022819"/>
                  </a:lnTo>
                  <a:lnTo>
                    <a:pt x="210324" y="788492"/>
                  </a:lnTo>
                  <a:lnTo>
                    <a:pt x="430606" y="1033907"/>
                  </a:lnTo>
                  <a:lnTo>
                    <a:pt x="466585" y="993825"/>
                  </a:lnTo>
                  <a:lnTo>
                    <a:pt x="650913" y="788492"/>
                  </a:lnTo>
                  <a:lnTo>
                    <a:pt x="871207" y="1033907"/>
                  </a:lnTo>
                  <a:lnTo>
                    <a:pt x="907186" y="993825"/>
                  </a:lnTo>
                  <a:lnTo>
                    <a:pt x="1091501" y="788492"/>
                  </a:lnTo>
                  <a:lnTo>
                    <a:pt x="1311795" y="1033907"/>
                  </a:lnTo>
                  <a:lnTo>
                    <a:pt x="1347774" y="993825"/>
                  </a:lnTo>
                  <a:lnTo>
                    <a:pt x="1532102" y="788492"/>
                  </a:lnTo>
                  <a:lnTo>
                    <a:pt x="1752384" y="1033907"/>
                  </a:lnTo>
                  <a:lnTo>
                    <a:pt x="1788375" y="993813"/>
                  </a:lnTo>
                  <a:lnTo>
                    <a:pt x="1972678" y="788492"/>
                  </a:lnTo>
                  <a:lnTo>
                    <a:pt x="2192972" y="1033907"/>
                  </a:lnTo>
                  <a:lnTo>
                    <a:pt x="2228939" y="993825"/>
                  </a:lnTo>
                  <a:lnTo>
                    <a:pt x="2413254" y="788492"/>
                  </a:lnTo>
                  <a:lnTo>
                    <a:pt x="2633561" y="1033907"/>
                  </a:lnTo>
                  <a:lnTo>
                    <a:pt x="2669540" y="993825"/>
                  </a:lnTo>
                  <a:lnTo>
                    <a:pt x="2853855" y="788492"/>
                  </a:lnTo>
                  <a:lnTo>
                    <a:pt x="2976283" y="924877"/>
                  </a:lnTo>
                  <a:lnTo>
                    <a:pt x="2976283" y="884796"/>
                  </a:lnTo>
                  <a:close/>
                </a:path>
                <a:path w="12168505" h="6795134">
                  <a:moveTo>
                    <a:pt x="2976283" y="296100"/>
                  </a:moveTo>
                  <a:lnTo>
                    <a:pt x="2889834" y="199796"/>
                  </a:lnTo>
                  <a:lnTo>
                    <a:pt x="2853855" y="159702"/>
                  </a:lnTo>
                  <a:lnTo>
                    <a:pt x="2633561" y="405130"/>
                  </a:lnTo>
                  <a:lnTo>
                    <a:pt x="2449245" y="199796"/>
                  </a:lnTo>
                  <a:lnTo>
                    <a:pt x="2413254" y="159702"/>
                  </a:lnTo>
                  <a:lnTo>
                    <a:pt x="2192972" y="405130"/>
                  </a:lnTo>
                  <a:lnTo>
                    <a:pt x="2008657" y="199796"/>
                  </a:lnTo>
                  <a:lnTo>
                    <a:pt x="1972678" y="159702"/>
                  </a:lnTo>
                  <a:lnTo>
                    <a:pt x="1752384" y="405130"/>
                  </a:lnTo>
                  <a:lnTo>
                    <a:pt x="1568081" y="199796"/>
                  </a:lnTo>
                  <a:lnTo>
                    <a:pt x="1532102" y="159702"/>
                  </a:lnTo>
                  <a:lnTo>
                    <a:pt x="1311795" y="405130"/>
                  </a:lnTo>
                  <a:lnTo>
                    <a:pt x="1127480" y="199796"/>
                  </a:lnTo>
                  <a:lnTo>
                    <a:pt x="1091501" y="159702"/>
                  </a:lnTo>
                  <a:lnTo>
                    <a:pt x="871207" y="405130"/>
                  </a:lnTo>
                  <a:lnTo>
                    <a:pt x="686892" y="199796"/>
                  </a:lnTo>
                  <a:lnTo>
                    <a:pt x="650913" y="159702"/>
                  </a:lnTo>
                  <a:lnTo>
                    <a:pt x="430606" y="405130"/>
                  </a:lnTo>
                  <a:lnTo>
                    <a:pt x="246303" y="199796"/>
                  </a:lnTo>
                  <a:lnTo>
                    <a:pt x="210324" y="159702"/>
                  </a:lnTo>
                  <a:lnTo>
                    <a:pt x="0" y="394042"/>
                  </a:lnTo>
                  <a:lnTo>
                    <a:pt x="0" y="434124"/>
                  </a:lnTo>
                  <a:lnTo>
                    <a:pt x="210324" y="199796"/>
                  </a:lnTo>
                  <a:lnTo>
                    <a:pt x="430606" y="445223"/>
                  </a:lnTo>
                  <a:lnTo>
                    <a:pt x="466598" y="405130"/>
                  </a:lnTo>
                  <a:lnTo>
                    <a:pt x="650913" y="199796"/>
                  </a:lnTo>
                  <a:lnTo>
                    <a:pt x="871207" y="445223"/>
                  </a:lnTo>
                  <a:lnTo>
                    <a:pt x="907186" y="405130"/>
                  </a:lnTo>
                  <a:lnTo>
                    <a:pt x="1091501" y="199796"/>
                  </a:lnTo>
                  <a:lnTo>
                    <a:pt x="1311795" y="445223"/>
                  </a:lnTo>
                  <a:lnTo>
                    <a:pt x="1347787" y="405130"/>
                  </a:lnTo>
                  <a:lnTo>
                    <a:pt x="1532102" y="199796"/>
                  </a:lnTo>
                  <a:lnTo>
                    <a:pt x="1752384" y="445211"/>
                  </a:lnTo>
                  <a:lnTo>
                    <a:pt x="1788363" y="405130"/>
                  </a:lnTo>
                  <a:lnTo>
                    <a:pt x="1972678" y="199796"/>
                  </a:lnTo>
                  <a:lnTo>
                    <a:pt x="2192972" y="445223"/>
                  </a:lnTo>
                  <a:lnTo>
                    <a:pt x="2228951" y="405130"/>
                  </a:lnTo>
                  <a:lnTo>
                    <a:pt x="2413254" y="199796"/>
                  </a:lnTo>
                  <a:lnTo>
                    <a:pt x="2633561" y="445223"/>
                  </a:lnTo>
                  <a:lnTo>
                    <a:pt x="2669540" y="405130"/>
                  </a:lnTo>
                  <a:lnTo>
                    <a:pt x="2853855" y="199796"/>
                  </a:lnTo>
                  <a:lnTo>
                    <a:pt x="2976283" y="336194"/>
                  </a:lnTo>
                  <a:lnTo>
                    <a:pt x="2976283" y="296100"/>
                  </a:lnTo>
                  <a:close/>
                </a:path>
                <a:path w="12168505" h="6795134">
                  <a:moveTo>
                    <a:pt x="3986822" y="124460"/>
                  </a:moveTo>
                  <a:lnTo>
                    <a:pt x="3875113" y="0"/>
                  </a:lnTo>
                  <a:lnTo>
                    <a:pt x="3657955" y="0"/>
                  </a:lnTo>
                  <a:lnTo>
                    <a:pt x="3546246" y="124460"/>
                  </a:lnTo>
                  <a:lnTo>
                    <a:pt x="3766540" y="369887"/>
                  </a:lnTo>
                  <a:lnTo>
                    <a:pt x="3986822" y="124460"/>
                  </a:lnTo>
                  <a:close/>
                </a:path>
                <a:path w="12168505" h="6795134">
                  <a:moveTo>
                    <a:pt x="4427398" y="124460"/>
                  </a:moveTo>
                  <a:lnTo>
                    <a:pt x="4315688" y="0"/>
                  </a:lnTo>
                  <a:lnTo>
                    <a:pt x="4098531" y="0"/>
                  </a:lnTo>
                  <a:lnTo>
                    <a:pt x="3986822" y="124460"/>
                  </a:lnTo>
                  <a:lnTo>
                    <a:pt x="4207116" y="369887"/>
                  </a:lnTo>
                  <a:lnTo>
                    <a:pt x="4427398" y="124460"/>
                  </a:lnTo>
                  <a:close/>
                </a:path>
                <a:path w="12168505" h="6795134">
                  <a:moveTo>
                    <a:pt x="4867986" y="124460"/>
                  </a:moveTo>
                  <a:lnTo>
                    <a:pt x="4756277" y="0"/>
                  </a:lnTo>
                  <a:lnTo>
                    <a:pt x="4539119" y="0"/>
                  </a:lnTo>
                  <a:lnTo>
                    <a:pt x="4427410" y="124460"/>
                  </a:lnTo>
                  <a:lnTo>
                    <a:pt x="4647704" y="369887"/>
                  </a:lnTo>
                  <a:lnTo>
                    <a:pt x="4867986" y="124460"/>
                  </a:lnTo>
                  <a:close/>
                </a:path>
                <a:path w="12168505" h="6795134">
                  <a:moveTo>
                    <a:pt x="5308600" y="124460"/>
                  </a:moveTo>
                  <a:lnTo>
                    <a:pt x="5196891" y="0"/>
                  </a:lnTo>
                  <a:lnTo>
                    <a:pt x="4979733" y="0"/>
                  </a:lnTo>
                  <a:lnTo>
                    <a:pt x="4868024" y="124460"/>
                  </a:lnTo>
                  <a:lnTo>
                    <a:pt x="5088318" y="369887"/>
                  </a:lnTo>
                  <a:lnTo>
                    <a:pt x="5308600" y="124460"/>
                  </a:lnTo>
                  <a:close/>
                </a:path>
                <a:path w="12168505" h="6795134">
                  <a:moveTo>
                    <a:pt x="6064339" y="0"/>
                  </a:moveTo>
                  <a:lnTo>
                    <a:pt x="5860872" y="0"/>
                  </a:lnTo>
                  <a:lnTo>
                    <a:pt x="5749163" y="124460"/>
                  </a:lnTo>
                  <a:lnTo>
                    <a:pt x="5637466" y="0"/>
                  </a:lnTo>
                  <a:lnTo>
                    <a:pt x="5420309" y="0"/>
                  </a:lnTo>
                  <a:lnTo>
                    <a:pt x="5308600" y="124460"/>
                  </a:lnTo>
                  <a:lnTo>
                    <a:pt x="5528894" y="369887"/>
                  </a:lnTo>
                  <a:lnTo>
                    <a:pt x="5749163" y="124472"/>
                  </a:lnTo>
                  <a:lnTo>
                    <a:pt x="5969457" y="369887"/>
                  </a:lnTo>
                  <a:lnTo>
                    <a:pt x="6064339" y="264172"/>
                  </a:lnTo>
                  <a:lnTo>
                    <a:pt x="6064339" y="0"/>
                  </a:lnTo>
                  <a:close/>
                </a:path>
                <a:path w="12168505" h="6795134">
                  <a:moveTo>
                    <a:pt x="9299435" y="6474079"/>
                  </a:moveTo>
                  <a:lnTo>
                    <a:pt x="9176918" y="6337579"/>
                  </a:lnTo>
                  <a:lnTo>
                    <a:pt x="9176918" y="6610578"/>
                  </a:lnTo>
                  <a:lnTo>
                    <a:pt x="9299435" y="6474079"/>
                  </a:lnTo>
                  <a:close/>
                </a:path>
                <a:path w="12168505" h="6795134">
                  <a:moveTo>
                    <a:pt x="9378201" y="3416147"/>
                  </a:moveTo>
                  <a:lnTo>
                    <a:pt x="9342209" y="3416147"/>
                  </a:lnTo>
                  <a:lnTo>
                    <a:pt x="9297251" y="3466236"/>
                  </a:lnTo>
                  <a:lnTo>
                    <a:pt x="9252293" y="3416147"/>
                  </a:lnTo>
                  <a:lnTo>
                    <a:pt x="9216314" y="3416147"/>
                  </a:lnTo>
                  <a:lnTo>
                    <a:pt x="9297251" y="3506317"/>
                  </a:lnTo>
                  <a:lnTo>
                    <a:pt x="9333243" y="3466236"/>
                  </a:lnTo>
                  <a:lnTo>
                    <a:pt x="9378201" y="3416147"/>
                  </a:lnTo>
                  <a:close/>
                </a:path>
                <a:path w="12168505" h="6795134">
                  <a:moveTo>
                    <a:pt x="9740036" y="6474079"/>
                  </a:moveTo>
                  <a:lnTo>
                    <a:pt x="9519742" y="6228651"/>
                  </a:lnTo>
                  <a:lnTo>
                    <a:pt x="9299448" y="6474079"/>
                  </a:lnTo>
                  <a:lnTo>
                    <a:pt x="9519742" y="6719506"/>
                  </a:lnTo>
                  <a:lnTo>
                    <a:pt x="9740036" y="6474079"/>
                  </a:lnTo>
                  <a:close/>
                </a:path>
                <a:path w="12168505" h="6795134">
                  <a:moveTo>
                    <a:pt x="9818789" y="3416147"/>
                  </a:moveTo>
                  <a:lnTo>
                    <a:pt x="9782810" y="3416147"/>
                  </a:lnTo>
                  <a:lnTo>
                    <a:pt x="9737852" y="3466236"/>
                  </a:lnTo>
                  <a:lnTo>
                    <a:pt x="9692894" y="3416147"/>
                  </a:lnTo>
                  <a:lnTo>
                    <a:pt x="9656915" y="3416147"/>
                  </a:lnTo>
                  <a:lnTo>
                    <a:pt x="9737852" y="3506317"/>
                  </a:lnTo>
                  <a:lnTo>
                    <a:pt x="9773831" y="3466236"/>
                  </a:lnTo>
                  <a:lnTo>
                    <a:pt x="9818789" y="3416147"/>
                  </a:lnTo>
                  <a:close/>
                </a:path>
                <a:path w="12168505" h="6795134">
                  <a:moveTo>
                    <a:pt x="10259365" y="3416147"/>
                  </a:moveTo>
                  <a:lnTo>
                    <a:pt x="10223386" y="3416147"/>
                  </a:lnTo>
                  <a:lnTo>
                    <a:pt x="10178428" y="3466236"/>
                  </a:lnTo>
                  <a:lnTo>
                    <a:pt x="10133470" y="3416147"/>
                  </a:lnTo>
                  <a:lnTo>
                    <a:pt x="10097491" y="3416147"/>
                  </a:lnTo>
                  <a:lnTo>
                    <a:pt x="10178428" y="3506317"/>
                  </a:lnTo>
                  <a:lnTo>
                    <a:pt x="10214407" y="3466236"/>
                  </a:lnTo>
                  <a:lnTo>
                    <a:pt x="10259365" y="3416147"/>
                  </a:lnTo>
                  <a:close/>
                </a:path>
                <a:path w="12168505" h="6795134">
                  <a:moveTo>
                    <a:pt x="10621201" y="6474079"/>
                  </a:moveTo>
                  <a:lnTo>
                    <a:pt x="10400906" y="6228651"/>
                  </a:lnTo>
                  <a:lnTo>
                    <a:pt x="10180612" y="6474079"/>
                  </a:lnTo>
                  <a:lnTo>
                    <a:pt x="9960331" y="6228651"/>
                  </a:lnTo>
                  <a:lnTo>
                    <a:pt x="9740036" y="6474079"/>
                  </a:lnTo>
                  <a:lnTo>
                    <a:pt x="9960331" y="6719506"/>
                  </a:lnTo>
                  <a:lnTo>
                    <a:pt x="10180612" y="6474092"/>
                  </a:lnTo>
                  <a:lnTo>
                    <a:pt x="10400906" y="6719506"/>
                  </a:lnTo>
                  <a:lnTo>
                    <a:pt x="10621201" y="6474079"/>
                  </a:lnTo>
                  <a:close/>
                </a:path>
                <a:path w="12168505" h="6795134">
                  <a:moveTo>
                    <a:pt x="10699953" y="3416147"/>
                  </a:moveTo>
                  <a:lnTo>
                    <a:pt x="10663974" y="3416147"/>
                  </a:lnTo>
                  <a:lnTo>
                    <a:pt x="10619016" y="3466236"/>
                  </a:lnTo>
                  <a:lnTo>
                    <a:pt x="10574058" y="3416147"/>
                  </a:lnTo>
                  <a:lnTo>
                    <a:pt x="10538079" y="3416147"/>
                  </a:lnTo>
                  <a:lnTo>
                    <a:pt x="10619016" y="3506317"/>
                  </a:lnTo>
                  <a:lnTo>
                    <a:pt x="10654995" y="3466236"/>
                  </a:lnTo>
                  <a:lnTo>
                    <a:pt x="10699953" y="3416147"/>
                  </a:lnTo>
                  <a:close/>
                </a:path>
                <a:path w="12168505" h="6795134">
                  <a:moveTo>
                    <a:pt x="11061789" y="6474079"/>
                  </a:moveTo>
                  <a:lnTo>
                    <a:pt x="10841495" y="6228651"/>
                  </a:lnTo>
                  <a:lnTo>
                    <a:pt x="10621201" y="6474079"/>
                  </a:lnTo>
                  <a:lnTo>
                    <a:pt x="10841495" y="6719506"/>
                  </a:lnTo>
                  <a:lnTo>
                    <a:pt x="11061789" y="6474079"/>
                  </a:lnTo>
                  <a:close/>
                </a:path>
                <a:path w="12168505" h="6795134">
                  <a:moveTo>
                    <a:pt x="11140554" y="3416147"/>
                  </a:moveTo>
                  <a:lnTo>
                    <a:pt x="11104575" y="3416147"/>
                  </a:lnTo>
                  <a:lnTo>
                    <a:pt x="11059617" y="3466236"/>
                  </a:lnTo>
                  <a:lnTo>
                    <a:pt x="11014659" y="3416147"/>
                  </a:lnTo>
                  <a:lnTo>
                    <a:pt x="10978680" y="3416147"/>
                  </a:lnTo>
                  <a:lnTo>
                    <a:pt x="11059617" y="3506317"/>
                  </a:lnTo>
                  <a:lnTo>
                    <a:pt x="11095596" y="3466236"/>
                  </a:lnTo>
                  <a:lnTo>
                    <a:pt x="11140554" y="3416147"/>
                  </a:lnTo>
                  <a:close/>
                </a:path>
                <a:path w="12168505" h="6795134">
                  <a:moveTo>
                    <a:pt x="11502390" y="6474079"/>
                  </a:moveTo>
                  <a:lnTo>
                    <a:pt x="11282096" y="6228651"/>
                  </a:lnTo>
                  <a:lnTo>
                    <a:pt x="11061802" y="6474079"/>
                  </a:lnTo>
                  <a:lnTo>
                    <a:pt x="11282096" y="6719506"/>
                  </a:lnTo>
                  <a:lnTo>
                    <a:pt x="11502390" y="6474079"/>
                  </a:lnTo>
                  <a:close/>
                </a:path>
                <a:path w="12168505" h="6795134">
                  <a:moveTo>
                    <a:pt x="11581143" y="3416147"/>
                  </a:moveTo>
                  <a:lnTo>
                    <a:pt x="11545164" y="3416147"/>
                  </a:lnTo>
                  <a:lnTo>
                    <a:pt x="11500206" y="3466236"/>
                  </a:lnTo>
                  <a:lnTo>
                    <a:pt x="11455248" y="3416147"/>
                  </a:lnTo>
                  <a:lnTo>
                    <a:pt x="11419269" y="3416147"/>
                  </a:lnTo>
                  <a:lnTo>
                    <a:pt x="11500206" y="3506317"/>
                  </a:lnTo>
                  <a:lnTo>
                    <a:pt x="11536185" y="3466236"/>
                  </a:lnTo>
                  <a:lnTo>
                    <a:pt x="11581143" y="3416147"/>
                  </a:lnTo>
                  <a:close/>
                </a:path>
                <a:path w="12168505" h="6795134">
                  <a:moveTo>
                    <a:pt x="12021718" y="3416147"/>
                  </a:moveTo>
                  <a:lnTo>
                    <a:pt x="11985739" y="3416147"/>
                  </a:lnTo>
                  <a:lnTo>
                    <a:pt x="11940781" y="3466236"/>
                  </a:lnTo>
                  <a:lnTo>
                    <a:pt x="11895823" y="3416147"/>
                  </a:lnTo>
                  <a:lnTo>
                    <a:pt x="11859844" y="3416147"/>
                  </a:lnTo>
                  <a:lnTo>
                    <a:pt x="11940781" y="3506317"/>
                  </a:lnTo>
                  <a:lnTo>
                    <a:pt x="11976760" y="3466236"/>
                  </a:lnTo>
                  <a:lnTo>
                    <a:pt x="12021718" y="3416147"/>
                  </a:lnTo>
                  <a:close/>
                </a:path>
                <a:path w="12168505" h="6795134">
                  <a:moveTo>
                    <a:pt x="12167972" y="6233884"/>
                  </a:moveTo>
                  <a:lnTo>
                    <a:pt x="12163273" y="6228639"/>
                  </a:lnTo>
                  <a:lnTo>
                    <a:pt x="11942966" y="6474066"/>
                  </a:lnTo>
                  <a:lnTo>
                    <a:pt x="11722684" y="6228651"/>
                  </a:lnTo>
                  <a:lnTo>
                    <a:pt x="11502390" y="6474079"/>
                  </a:lnTo>
                  <a:lnTo>
                    <a:pt x="11722684" y="6719506"/>
                  </a:lnTo>
                  <a:lnTo>
                    <a:pt x="11942966" y="6474092"/>
                  </a:lnTo>
                  <a:lnTo>
                    <a:pt x="12163273" y="6719506"/>
                  </a:lnTo>
                  <a:lnTo>
                    <a:pt x="12167972" y="6714261"/>
                  </a:lnTo>
                  <a:lnTo>
                    <a:pt x="12167972" y="6233884"/>
                  </a:lnTo>
                  <a:close/>
                </a:path>
                <a:path w="12168505" h="6795134">
                  <a:moveTo>
                    <a:pt x="12167984" y="6749351"/>
                  </a:moveTo>
                  <a:lnTo>
                    <a:pt x="12163158" y="6754736"/>
                  </a:lnTo>
                  <a:lnTo>
                    <a:pt x="11978856" y="6549403"/>
                  </a:lnTo>
                  <a:lnTo>
                    <a:pt x="11942877" y="6509309"/>
                  </a:lnTo>
                  <a:lnTo>
                    <a:pt x="11722583" y="6754749"/>
                  </a:lnTo>
                  <a:lnTo>
                    <a:pt x="11538268" y="6549403"/>
                  </a:lnTo>
                  <a:lnTo>
                    <a:pt x="11502288" y="6509309"/>
                  </a:lnTo>
                  <a:lnTo>
                    <a:pt x="11282007" y="6754749"/>
                  </a:lnTo>
                  <a:lnTo>
                    <a:pt x="11097666" y="6549403"/>
                  </a:lnTo>
                  <a:lnTo>
                    <a:pt x="11061687" y="6509309"/>
                  </a:lnTo>
                  <a:lnTo>
                    <a:pt x="10841393" y="6754749"/>
                  </a:lnTo>
                  <a:lnTo>
                    <a:pt x="10657078" y="6549403"/>
                  </a:lnTo>
                  <a:lnTo>
                    <a:pt x="10621099" y="6509309"/>
                  </a:lnTo>
                  <a:lnTo>
                    <a:pt x="10400817" y="6754736"/>
                  </a:lnTo>
                  <a:lnTo>
                    <a:pt x="10216502" y="6549403"/>
                  </a:lnTo>
                  <a:lnTo>
                    <a:pt x="10180523" y="6509309"/>
                  </a:lnTo>
                  <a:lnTo>
                    <a:pt x="9960242" y="6754749"/>
                  </a:lnTo>
                  <a:lnTo>
                    <a:pt x="9775927" y="6549403"/>
                  </a:lnTo>
                  <a:lnTo>
                    <a:pt x="9739947" y="6509309"/>
                  </a:lnTo>
                  <a:lnTo>
                    <a:pt x="9519628" y="6754749"/>
                  </a:lnTo>
                  <a:lnTo>
                    <a:pt x="9335325" y="6549403"/>
                  </a:lnTo>
                  <a:lnTo>
                    <a:pt x="9299346" y="6509309"/>
                  </a:lnTo>
                  <a:lnTo>
                    <a:pt x="9176931" y="6645707"/>
                  </a:lnTo>
                  <a:lnTo>
                    <a:pt x="9176931" y="6685788"/>
                  </a:lnTo>
                  <a:lnTo>
                    <a:pt x="9299346" y="6549403"/>
                  </a:lnTo>
                  <a:lnTo>
                    <a:pt x="9519628" y="6794830"/>
                  </a:lnTo>
                  <a:lnTo>
                    <a:pt x="9555607" y="6754749"/>
                  </a:lnTo>
                  <a:lnTo>
                    <a:pt x="9739947" y="6549403"/>
                  </a:lnTo>
                  <a:lnTo>
                    <a:pt x="9960242" y="6794830"/>
                  </a:lnTo>
                  <a:lnTo>
                    <a:pt x="9996208" y="6754749"/>
                  </a:lnTo>
                  <a:lnTo>
                    <a:pt x="10180523" y="6549403"/>
                  </a:lnTo>
                  <a:lnTo>
                    <a:pt x="10400817" y="6794830"/>
                  </a:lnTo>
                  <a:lnTo>
                    <a:pt x="10436796" y="6754736"/>
                  </a:lnTo>
                  <a:lnTo>
                    <a:pt x="10621099" y="6549403"/>
                  </a:lnTo>
                  <a:lnTo>
                    <a:pt x="10841393" y="6794830"/>
                  </a:lnTo>
                  <a:lnTo>
                    <a:pt x="10877360" y="6754749"/>
                  </a:lnTo>
                  <a:lnTo>
                    <a:pt x="11061687" y="6549403"/>
                  </a:lnTo>
                  <a:lnTo>
                    <a:pt x="11282007" y="6794830"/>
                  </a:lnTo>
                  <a:lnTo>
                    <a:pt x="11317973" y="6754749"/>
                  </a:lnTo>
                  <a:lnTo>
                    <a:pt x="11502288" y="6549403"/>
                  </a:lnTo>
                  <a:lnTo>
                    <a:pt x="11722583" y="6794830"/>
                  </a:lnTo>
                  <a:lnTo>
                    <a:pt x="11758549" y="6754749"/>
                  </a:lnTo>
                  <a:lnTo>
                    <a:pt x="11942877" y="6549403"/>
                  </a:lnTo>
                  <a:lnTo>
                    <a:pt x="12163158" y="6794830"/>
                  </a:lnTo>
                  <a:lnTo>
                    <a:pt x="12167984" y="6789445"/>
                  </a:lnTo>
                  <a:lnTo>
                    <a:pt x="12167984" y="6754736"/>
                  </a:lnTo>
                  <a:lnTo>
                    <a:pt x="12167984" y="6749351"/>
                  </a:lnTo>
                  <a:close/>
                </a:path>
              </a:pathLst>
            </a:custGeom>
            <a:solidFill>
              <a:srgbClr val="8AA1AD">
                <a:alpha val="3999"/>
              </a:srgbClr>
            </a:solidFill>
          </p:spPr>
          <p:txBody>
            <a:bodyPr wrap="square" lIns="0" tIns="0" rIns="0" bIns="0" rtlCol="0"/>
            <a:lstStyle/>
            <a:p>
              <a:pPr defTabSz="916137">
                <a:buClrTx/>
              </a:pPr>
              <a:endParaRPr sz="1803" kern="1200">
                <a:solidFill>
                  <a:prstClr val="black"/>
                </a:solidFill>
                <a:latin typeface="Calibri"/>
                <a:ea typeface="+mn-ea"/>
                <a:cs typeface="+mn-cs"/>
              </a:endParaRPr>
            </a:p>
          </p:txBody>
        </p:sp>
        <p:sp>
          <p:nvSpPr>
            <p:cNvPr id="7" name="object 7"/>
            <p:cNvSpPr/>
            <p:nvPr/>
          </p:nvSpPr>
          <p:spPr>
            <a:xfrm>
              <a:off x="2983128" y="2127250"/>
              <a:ext cx="6452972" cy="1270647"/>
            </a:xfrm>
            <a:custGeom>
              <a:avLst/>
              <a:gdLst/>
              <a:ahLst/>
              <a:cxnLst/>
              <a:rect l="l" t="t" r="r" b="b"/>
              <a:pathLst>
                <a:path w="6187440" h="3378835">
                  <a:moveTo>
                    <a:pt x="122516" y="3057906"/>
                  </a:moveTo>
                  <a:lnTo>
                    <a:pt x="0" y="2921406"/>
                  </a:lnTo>
                  <a:lnTo>
                    <a:pt x="0" y="3194405"/>
                  </a:lnTo>
                  <a:lnTo>
                    <a:pt x="122516" y="3057906"/>
                  </a:lnTo>
                  <a:close/>
                </a:path>
                <a:path w="6187440" h="3378835">
                  <a:moveTo>
                    <a:pt x="122516" y="2475712"/>
                  </a:moveTo>
                  <a:lnTo>
                    <a:pt x="0" y="2339213"/>
                  </a:lnTo>
                  <a:lnTo>
                    <a:pt x="0" y="2612212"/>
                  </a:lnTo>
                  <a:lnTo>
                    <a:pt x="122516" y="2475712"/>
                  </a:lnTo>
                  <a:close/>
                </a:path>
                <a:path w="6187440" h="3378835">
                  <a:moveTo>
                    <a:pt x="122516" y="1885200"/>
                  </a:moveTo>
                  <a:lnTo>
                    <a:pt x="0" y="1748701"/>
                  </a:lnTo>
                  <a:lnTo>
                    <a:pt x="0" y="2021700"/>
                  </a:lnTo>
                  <a:lnTo>
                    <a:pt x="122516" y="1885200"/>
                  </a:lnTo>
                  <a:close/>
                </a:path>
                <a:path w="6187440" h="3378835">
                  <a:moveTo>
                    <a:pt x="122516" y="1303667"/>
                  </a:moveTo>
                  <a:lnTo>
                    <a:pt x="0" y="1167168"/>
                  </a:lnTo>
                  <a:lnTo>
                    <a:pt x="0" y="1440167"/>
                  </a:lnTo>
                  <a:lnTo>
                    <a:pt x="122516" y="1303667"/>
                  </a:lnTo>
                  <a:close/>
                </a:path>
                <a:path w="6187440" h="3378835">
                  <a:moveTo>
                    <a:pt x="122516" y="713143"/>
                  </a:moveTo>
                  <a:lnTo>
                    <a:pt x="0" y="576643"/>
                  </a:lnTo>
                  <a:lnTo>
                    <a:pt x="0" y="849642"/>
                  </a:lnTo>
                  <a:lnTo>
                    <a:pt x="122516" y="713143"/>
                  </a:lnTo>
                  <a:close/>
                </a:path>
                <a:path w="6187440" h="3378835">
                  <a:moveTo>
                    <a:pt x="122516" y="124460"/>
                  </a:moveTo>
                  <a:lnTo>
                    <a:pt x="10807" y="0"/>
                  </a:lnTo>
                  <a:lnTo>
                    <a:pt x="0" y="0"/>
                  </a:lnTo>
                  <a:lnTo>
                    <a:pt x="0" y="260959"/>
                  </a:lnTo>
                  <a:lnTo>
                    <a:pt x="122516" y="124460"/>
                  </a:lnTo>
                  <a:close/>
                </a:path>
                <a:path w="6187440" h="3378835">
                  <a:moveTo>
                    <a:pt x="201282" y="0"/>
                  </a:moveTo>
                  <a:lnTo>
                    <a:pt x="165290" y="0"/>
                  </a:lnTo>
                  <a:lnTo>
                    <a:pt x="120345" y="50076"/>
                  </a:lnTo>
                  <a:lnTo>
                    <a:pt x="75399" y="0"/>
                  </a:lnTo>
                  <a:lnTo>
                    <a:pt x="39408" y="0"/>
                  </a:lnTo>
                  <a:lnTo>
                    <a:pt x="120345" y="90170"/>
                  </a:lnTo>
                  <a:lnTo>
                    <a:pt x="156324" y="50076"/>
                  </a:lnTo>
                  <a:lnTo>
                    <a:pt x="201282" y="0"/>
                  </a:lnTo>
                  <a:close/>
                </a:path>
                <a:path w="6187440" h="3378835">
                  <a:moveTo>
                    <a:pt x="563105" y="124460"/>
                  </a:moveTo>
                  <a:lnTo>
                    <a:pt x="451396" y="0"/>
                  </a:lnTo>
                  <a:lnTo>
                    <a:pt x="234238" y="0"/>
                  </a:lnTo>
                  <a:lnTo>
                    <a:pt x="122529" y="124460"/>
                  </a:lnTo>
                  <a:lnTo>
                    <a:pt x="342823" y="369887"/>
                  </a:lnTo>
                  <a:lnTo>
                    <a:pt x="563105" y="124460"/>
                  </a:lnTo>
                  <a:close/>
                </a:path>
                <a:path w="6187440" h="3378835">
                  <a:moveTo>
                    <a:pt x="563118" y="3057906"/>
                  </a:moveTo>
                  <a:lnTo>
                    <a:pt x="342823" y="2812478"/>
                  </a:lnTo>
                  <a:lnTo>
                    <a:pt x="122529" y="3057906"/>
                  </a:lnTo>
                  <a:lnTo>
                    <a:pt x="342823" y="3303333"/>
                  </a:lnTo>
                  <a:lnTo>
                    <a:pt x="563118" y="3057906"/>
                  </a:lnTo>
                  <a:close/>
                </a:path>
                <a:path w="6187440" h="3378835">
                  <a:moveTo>
                    <a:pt x="563118" y="2475712"/>
                  </a:moveTo>
                  <a:lnTo>
                    <a:pt x="342823" y="2230285"/>
                  </a:lnTo>
                  <a:lnTo>
                    <a:pt x="122529" y="2475712"/>
                  </a:lnTo>
                  <a:lnTo>
                    <a:pt x="342823" y="2721140"/>
                  </a:lnTo>
                  <a:lnTo>
                    <a:pt x="563118" y="2475712"/>
                  </a:lnTo>
                  <a:close/>
                </a:path>
                <a:path w="6187440" h="3378835">
                  <a:moveTo>
                    <a:pt x="563118" y="1885200"/>
                  </a:moveTo>
                  <a:lnTo>
                    <a:pt x="342823" y="1639773"/>
                  </a:lnTo>
                  <a:lnTo>
                    <a:pt x="122529" y="1885200"/>
                  </a:lnTo>
                  <a:lnTo>
                    <a:pt x="342823" y="2130628"/>
                  </a:lnTo>
                  <a:lnTo>
                    <a:pt x="563118" y="1885200"/>
                  </a:lnTo>
                  <a:close/>
                </a:path>
                <a:path w="6187440" h="3378835">
                  <a:moveTo>
                    <a:pt x="563118" y="1303667"/>
                  </a:moveTo>
                  <a:lnTo>
                    <a:pt x="342823" y="1058240"/>
                  </a:lnTo>
                  <a:lnTo>
                    <a:pt x="122529" y="1303667"/>
                  </a:lnTo>
                  <a:lnTo>
                    <a:pt x="342823" y="1549095"/>
                  </a:lnTo>
                  <a:lnTo>
                    <a:pt x="563118" y="1303667"/>
                  </a:lnTo>
                  <a:close/>
                </a:path>
                <a:path w="6187440" h="3378835">
                  <a:moveTo>
                    <a:pt x="563118" y="713155"/>
                  </a:moveTo>
                  <a:lnTo>
                    <a:pt x="342823" y="467728"/>
                  </a:lnTo>
                  <a:lnTo>
                    <a:pt x="122529" y="713155"/>
                  </a:lnTo>
                  <a:lnTo>
                    <a:pt x="342823" y="958583"/>
                  </a:lnTo>
                  <a:lnTo>
                    <a:pt x="563118" y="713155"/>
                  </a:lnTo>
                  <a:close/>
                </a:path>
                <a:path w="6187440" h="3378835">
                  <a:moveTo>
                    <a:pt x="641870" y="0"/>
                  </a:moveTo>
                  <a:lnTo>
                    <a:pt x="605878" y="0"/>
                  </a:lnTo>
                  <a:lnTo>
                    <a:pt x="560933" y="50076"/>
                  </a:lnTo>
                  <a:lnTo>
                    <a:pt x="515988" y="0"/>
                  </a:lnTo>
                  <a:lnTo>
                    <a:pt x="479996" y="0"/>
                  </a:lnTo>
                  <a:lnTo>
                    <a:pt x="560933" y="90170"/>
                  </a:lnTo>
                  <a:lnTo>
                    <a:pt x="596912" y="50076"/>
                  </a:lnTo>
                  <a:lnTo>
                    <a:pt x="641870" y="0"/>
                  </a:lnTo>
                  <a:close/>
                </a:path>
                <a:path w="6187440" h="3378835">
                  <a:moveTo>
                    <a:pt x="1003693" y="124460"/>
                  </a:moveTo>
                  <a:lnTo>
                    <a:pt x="891984" y="0"/>
                  </a:lnTo>
                  <a:lnTo>
                    <a:pt x="674827" y="0"/>
                  </a:lnTo>
                  <a:lnTo>
                    <a:pt x="563118" y="124460"/>
                  </a:lnTo>
                  <a:lnTo>
                    <a:pt x="783412" y="369887"/>
                  </a:lnTo>
                  <a:lnTo>
                    <a:pt x="1003693" y="124460"/>
                  </a:lnTo>
                  <a:close/>
                </a:path>
                <a:path w="6187440" h="3378835">
                  <a:moveTo>
                    <a:pt x="1082446" y="0"/>
                  </a:moveTo>
                  <a:lnTo>
                    <a:pt x="1046467" y="0"/>
                  </a:lnTo>
                  <a:lnTo>
                    <a:pt x="1001522" y="50076"/>
                  </a:lnTo>
                  <a:lnTo>
                    <a:pt x="956564" y="0"/>
                  </a:lnTo>
                  <a:lnTo>
                    <a:pt x="920584" y="0"/>
                  </a:lnTo>
                  <a:lnTo>
                    <a:pt x="1001522" y="90157"/>
                  </a:lnTo>
                  <a:lnTo>
                    <a:pt x="1037488" y="50076"/>
                  </a:lnTo>
                  <a:lnTo>
                    <a:pt x="1082446" y="0"/>
                  </a:lnTo>
                  <a:close/>
                </a:path>
                <a:path w="6187440" h="3378835">
                  <a:moveTo>
                    <a:pt x="1444282" y="3057906"/>
                  </a:moveTo>
                  <a:lnTo>
                    <a:pt x="1223987" y="2812478"/>
                  </a:lnTo>
                  <a:lnTo>
                    <a:pt x="1003693" y="3057906"/>
                  </a:lnTo>
                  <a:lnTo>
                    <a:pt x="783412" y="2812478"/>
                  </a:lnTo>
                  <a:lnTo>
                    <a:pt x="563118" y="3057906"/>
                  </a:lnTo>
                  <a:lnTo>
                    <a:pt x="783412" y="3303333"/>
                  </a:lnTo>
                  <a:lnTo>
                    <a:pt x="1003693" y="3057918"/>
                  </a:lnTo>
                  <a:lnTo>
                    <a:pt x="1223987" y="3303333"/>
                  </a:lnTo>
                  <a:lnTo>
                    <a:pt x="1444282" y="3057906"/>
                  </a:lnTo>
                  <a:close/>
                </a:path>
                <a:path w="6187440" h="3378835">
                  <a:moveTo>
                    <a:pt x="1444282" y="2475712"/>
                  </a:moveTo>
                  <a:lnTo>
                    <a:pt x="1223987" y="2230285"/>
                  </a:lnTo>
                  <a:lnTo>
                    <a:pt x="1003693" y="2475712"/>
                  </a:lnTo>
                  <a:lnTo>
                    <a:pt x="783412" y="2230285"/>
                  </a:lnTo>
                  <a:lnTo>
                    <a:pt x="563118" y="2475712"/>
                  </a:lnTo>
                  <a:lnTo>
                    <a:pt x="783412" y="2721140"/>
                  </a:lnTo>
                  <a:lnTo>
                    <a:pt x="1003693" y="2475725"/>
                  </a:lnTo>
                  <a:lnTo>
                    <a:pt x="1223987" y="2721140"/>
                  </a:lnTo>
                  <a:lnTo>
                    <a:pt x="1444282" y="2475712"/>
                  </a:lnTo>
                  <a:close/>
                </a:path>
                <a:path w="6187440" h="3378835">
                  <a:moveTo>
                    <a:pt x="1444282" y="1885200"/>
                  </a:moveTo>
                  <a:lnTo>
                    <a:pt x="1223987" y="1639773"/>
                  </a:lnTo>
                  <a:lnTo>
                    <a:pt x="1003693" y="1885200"/>
                  </a:lnTo>
                  <a:lnTo>
                    <a:pt x="783412" y="1639773"/>
                  </a:lnTo>
                  <a:lnTo>
                    <a:pt x="563118" y="1885200"/>
                  </a:lnTo>
                  <a:lnTo>
                    <a:pt x="783412" y="2130628"/>
                  </a:lnTo>
                  <a:lnTo>
                    <a:pt x="1003693" y="1885213"/>
                  </a:lnTo>
                  <a:lnTo>
                    <a:pt x="1223987" y="2130628"/>
                  </a:lnTo>
                  <a:lnTo>
                    <a:pt x="1444282" y="1885200"/>
                  </a:lnTo>
                  <a:close/>
                </a:path>
                <a:path w="6187440" h="3378835">
                  <a:moveTo>
                    <a:pt x="1444282" y="1303667"/>
                  </a:moveTo>
                  <a:lnTo>
                    <a:pt x="1223987" y="1058240"/>
                  </a:lnTo>
                  <a:lnTo>
                    <a:pt x="1003693" y="1303667"/>
                  </a:lnTo>
                  <a:lnTo>
                    <a:pt x="783412" y="1058240"/>
                  </a:lnTo>
                  <a:lnTo>
                    <a:pt x="563118" y="1303667"/>
                  </a:lnTo>
                  <a:lnTo>
                    <a:pt x="783412" y="1549095"/>
                  </a:lnTo>
                  <a:lnTo>
                    <a:pt x="1003693" y="1303680"/>
                  </a:lnTo>
                  <a:lnTo>
                    <a:pt x="1223987" y="1549095"/>
                  </a:lnTo>
                  <a:lnTo>
                    <a:pt x="1444282" y="1303667"/>
                  </a:lnTo>
                  <a:close/>
                </a:path>
                <a:path w="6187440" h="3378835">
                  <a:moveTo>
                    <a:pt x="1444282" y="713155"/>
                  </a:moveTo>
                  <a:lnTo>
                    <a:pt x="1223987" y="467728"/>
                  </a:lnTo>
                  <a:lnTo>
                    <a:pt x="1003693" y="713155"/>
                  </a:lnTo>
                  <a:lnTo>
                    <a:pt x="783412" y="467728"/>
                  </a:lnTo>
                  <a:lnTo>
                    <a:pt x="563118" y="713155"/>
                  </a:lnTo>
                  <a:lnTo>
                    <a:pt x="783412" y="958583"/>
                  </a:lnTo>
                  <a:lnTo>
                    <a:pt x="1003693" y="713168"/>
                  </a:lnTo>
                  <a:lnTo>
                    <a:pt x="1223987" y="958583"/>
                  </a:lnTo>
                  <a:lnTo>
                    <a:pt x="1444282" y="713155"/>
                  </a:lnTo>
                  <a:close/>
                </a:path>
                <a:path w="6187440" h="3378835">
                  <a:moveTo>
                    <a:pt x="1523034" y="0"/>
                  </a:moveTo>
                  <a:lnTo>
                    <a:pt x="1487055" y="0"/>
                  </a:lnTo>
                  <a:lnTo>
                    <a:pt x="1442110" y="50076"/>
                  </a:lnTo>
                  <a:lnTo>
                    <a:pt x="1397165" y="0"/>
                  </a:lnTo>
                  <a:lnTo>
                    <a:pt x="1361173" y="0"/>
                  </a:lnTo>
                  <a:lnTo>
                    <a:pt x="1442110" y="90170"/>
                  </a:lnTo>
                  <a:lnTo>
                    <a:pt x="1478089" y="50076"/>
                  </a:lnTo>
                  <a:lnTo>
                    <a:pt x="1523034" y="0"/>
                  </a:lnTo>
                  <a:close/>
                </a:path>
                <a:path w="6187440" h="3378835">
                  <a:moveTo>
                    <a:pt x="1884870" y="3057906"/>
                  </a:moveTo>
                  <a:lnTo>
                    <a:pt x="1664576" y="2812478"/>
                  </a:lnTo>
                  <a:lnTo>
                    <a:pt x="1444282" y="3057906"/>
                  </a:lnTo>
                  <a:lnTo>
                    <a:pt x="1664576" y="3303333"/>
                  </a:lnTo>
                  <a:lnTo>
                    <a:pt x="1884870" y="3057906"/>
                  </a:lnTo>
                  <a:close/>
                </a:path>
                <a:path w="6187440" h="3378835">
                  <a:moveTo>
                    <a:pt x="1884870" y="2475712"/>
                  </a:moveTo>
                  <a:lnTo>
                    <a:pt x="1664576" y="2230285"/>
                  </a:lnTo>
                  <a:lnTo>
                    <a:pt x="1444282" y="2475712"/>
                  </a:lnTo>
                  <a:lnTo>
                    <a:pt x="1664576" y="2721140"/>
                  </a:lnTo>
                  <a:lnTo>
                    <a:pt x="1884870" y="2475712"/>
                  </a:lnTo>
                  <a:close/>
                </a:path>
                <a:path w="6187440" h="3378835">
                  <a:moveTo>
                    <a:pt x="1884870" y="1885200"/>
                  </a:moveTo>
                  <a:lnTo>
                    <a:pt x="1664576" y="1639773"/>
                  </a:lnTo>
                  <a:lnTo>
                    <a:pt x="1444282" y="1885200"/>
                  </a:lnTo>
                  <a:lnTo>
                    <a:pt x="1664576" y="2130628"/>
                  </a:lnTo>
                  <a:lnTo>
                    <a:pt x="1884870" y="1885200"/>
                  </a:lnTo>
                  <a:close/>
                </a:path>
                <a:path w="6187440" h="3378835">
                  <a:moveTo>
                    <a:pt x="1884870" y="1303667"/>
                  </a:moveTo>
                  <a:lnTo>
                    <a:pt x="1664576" y="1058240"/>
                  </a:lnTo>
                  <a:lnTo>
                    <a:pt x="1444282" y="1303667"/>
                  </a:lnTo>
                  <a:lnTo>
                    <a:pt x="1664576" y="1549095"/>
                  </a:lnTo>
                  <a:lnTo>
                    <a:pt x="1884870" y="1303667"/>
                  </a:lnTo>
                  <a:close/>
                </a:path>
                <a:path w="6187440" h="3378835">
                  <a:moveTo>
                    <a:pt x="1884870" y="713155"/>
                  </a:moveTo>
                  <a:lnTo>
                    <a:pt x="1664576" y="467728"/>
                  </a:lnTo>
                  <a:lnTo>
                    <a:pt x="1444282" y="713155"/>
                  </a:lnTo>
                  <a:lnTo>
                    <a:pt x="1664576" y="958583"/>
                  </a:lnTo>
                  <a:lnTo>
                    <a:pt x="1884870" y="713155"/>
                  </a:lnTo>
                  <a:close/>
                </a:path>
                <a:path w="6187440" h="3378835">
                  <a:moveTo>
                    <a:pt x="1963635" y="0"/>
                  </a:moveTo>
                  <a:lnTo>
                    <a:pt x="1927644" y="0"/>
                  </a:lnTo>
                  <a:lnTo>
                    <a:pt x="1882698" y="50076"/>
                  </a:lnTo>
                  <a:lnTo>
                    <a:pt x="1837753" y="0"/>
                  </a:lnTo>
                  <a:lnTo>
                    <a:pt x="1801761" y="0"/>
                  </a:lnTo>
                  <a:lnTo>
                    <a:pt x="1882698" y="90170"/>
                  </a:lnTo>
                  <a:lnTo>
                    <a:pt x="1918677" y="50076"/>
                  </a:lnTo>
                  <a:lnTo>
                    <a:pt x="1963635" y="0"/>
                  </a:lnTo>
                  <a:close/>
                </a:path>
                <a:path w="6187440" h="3378835">
                  <a:moveTo>
                    <a:pt x="2404224" y="0"/>
                  </a:moveTo>
                  <a:lnTo>
                    <a:pt x="2368245" y="0"/>
                  </a:lnTo>
                  <a:lnTo>
                    <a:pt x="2323287" y="50076"/>
                  </a:lnTo>
                  <a:lnTo>
                    <a:pt x="2278342" y="0"/>
                  </a:lnTo>
                  <a:lnTo>
                    <a:pt x="2242350" y="0"/>
                  </a:lnTo>
                  <a:lnTo>
                    <a:pt x="2323287" y="90170"/>
                  </a:lnTo>
                  <a:lnTo>
                    <a:pt x="2359266" y="50076"/>
                  </a:lnTo>
                  <a:lnTo>
                    <a:pt x="2404224" y="0"/>
                  </a:lnTo>
                  <a:close/>
                </a:path>
                <a:path w="6187440" h="3378835">
                  <a:moveTo>
                    <a:pt x="2844787" y="0"/>
                  </a:moveTo>
                  <a:lnTo>
                    <a:pt x="2808808" y="0"/>
                  </a:lnTo>
                  <a:lnTo>
                    <a:pt x="2763863" y="50076"/>
                  </a:lnTo>
                  <a:lnTo>
                    <a:pt x="2718917" y="0"/>
                  </a:lnTo>
                  <a:lnTo>
                    <a:pt x="2682938" y="0"/>
                  </a:lnTo>
                  <a:lnTo>
                    <a:pt x="2763863" y="90157"/>
                  </a:lnTo>
                  <a:lnTo>
                    <a:pt x="2799829" y="50076"/>
                  </a:lnTo>
                  <a:lnTo>
                    <a:pt x="2844787" y="0"/>
                  </a:lnTo>
                  <a:close/>
                </a:path>
                <a:path w="6187440" h="3378835">
                  <a:moveTo>
                    <a:pt x="3081210" y="3232747"/>
                  </a:moveTo>
                  <a:lnTo>
                    <a:pt x="2986214" y="3338576"/>
                  </a:lnTo>
                  <a:lnTo>
                    <a:pt x="2765945" y="3093148"/>
                  </a:lnTo>
                  <a:lnTo>
                    <a:pt x="2545651" y="3338576"/>
                  </a:lnTo>
                  <a:lnTo>
                    <a:pt x="2325357" y="3093148"/>
                  </a:lnTo>
                  <a:lnTo>
                    <a:pt x="2105063" y="3338576"/>
                  </a:lnTo>
                  <a:lnTo>
                    <a:pt x="1884756" y="3093148"/>
                  </a:lnTo>
                  <a:lnTo>
                    <a:pt x="1664462" y="3338576"/>
                  </a:lnTo>
                  <a:lnTo>
                    <a:pt x="1444167" y="3093148"/>
                  </a:lnTo>
                  <a:lnTo>
                    <a:pt x="1223873" y="3338576"/>
                  </a:lnTo>
                  <a:lnTo>
                    <a:pt x="1003592" y="3093148"/>
                  </a:lnTo>
                  <a:lnTo>
                    <a:pt x="783310" y="3338576"/>
                  </a:lnTo>
                  <a:lnTo>
                    <a:pt x="563003" y="3093148"/>
                  </a:lnTo>
                  <a:lnTo>
                    <a:pt x="342696" y="3338576"/>
                  </a:lnTo>
                  <a:lnTo>
                    <a:pt x="122415" y="3093148"/>
                  </a:lnTo>
                  <a:lnTo>
                    <a:pt x="0" y="3229533"/>
                  </a:lnTo>
                  <a:lnTo>
                    <a:pt x="0" y="3269615"/>
                  </a:lnTo>
                  <a:lnTo>
                    <a:pt x="122415" y="3133242"/>
                  </a:lnTo>
                  <a:lnTo>
                    <a:pt x="342696" y="3378657"/>
                  </a:lnTo>
                  <a:lnTo>
                    <a:pt x="563003" y="3133242"/>
                  </a:lnTo>
                  <a:lnTo>
                    <a:pt x="783310" y="3378657"/>
                  </a:lnTo>
                  <a:lnTo>
                    <a:pt x="1003592" y="3133242"/>
                  </a:lnTo>
                  <a:lnTo>
                    <a:pt x="1223873" y="3378657"/>
                  </a:lnTo>
                  <a:lnTo>
                    <a:pt x="1444167" y="3133242"/>
                  </a:lnTo>
                  <a:lnTo>
                    <a:pt x="1664462" y="3378657"/>
                  </a:lnTo>
                  <a:lnTo>
                    <a:pt x="1884756" y="3133242"/>
                  </a:lnTo>
                  <a:lnTo>
                    <a:pt x="2105063" y="3378657"/>
                  </a:lnTo>
                  <a:lnTo>
                    <a:pt x="2325357" y="3133242"/>
                  </a:lnTo>
                  <a:lnTo>
                    <a:pt x="2545651" y="3378657"/>
                  </a:lnTo>
                  <a:lnTo>
                    <a:pt x="2765945" y="3133242"/>
                  </a:lnTo>
                  <a:lnTo>
                    <a:pt x="2986214" y="3378657"/>
                  </a:lnTo>
                  <a:lnTo>
                    <a:pt x="3081210" y="3272828"/>
                  </a:lnTo>
                  <a:lnTo>
                    <a:pt x="3081210" y="3232747"/>
                  </a:lnTo>
                  <a:close/>
                </a:path>
                <a:path w="6187440" h="3378835">
                  <a:moveTo>
                    <a:pt x="3081210" y="2650553"/>
                  </a:moveTo>
                  <a:lnTo>
                    <a:pt x="2986214" y="2756382"/>
                  </a:lnTo>
                  <a:lnTo>
                    <a:pt x="2765945" y="2510955"/>
                  </a:lnTo>
                  <a:lnTo>
                    <a:pt x="2545651" y="2756395"/>
                  </a:lnTo>
                  <a:lnTo>
                    <a:pt x="2325357" y="2510955"/>
                  </a:lnTo>
                  <a:lnTo>
                    <a:pt x="2105063" y="2756395"/>
                  </a:lnTo>
                  <a:lnTo>
                    <a:pt x="1884756" y="2510955"/>
                  </a:lnTo>
                  <a:lnTo>
                    <a:pt x="1664462" y="2756395"/>
                  </a:lnTo>
                  <a:lnTo>
                    <a:pt x="1444167" y="2510955"/>
                  </a:lnTo>
                  <a:lnTo>
                    <a:pt x="1223873" y="2756382"/>
                  </a:lnTo>
                  <a:lnTo>
                    <a:pt x="1003592" y="2510955"/>
                  </a:lnTo>
                  <a:lnTo>
                    <a:pt x="783310" y="2756395"/>
                  </a:lnTo>
                  <a:lnTo>
                    <a:pt x="563003" y="2510955"/>
                  </a:lnTo>
                  <a:lnTo>
                    <a:pt x="342696" y="2756395"/>
                  </a:lnTo>
                  <a:lnTo>
                    <a:pt x="122415" y="2510955"/>
                  </a:lnTo>
                  <a:lnTo>
                    <a:pt x="0" y="2647353"/>
                  </a:lnTo>
                  <a:lnTo>
                    <a:pt x="0" y="2687434"/>
                  </a:lnTo>
                  <a:lnTo>
                    <a:pt x="122415" y="2551049"/>
                  </a:lnTo>
                  <a:lnTo>
                    <a:pt x="342696" y="2796476"/>
                  </a:lnTo>
                  <a:lnTo>
                    <a:pt x="563003" y="2551049"/>
                  </a:lnTo>
                  <a:lnTo>
                    <a:pt x="783310" y="2796476"/>
                  </a:lnTo>
                  <a:lnTo>
                    <a:pt x="1003592" y="2551049"/>
                  </a:lnTo>
                  <a:lnTo>
                    <a:pt x="1223873" y="2796476"/>
                  </a:lnTo>
                  <a:lnTo>
                    <a:pt x="1444167" y="2551049"/>
                  </a:lnTo>
                  <a:lnTo>
                    <a:pt x="1664462" y="2796476"/>
                  </a:lnTo>
                  <a:lnTo>
                    <a:pt x="1884756" y="2551049"/>
                  </a:lnTo>
                  <a:lnTo>
                    <a:pt x="2105063" y="2796476"/>
                  </a:lnTo>
                  <a:lnTo>
                    <a:pt x="2325357" y="2551049"/>
                  </a:lnTo>
                  <a:lnTo>
                    <a:pt x="2545651" y="2796476"/>
                  </a:lnTo>
                  <a:lnTo>
                    <a:pt x="2765945" y="2551049"/>
                  </a:lnTo>
                  <a:lnTo>
                    <a:pt x="2986214" y="2796476"/>
                  </a:lnTo>
                  <a:lnTo>
                    <a:pt x="3081210" y="2690647"/>
                  </a:lnTo>
                  <a:lnTo>
                    <a:pt x="3081210" y="2650553"/>
                  </a:lnTo>
                  <a:close/>
                </a:path>
                <a:path w="6187440" h="3378835">
                  <a:moveTo>
                    <a:pt x="3081210" y="2060028"/>
                  </a:moveTo>
                  <a:lnTo>
                    <a:pt x="2986214" y="2165858"/>
                  </a:lnTo>
                  <a:lnTo>
                    <a:pt x="2765945" y="1920430"/>
                  </a:lnTo>
                  <a:lnTo>
                    <a:pt x="2545651" y="2165870"/>
                  </a:lnTo>
                  <a:lnTo>
                    <a:pt x="2325357" y="1920430"/>
                  </a:lnTo>
                  <a:lnTo>
                    <a:pt x="2105063" y="2165870"/>
                  </a:lnTo>
                  <a:lnTo>
                    <a:pt x="1884756" y="1920430"/>
                  </a:lnTo>
                  <a:lnTo>
                    <a:pt x="1664462" y="2165870"/>
                  </a:lnTo>
                  <a:lnTo>
                    <a:pt x="1444167" y="1920430"/>
                  </a:lnTo>
                  <a:lnTo>
                    <a:pt x="1223873" y="2165858"/>
                  </a:lnTo>
                  <a:lnTo>
                    <a:pt x="1003592" y="1920430"/>
                  </a:lnTo>
                  <a:lnTo>
                    <a:pt x="783310" y="2165870"/>
                  </a:lnTo>
                  <a:lnTo>
                    <a:pt x="563003" y="1920430"/>
                  </a:lnTo>
                  <a:lnTo>
                    <a:pt x="342696" y="2165870"/>
                  </a:lnTo>
                  <a:lnTo>
                    <a:pt x="122415" y="1920430"/>
                  </a:lnTo>
                  <a:lnTo>
                    <a:pt x="0" y="2056828"/>
                  </a:lnTo>
                  <a:lnTo>
                    <a:pt x="0" y="2096909"/>
                  </a:lnTo>
                  <a:lnTo>
                    <a:pt x="122415" y="1960524"/>
                  </a:lnTo>
                  <a:lnTo>
                    <a:pt x="342696" y="2205952"/>
                  </a:lnTo>
                  <a:lnTo>
                    <a:pt x="563003" y="1960524"/>
                  </a:lnTo>
                  <a:lnTo>
                    <a:pt x="783310" y="2205952"/>
                  </a:lnTo>
                  <a:lnTo>
                    <a:pt x="1003592" y="1960524"/>
                  </a:lnTo>
                  <a:lnTo>
                    <a:pt x="1223873" y="2205952"/>
                  </a:lnTo>
                  <a:lnTo>
                    <a:pt x="1444167" y="1960524"/>
                  </a:lnTo>
                  <a:lnTo>
                    <a:pt x="1664462" y="2205952"/>
                  </a:lnTo>
                  <a:lnTo>
                    <a:pt x="1884756" y="1960524"/>
                  </a:lnTo>
                  <a:lnTo>
                    <a:pt x="2105063" y="2205952"/>
                  </a:lnTo>
                  <a:lnTo>
                    <a:pt x="2325357" y="1960524"/>
                  </a:lnTo>
                  <a:lnTo>
                    <a:pt x="2545651" y="2205952"/>
                  </a:lnTo>
                  <a:lnTo>
                    <a:pt x="2765945" y="1960524"/>
                  </a:lnTo>
                  <a:lnTo>
                    <a:pt x="2986214" y="2205952"/>
                  </a:lnTo>
                  <a:lnTo>
                    <a:pt x="3081210" y="2100122"/>
                  </a:lnTo>
                  <a:lnTo>
                    <a:pt x="3081210" y="2060028"/>
                  </a:lnTo>
                  <a:close/>
                </a:path>
                <a:path w="6187440" h="3378835">
                  <a:moveTo>
                    <a:pt x="3081210" y="1478508"/>
                  </a:moveTo>
                  <a:lnTo>
                    <a:pt x="2986214" y="1584337"/>
                  </a:lnTo>
                  <a:lnTo>
                    <a:pt x="2765945" y="1338910"/>
                  </a:lnTo>
                  <a:lnTo>
                    <a:pt x="2545651" y="1584337"/>
                  </a:lnTo>
                  <a:lnTo>
                    <a:pt x="2325357" y="1338910"/>
                  </a:lnTo>
                  <a:lnTo>
                    <a:pt x="2105063" y="1584337"/>
                  </a:lnTo>
                  <a:lnTo>
                    <a:pt x="1884756" y="1338910"/>
                  </a:lnTo>
                  <a:lnTo>
                    <a:pt x="1664462" y="1584337"/>
                  </a:lnTo>
                  <a:lnTo>
                    <a:pt x="1444167" y="1338910"/>
                  </a:lnTo>
                  <a:lnTo>
                    <a:pt x="1223873" y="1584337"/>
                  </a:lnTo>
                  <a:lnTo>
                    <a:pt x="1003592" y="1338910"/>
                  </a:lnTo>
                  <a:lnTo>
                    <a:pt x="783310" y="1584337"/>
                  </a:lnTo>
                  <a:lnTo>
                    <a:pt x="563003" y="1338910"/>
                  </a:lnTo>
                  <a:lnTo>
                    <a:pt x="342696" y="1584337"/>
                  </a:lnTo>
                  <a:lnTo>
                    <a:pt x="122415" y="1338910"/>
                  </a:lnTo>
                  <a:lnTo>
                    <a:pt x="0" y="1475295"/>
                  </a:lnTo>
                  <a:lnTo>
                    <a:pt x="0" y="1515389"/>
                  </a:lnTo>
                  <a:lnTo>
                    <a:pt x="122415" y="1379004"/>
                  </a:lnTo>
                  <a:lnTo>
                    <a:pt x="342696" y="1624431"/>
                  </a:lnTo>
                  <a:lnTo>
                    <a:pt x="563003" y="1379004"/>
                  </a:lnTo>
                  <a:lnTo>
                    <a:pt x="783310" y="1624431"/>
                  </a:lnTo>
                  <a:lnTo>
                    <a:pt x="1003592" y="1379004"/>
                  </a:lnTo>
                  <a:lnTo>
                    <a:pt x="1223873" y="1624418"/>
                  </a:lnTo>
                  <a:lnTo>
                    <a:pt x="1444167" y="1379004"/>
                  </a:lnTo>
                  <a:lnTo>
                    <a:pt x="1664462" y="1624431"/>
                  </a:lnTo>
                  <a:lnTo>
                    <a:pt x="1884756" y="1379004"/>
                  </a:lnTo>
                  <a:lnTo>
                    <a:pt x="2105063" y="1624431"/>
                  </a:lnTo>
                  <a:lnTo>
                    <a:pt x="2325357" y="1379004"/>
                  </a:lnTo>
                  <a:lnTo>
                    <a:pt x="2545651" y="1624431"/>
                  </a:lnTo>
                  <a:lnTo>
                    <a:pt x="2765945" y="1379004"/>
                  </a:lnTo>
                  <a:lnTo>
                    <a:pt x="2986214" y="1624418"/>
                  </a:lnTo>
                  <a:lnTo>
                    <a:pt x="3081210" y="1518589"/>
                  </a:lnTo>
                  <a:lnTo>
                    <a:pt x="3081210" y="1478508"/>
                  </a:lnTo>
                  <a:close/>
                </a:path>
                <a:path w="6187440" h="3378835">
                  <a:moveTo>
                    <a:pt x="3081210" y="887984"/>
                  </a:moveTo>
                  <a:lnTo>
                    <a:pt x="2986214" y="993813"/>
                  </a:lnTo>
                  <a:lnTo>
                    <a:pt x="2765945" y="748385"/>
                  </a:lnTo>
                  <a:lnTo>
                    <a:pt x="2545651" y="993825"/>
                  </a:lnTo>
                  <a:lnTo>
                    <a:pt x="2325357" y="748385"/>
                  </a:lnTo>
                  <a:lnTo>
                    <a:pt x="2105063" y="993825"/>
                  </a:lnTo>
                  <a:lnTo>
                    <a:pt x="1884756" y="748385"/>
                  </a:lnTo>
                  <a:lnTo>
                    <a:pt x="1664462" y="993825"/>
                  </a:lnTo>
                  <a:lnTo>
                    <a:pt x="1444167" y="748385"/>
                  </a:lnTo>
                  <a:lnTo>
                    <a:pt x="1223873" y="993813"/>
                  </a:lnTo>
                  <a:lnTo>
                    <a:pt x="1003592" y="748385"/>
                  </a:lnTo>
                  <a:lnTo>
                    <a:pt x="783310" y="993825"/>
                  </a:lnTo>
                  <a:lnTo>
                    <a:pt x="563003" y="748385"/>
                  </a:lnTo>
                  <a:lnTo>
                    <a:pt x="342696" y="993825"/>
                  </a:lnTo>
                  <a:lnTo>
                    <a:pt x="122415" y="748385"/>
                  </a:lnTo>
                  <a:lnTo>
                    <a:pt x="0" y="884783"/>
                  </a:lnTo>
                  <a:lnTo>
                    <a:pt x="0" y="924864"/>
                  </a:lnTo>
                  <a:lnTo>
                    <a:pt x="122415" y="788492"/>
                  </a:lnTo>
                  <a:lnTo>
                    <a:pt x="342696" y="1033907"/>
                  </a:lnTo>
                  <a:lnTo>
                    <a:pt x="563003" y="788492"/>
                  </a:lnTo>
                  <a:lnTo>
                    <a:pt x="783310" y="1033907"/>
                  </a:lnTo>
                  <a:lnTo>
                    <a:pt x="1003592" y="788492"/>
                  </a:lnTo>
                  <a:lnTo>
                    <a:pt x="1223873" y="1033907"/>
                  </a:lnTo>
                  <a:lnTo>
                    <a:pt x="1444167" y="788492"/>
                  </a:lnTo>
                  <a:lnTo>
                    <a:pt x="1664462" y="1033907"/>
                  </a:lnTo>
                  <a:lnTo>
                    <a:pt x="1884756" y="788492"/>
                  </a:lnTo>
                  <a:lnTo>
                    <a:pt x="2105063" y="1033907"/>
                  </a:lnTo>
                  <a:lnTo>
                    <a:pt x="2325357" y="788492"/>
                  </a:lnTo>
                  <a:lnTo>
                    <a:pt x="2545651" y="1033907"/>
                  </a:lnTo>
                  <a:lnTo>
                    <a:pt x="2765945" y="788492"/>
                  </a:lnTo>
                  <a:lnTo>
                    <a:pt x="2986214" y="1033907"/>
                  </a:lnTo>
                  <a:lnTo>
                    <a:pt x="3081210" y="928077"/>
                  </a:lnTo>
                  <a:lnTo>
                    <a:pt x="3081210" y="887984"/>
                  </a:lnTo>
                  <a:close/>
                </a:path>
                <a:path w="6187440" h="3378835">
                  <a:moveTo>
                    <a:pt x="3081210" y="299300"/>
                  </a:moveTo>
                  <a:lnTo>
                    <a:pt x="2986214" y="405130"/>
                  </a:lnTo>
                  <a:lnTo>
                    <a:pt x="2765945" y="159702"/>
                  </a:lnTo>
                  <a:lnTo>
                    <a:pt x="2545651" y="405130"/>
                  </a:lnTo>
                  <a:lnTo>
                    <a:pt x="2325357" y="159702"/>
                  </a:lnTo>
                  <a:lnTo>
                    <a:pt x="2105063" y="405130"/>
                  </a:lnTo>
                  <a:lnTo>
                    <a:pt x="1884756" y="159702"/>
                  </a:lnTo>
                  <a:lnTo>
                    <a:pt x="1664462" y="405130"/>
                  </a:lnTo>
                  <a:lnTo>
                    <a:pt x="1444167" y="159702"/>
                  </a:lnTo>
                  <a:lnTo>
                    <a:pt x="1223873" y="405130"/>
                  </a:lnTo>
                  <a:lnTo>
                    <a:pt x="1003592" y="159702"/>
                  </a:lnTo>
                  <a:lnTo>
                    <a:pt x="783310" y="405130"/>
                  </a:lnTo>
                  <a:lnTo>
                    <a:pt x="563003" y="159702"/>
                  </a:lnTo>
                  <a:lnTo>
                    <a:pt x="342696" y="405130"/>
                  </a:lnTo>
                  <a:lnTo>
                    <a:pt x="122415" y="159702"/>
                  </a:lnTo>
                  <a:lnTo>
                    <a:pt x="0" y="296087"/>
                  </a:lnTo>
                  <a:lnTo>
                    <a:pt x="0" y="336181"/>
                  </a:lnTo>
                  <a:lnTo>
                    <a:pt x="122415" y="199796"/>
                  </a:lnTo>
                  <a:lnTo>
                    <a:pt x="342696" y="445223"/>
                  </a:lnTo>
                  <a:lnTo>
                    <a:pt x="563003" y="199796"/>
                  </a:lnTo>
                  <a:lnTo>
                    <a:pt x="783310" y="445223"/>
                  </a:lnTo>
                  <a:lnTo>
                    <a:pt x="1003592" y="199796"/>
                  </a:lnTo>
                  <a:lnTo>
                    <a:pt x="1223873" y="445211"/>
                  </a:lnTo>
                  <a:lnTo>
                    <a:pt x="1444167" y="199796"/>
                  </a:lnTo>
                  <a:lnTo>
                    <a:pt x="1664462" y="445223"/>
                  </a:lnTo>
                  <a:lnTo>
                    <a:pt x="1884756" y="199796"/>
                  </a:lnTo>
                  <a:lnTo>
                    <a:pt x="2105063" y="445223"/>
                  </a:lnTo>
                  <a:lnTo>
                    <a:pt x="2325357" y="199796"/>
                  </a:lnTo>
                  <a:lnTo>
                    <a:pt x="2545651" y="445223"/>
                  </a:lnTo>
                  <a:lnTo>
                    <a:pt x="2765945" y="199796"/>
                  </a:lnTo>
                  <a:lnTo>
                    <a:pt x="2986214" y="445211"/>
                  </a:lnTo>
                  <a:lnTo>
                    <a:pt x="3081210" y="339382"/>
                  </a:lnTo>
                  <a:lnTo>
                    <a:pt x="3081210" y="299300"/>
                  </a:lnTo>
                  <a:close/>
                </a:path>
                <a:path w="6187440" h="3378835">
                  <a:moveTo>
                    <a:pt x="3081223" y="2918206"/>
                  </a:moveTo>
                  <a:lnTo>
                    <a:pt x="2986328" y="2812478"/>
                  </a:lnTo>
                  <a:lnTo>
                    <a:pt x="2766047" y="3057906"/>
                  </a:lnTo>
                  <a:lnTo>
                    <a:pt x="2545753" y="2812478"/>
                  </a:lnTo>
                  <a:lnTo>
                    <a:pt x="2325459" y="3057906"/>
                  </a:lnTo>
                  <a:lnTo>
                    <a:pt x="2105177" y="2812478"/>
                  </a:lnTo>
                  <a:lnTo>
                    <a:pt x="1884883" y="3057906"/>
                  </a:lnTo>
                  <a:lnTo>
                    <a:pt x="2105177" y="3303333"/>
                  </a:lnTo>
                  <a:lnTo>
                    <a:pt x="2325459" y="3057918"/>
                  </a:lnTo>
                  <a:lnTo>
                    <a:pt x="2545753" y="3303333"/>
                  </a:lnTo>
                  <a:lnTo>
                    <a:pt x="2766034" y="3057931"/>
                  </a:lnTo>
                  <a:lnTo>
                    <a:pt x="2986328" y="3303346"/>
                  </a:lnTo>
                  <a:lnTo>
                    <a:pt x="3081223" y="3197618"/>
                  </a:lnTo>
                  <a:lnTo>
                    <a:pt x="3081223" y="2918206"/>
                  </a:lnTo>
                  <a:close/>
                </a:path>
                <a:path w="6187440" h="3378835">
                  <a:moveTo>
                    <a:pt x="3081223" y="2336012"/>
                  </a:moveTo>
                  <a:lnTo>
                    <a:pt x="2986328" y="2230285"/>
                  </a:lnTo>
                  <a:lnTo>
                    <a:pt x="2766034" y="2475712"/>
                  </a:lnTo>
                  <a:lnTo>
                    <a:pt x="2545753" y="2230285"/>
                  </a:lnTo>
                  <a:lnTo>
                    <a:pt x="2325459" y="2475712"/>
                  </a:lnTo>
                  <a:lnTo>
                    <a:pt x="2105177" y="2230285"/>
                  </a:lnTo>
                  <a:lnTo>
                    <a:pt x="1884883" y="2475712"/>
                  </a:lnTo>
                  <a:lnTo>
                    <a:pt x="2105177" y="2721140"/>
                  </a:lnTo>
                  <a:lnTo>
                    <a:pt x="2325459" y="2475725"/>
                  </a:lnTo>
                  <a:lnTo>
                    <a:pt x="2545753" y="2721140"/>
                  </a:lnTo>
                  <a:lnTo>
                    <a:pt x="2766034" y="2475725"/>
                  </a:lnTo>
                  <a:lnTo>
                    <a:pt x="2986328" y="2721140"/>
                  </a:lnTo>
                  <a:lnTo>
                    <a:pt x="3081223" y="2615412"/>
                  </a:lnTo>
                  <a:lnTo>
                    <a:pt x="3081223" y="2336012"/>
                  </a:lnTo>
                  <a:close/>
                </a:path>
                <a:path w="6187440" h="3378835">
                  <a:moveTo>
                    <a:pt x="3081223" y="1745500"/>
                  </a:moveTo>
                  <a:lnTo>
                    <a:pt x="2986328" y="1639773"/>
                  </a:lnTo>
                  <a:lnTo>
                    <a:pt x="2766034" y="1885200"/>
                  </a:lnTo>
                  <a:lnTo>
                    <a:pt x="2545753" y="1639773"/>
                  </a:lnTo>
                  <a:lnTo>
                    <a:pt x="2325459" y="1885200"/>
                  </a:lnTo>
                  <a:lnTo>
                    <a:pt x="2105177" y="1639773"/>
                  </a:lnTo>
                  <a:lnTo>
                    <a:pt x="1884883" y="1885200"/>
                  </a:lnTo>
                  <a:lnTo>
                    <a:pt x="2105177" y="2130628"/>
                  </a:lnTo>
                  <a:lnTo>
                    <a:pt x="2325459" y="1885213"/>
                  </a:lnTo>
                  <a:lnTo>
                    <a:pt x="2545753" y="2130628"/>
                  </a:lnTo>
                  <a:lnTo>
                    <a:pt x="2766034" y="1885213"/>
                  </a:lnTo>
                  <a:lnTo>
                    <a:pt x="2986328" y="2130641"/>
                  </a:lnTo>
                  <a:lnTo>
                    <a:pt x="3081223" y="2024913"/>
                  </a:lnTo>
                  <a:lnTo>
                    <a:pt x="3081223" y="1745500"/>
                  </a:lnTo>
                  <a:close/>
                </a:path>
                <a:path w="6187440" h="3378835">
                  <a:moveTo>
                    <a:pt x="3081223" y="1163955"/>
                  </a:moveTo>
                  <a:lnTo>
                    <a:pt x="2986328" y="1058227"/>
                  </a:lnTo>
                  <a:lnTo>
                    <a:pt x="2766034" y="1303667"/>
                  </a:lnTo>
                  <a:lnTo>
                    <a:pt x="2545753" y="1058240"/>
                  </a:lnTo>
                  <a:lnTo>
                    <a:pt x="2325459" y="1303667"/>
                  </a:lnTo>
                  <a:lnTo>
                    <a:pt x="2105177" y="1058240"/>
                  </a:lnTo>
                  <a:lnTo>
                    <a:pt x="1884883" y="1303667"/>
                  </a:lnTo>
                  <a:lnTo>
                    <a:pt x="2105177" y="1549095"/>
                  </a:lnTo>
                  <a:lnTo>
                    <a:pt x="2325459" y="1303680"/>
                  </a:lnTo>
                  <a:lnTo>
                    <a:pt x="2545753" y="1549095"/>
                  </a:lnTo>
                  <a:lnTo>
                    <a:pt x="2766034" y="1303680"/>
                  </a:lnTo>
                  <a:lnTo>
                    <a:pt x="2986328" y="1549095"/>
                  </a:lnTo>
                  <a:lnTo>
                    <a:pt x="3081223" y="1443367"/>
                  </a:lnTo>
                  <a:lnTo>
                    <a:pt x="3081223" y="1163955"/>
                  </a:lnTo>
                  <a:close/>
                </a:path>
                <a:path w="6187440" h="3378835">
                  <a:moveTo>
                    <a:pt x="3081223" y="573455"/>
                  </a:moveTo>
                  <a:lnTo>
                    <a:pt x="2986328" y="467728"/>
                  </a:lnTo>
                  <a:lnTo>
                    <a:pt x="2766034" y="713155"/>
                  </a:lnTo>
                  <a:lnTo>
                    <a:pt x="2545753" y="467728"/>
                  </a:lnTo>
                  <a:lnTo>
                    <a:pt x="2325459" y="713155"/>
                  </a:lnTo>
                  <a:lnTo>
                    <a:pt x="2105177" y="467728"/>
                  </a:lnTo>
                  <a:lnTo>
                    <a:pt x="1884883" y="713155"/>
                  </a:lnTo>
                  <a:lnTo>
                    <a:pt x="2105177" y="958583"/>
                  </a:lnTo>
                  <a:lnTo>
                    <a:pt x="2325459" y="713168"/>
                  </a:lnTo>
                  <a:lnTo>
                    <a:pt x="2545753" y="958583"/>
                  </a:lnTo>
                  <a:lnTo>
                    <a:pt x="2766034" y="713168"/>
                  </a:lnTo>
                  <a:lnTo>
                    <a:pt x="2986328" y="958583"/>
                  </a:lnTo>
                  <a:lnTo>
                    <a:pt x="3081223" y="852855"/>
                  </a:lnTo>
                  <a:lnTo>
                    <a:pt x="3081223" y="573455"/>
                  </a:lnTo>
                  <a:close/>
                </a:path>
                <a:path w="6187440" h="3378835">
                  <a:moveTo>
                    <a:pt x="3861460" y="124460"/>
                  </a:moveTo>
                  <a:lnTo>
                    <a:pt x="3749751" y="0"/>
                  </a:lnTo>
                  <a:lnTo>
                    <a:pt x="3532594" y="0"/>
                  </a:lnTo>
                  <a:lnTo>
                    <a:pt x="3420884" y="124460"/>
                  </a:lnTo>
                  <a:lnTo>
                    <a:pt x="3309175" y="0"/>
                  </a:lnTo>
                  <a:lnTo>
                    <a:pt x="3105708" y="0"/>
                  </a:lnTo>
                  <a:lnTo>
                    <a:pt x="3105708" y="264172"/>
                  </a:lnTo>
                  <a:lnTo>
                    <a:pt x="3200603" y="369887"/>
                  </a:lnTo>
                  <a:lnTo>
                    <a:pt x="3420884" y="124472"/>
                  </a:lnTo>
                  <a:lnTo>
                    <a:pt x="3641179" y="369887"/>
                  </a:lnTo>
                  <a:lnTo>
                    <a:pt x="3861460" y="124460"/>
                  </a:lnTo>
                  <a:close/>
                </a:path>
                <a:path w="6187440" h="3378835">
                  <a:moveTo>
                    <a:pt x="4302049" y="1303667"/>
                  </a:moveTo>
                  <a:lnTo>
                    <a:pt x="4081754" y="1058240"/>
                  </a:lnTo>
                  <a:lnTo>
                    <a:pt x="3861460" y="1303667"/>
                  </a:lnTo>
                  <a:lnTo>
                    <a:pt x="3641179" y="1058240"/>
                  </a:lnTo>
                  <a:lnTo>
                    <a:pt x="3420884" y="1303667"/>
                  </a:lnTo>
                  <a:lnTo>
                    <a:pt x="3200603" y="1058227"/>
                  </a:lnTo>
                  <a:lnTo>
                    <a:pt x="3105708" y="1163955"/>
                  </a:lnTo>
                  <a:lnTo>
                    <a:pt x="3105708" y="1443367"/>
                  </a:lnTo>
                  <a:lnTo>
                    <a:pt x="3200603" y="1549095"/>
                  </a:lnTo>
                  <a:lnTo>
                    <a:pt x="3420884" y="1303680"/>
                  </a:lnTo>
                  <a:lnTo>
                    <a:pt x="3641179" y="1549095"/>
                  </a:lnTo>
                  <a:lnTo>
                    <a:pt x="3861460" y="1303680"/>
                  </a:lnTo>
                  <a:lnTo>
                    <a:pt x="4081754" y="1549095"/>
                  </a:lnTo>
                  <a:lnTo>
                    <a:pt x="4302049" y="1303667"/>
                  </a:lnTo>
                  <a:close/>
                </a:path>
                <a:path w="6187440" h="3378835">
                  <a:moveTo>
                    <a:pt x="4302049" y="713155"/>
                  </a:moveTo>
                  <a:lnTo>
                    <a:pt x="4081754" y="467728"/>
                  </a:lnTo>
                  <a:lnTo>
                    <a:pt x="3861460" y="713155"/>
                  </a:lnTo>
                  <a:lnTo>
                    <a:pt x="3641179" y="467728"/>
                  </a:lnTo>
                  <a:lnTo>
                    <a:pt x="3420897" y="713143"/>
                  </a:lnTo>
                  <a:lnTo>
                    <a:pt x="3200603" y="467728"/>
                  </a:lnTo>
                  <a:lnTo>
                    <a:pt x="3105708" y="573443"/>
                  </a:lnTo>
                  <a:lnTo>
                    <a:pt x="3105708" y="852855"/>
                  </a:lnTo>
                  <a:lnTo>
                    <a:pt x="3200603" y="958570"/>
                  </a:lnTo>
                  <a:lnTo>
                    <a:pt x="3420884" y="713168"/>
                  </a:lnTo>
                  <a:lnTo>
                    <a:pt x="3641179" y="958583"/>
                  </a:lnTo>
                  <a:lnTo>
                    <a:pt x="3861460" y="713168"/>
                  </a:lnTo>
                  <a:lnTo>
                    <a:pt x="4081754" y="958583"/>
                  </a:lnTo>
                  <a:lnTo>
                    <a:pt x="4302049" y="713155"/>
                  </a:lnTo>
                  <a:close/>
                </a:path>
                <a:path w="6187440" h="3378835">
                  <a:moveTo>
                    <a:pt x="4302049" y="124460"/>
                  </a:moveTo>
                  <a:lnTo>
                    <a:pt x="4190339" y="0"/>
                  </a:lnTo>
                  <a:lnTo>
                    <a:pt x="3973182" y="0"/>
                  </a:lnTo>
                  <a:lnTo>
                    <a:pt x="3861473" y="124460"/>
                  </a:lnTo>
                  <a:lnTo>
                    <a:pt x="4081767" y="369887"/>
                  </a:lnTo>
                  <a:lnTo>
                    <a:pt x="4302049" y="124460"/>
                  </a:lnTo>
                  <a:close/>
                </a:path>
                <a:path w="6187440" h="3378835">
                  <a:moveTo>
                    <a:pt x="4742637" y="124460"/>
                  </a:moveTo>
                  <a:lnTo>
                    <a:pt x="4630928" y="0"/>
                  </a:lnTo>
                  <a:lnTo>
                    <a:pt x="4413770" y="0"/>
                  </a:lnTo>
                  <a:lnTo>
                    <a:pt x="4302061" y="124460"/>
                  </a:lnTo>
                  <a:lnTo>
                    <a:pt x="4522355" y="369887"/>
                  </a:lnTo>
                  <a:lnTo>
                    <a:pt x="4742637" y="124460"/>
                  </a:lnTo>
                  <a:close/>
                </a:path>
                <a:path w="6187440" h="3378835">
                  <a:moveTo>
                    <a:pt x="4742650" y="713155"/>
                  </a:moveTo>
                  <a:lnTo>
                    <a:pt x="4522355" y="467728"/>
                  </a:lnTo>
                  <a:lnTo>
                    <a:pt x="4302061" y="713155"/>
                  </a:lnTo>
                  <a:lnTo>
                    <a:pt x="4522355" y="958583"/>
                  </a:lnTo>
                  <a:lnTo>
                    <a:pt x="4742650" y="713155"/>
                  </a:lnTo>
                  <a:close/>
                </a:path>
                <a:path w="6187440" h="3378835">
                  <a:moveTo>
                    <a:pt x="5623801" y="124460"/>
                  </a:moveTo>
                  <a:lnTo>
                    <a:pt x="5512092" y="0"/>
                  </a:lnTo>
                  <a:lnTo>
                    <a:pt x="5294935" y="0"/>
                  </a:lnTo>
                  <a:lnTo>
                    <a:pt x="5183225" y="124460"/>
                  </a:lnTo>
                  <a:lnTo>
                    <a:pt x="5071529" y="0"/>
                  </a:lnTo>
                  <a:lnTo>
                    <a:pt x="4854372" y="0"/>
                  </a:lnTo>
                  <a:lnTo>
                    <a:pt x="4742662" y="124460"/>
                  </a:lnTo>
                  <a:lnTo>
                    <a:pt x="4962957" y="369887"/>
                  </a:lnTo>
                  <a:lnTo>
                    <a:pt x="5183225" y="124472"/>
                  </a:lnTo>
                  <a:lnTo>
                    <a:pt x="5403520" y="369887"/>
                  </a:lnTo>
                  <a:lnTo>
                    <a:pt x="5623801" y="124460"/>
                  </a:lnTo>
                  <a:close/>
                </a:path>
                <a:path w="6187440" h="3378835">
                  <a:moveTo>
                    <a:pt x="5623814" y="713155"/>
                  </a:moveTo>
                  <a:lnTo>
                    <a:pt x="5403520" y="467728"/>
                  </a:lnTo>
                  <a:lnTo>
                    <a:pt x="5183225" y="713155"/>
                  </a:lnTo>
                  <a:lnTo>
                    <a:pt x="4962944" y="467728"/>
                  </a:lnTo>
                  <a:lnTo>
                    <a:pt x="4742650" y="713155"/>
                  </a:lnTo>
                  <a:lnTo>
                    <a:pt x="4962944" y="958583"/>
                  </a:lnTo>
                  <a:lnTo>
                    <a:pt x="5183225" y="713168"/>
                  </a:lnTo>
                  <a:lnTo>
                    <a:pt x="5403520" y="958583"/>
                  </a:lnTo>
                  <a:lnTo>
                    <a:pt x="5623814" y="713155"/>
                  </a:lnTo>
                  <a:close/>
                </a:path>
                <a:path w="6187440" h="3378835">
                  <a:moveTo>
                    <a:pt x="6064389" y="124460"/>
                  </a:moveTo>
                  <a:lnTo>
                    <a:pt x="5952680" y="0"/>
                  </a:lnTo>
                  <a:lnTo>
                    <a:pt x="5735523" y="0"/>
                  </a:lnTo>
                  <a:lnTo>
                    <a:pt x="5623814" y="124460"/>
                  </a:lnTo>
                  <a:lnTo>
                    <a:pt x="5844108" y="369887"/>
                  </a:lnTo>
                  <a:lnTo>
                    <a:pt x="6064389" y="124460"/>
                  </a:lnTo>
                  <a:close/>
                </a:path>
                <a:path w="6187440" h="3378835">
                  <a:moveTo>
                    <a:pt x="6064402" y="713155"/>
                  </a:moveTo>
                  <a:lnTo>
                    <a:pt x="5844108" y="467728"/>
                  </a:lnTo>
                  <a:lnTo>
                    <a:pt x="5623814" y="713155"/>
                  </a:lnTo>
                  <a:lnTo>
                    <a:pt x="5844108" y="958583"/>
                  </a:lnTo>
                  <a:lnTo>
                    <a:pt x="6064402" y="713155"/>
                  </a:lnTo>
                  <a:close/>
                </a:path>
                <a:path w="6187440" h="3378835">
                  <a:moveTo>
                    <a:pt x="6186932" y="884783"/>
                  </a:moveTo>
                  <a:lnTo>
                    <a:pt x="6064516" y="748385"/>
                  </a:lnTo>
                  <a:lnTo>
                    <a:pt x="5844222" y="993825"/>
                  </a:lnTo>
                  <a:lnTo>
                    <a:pt x="5623903" y="748385"/>
                  </a:lnTo>
                  <a:lnTo>
                    <a:pt x="5403621" y="993825"/>
                  </a:lnTo>
                  <a:lnTo>
                    <a:pt x="5183327" y="748385"/>
                  </a:lnTo>
                  <a:lnTo>
                    <a:pt x="4963033" y="993813"/>
                  </a:lnTo>
                  <a:lnTo>
                    <a:pt x="4742764" y="748385"/>
                  </a:lnTo>
                  <a:lnTo>
                    <a:pt x="4522457" y="993825"/>
                  </a:lnTo>
                  <a:lnTo>
                    <a:pt x="4302163" y="748385"/>
                  </a:lnTo>
                  <a:lnTo>
                    <a:pt x="4081856" y="993825"/>
                  </a:lnTo>
                  <a:lnTo>
                    <a:pt x="3861562" y="748385"/>
                  </a:lnTo>
                  <a:lnTo>
                    <a:pt x="3641267" y="993825"/>
                  </a:lnTo>
                  <a:lnTo>
                    <a:pt x="3420986" y="748385"/>
                  </a:lnTo>
                  <a:lnTo>
                    <a:pt x="3200692" y="993813"/>
                  </a:lnTo>
                  <a:lnTo>
                    <a:pt x="3105696" y="887984"/>
                  </a:lnTo>
                  <a:lnTo>
                    <a:pt x="3105696" y="928077"/>
                  </a:lnTo>
                  <a:lnTo>
                    <a:pt x="3200692" y="1033907"/>
                  </a:lnTo>
                  <a:lnTo>
                    <a:pt x="3420986" y="788492"/>
                  </a:lnTo>
                  <a:lnTo>
                    <a:pt x="3641267" y="1033907"/>
                  </a:lnTo>
                  <a:lnTo>
                    <a:pt x="3861562" y="788492"/>
                  </a:lnTo>
                  <a:lnTo>
                    <a:pt x="4081856" y="1033907"/>
                  </a:lnTo>
                  <a:lnTo>
                    <a:pt x="4302163" y="788492"/>
                  </a:lnTo>
                  <a:lnTo>
                    <a:pt x="4522457" y="1033907"/>
                  </a:lnTo>
                  <a:lnTo>
                    <a:pt x="4742764" y="788492"/>
                  </a:lnTo>
                  <a:lnTo>
                    <a:pt x="4963033" y="1033907"/>
                  </a:lnTo>
                  <a:lnTo>
                    <a:pt x="5183327" y="788492"/>
                  </a:lnTo>
                  <a:lnTo>
                    <a:pt x="5403621" y="1033907"/>
                  </a:lnTo>
                  <a:lnTo>
                    <a:pt x="5623903" y="788492"/>
                  </a:lnTo>
                  <a:lnTo>
                    <a:pt x="5844222" y="1033907"/>
                  </a:lnTo>
                  <a:lnTo>
                    <a:pt x="6064516" y="788492"/>
                  </a:lnTo>
                  <a:lnTo>
                    <a:pt x="6186932" y="924864"/>
                  </a:lnTo>
                  <a:lnTo>
                    <a:pt x="6186932" y="884783"/>
                  </a:lnTo>
                  <a:close/>
                </a:path>
                <a:path w="6187440" h="3378835">
                  <a:moveTo>
                    <a:pt x="6186932" y="576656"/>
                  </a:moveTo>
                  <a:lnTo>
                    <a:pt x="6064415" y="713155"/>
                  </a:lnTo>
                  <a:lnTo>
                    <a:pt x="6186932" y="849655"/>
                  </a:lnTo>
                  <a:lnTo>
                    <a:pt x="6186932" y="576656"/>
                  </a:lnTo>
                  <a:close/>
                </a:path>
                <a:path w="6187440" h="3378835">
                  <a:moveTo>
                    <a:pt x="6186932" y="296087"/>
                  </a:moveTo>
                  <a:lnTo>
                    <a:pt x="6064516" y="159702"/>
                  </a:lnTo>
                  <a:lnTo>
                    <a:pt x="5844222" y="405130"/>
                  </a:lnTo>
                  <a:lnTo>
                    <a:pt x="5623903" y="159702"/>
                  </a:lnTo>
                  <a:lnTo>
                    <a:pt x="5403621" y="405130"/>
                  </a:lnTo>
                  <a:lnTo>
                    <a:pt x="5183327" y="159702"/>
                  </a:lnTo>
                  <a:lnTo>
                    <a:pt x="4963033" y="405130"/>
                  </a:lnTo>
                  <a:lnTo>
                    <a:pt x="4742764" y="159702"/>
                  </a:lnTo>
                  <a:lnTo>
                    <a:pt x="4522457" y="405130"/>
                  </a:lnTo>
                  <a:lnTo>
                    <a:pt x="4302163" y="159702"/>
                  </a:lnTo>
                  <a:lnTo>
                    <a:pt x="4081856" y="405130"/>
                  </a:lnTo>
                  <a:lnTo>
                    <a:pt x="3861562" y="159702"/>
                  </a:lnTo>
                  <a:lnTo>
                    <a:pt x="3641267" y="405130"/>
                  </a:lnTo>
                  <a:lnTo>
                    <a:pt x="3420986" y="159702"/>
                  </a:lnTo>
                  <a:lnTo>
                    <a:pt x="3200692" y="405130"/>
                  </a:lnTo>
                  <a:lnTo>
                    <a:pt x="3105696" y="299300"/>
                  </a:lnTo>
                  <a:lnTo>
                    <a:pt x="3105696" y="339382"/>
                  </a:lnTo>
                  <a:lnTo>
                    <a:pt x="3200692" y="445211"/>
                  </a:lnTo>
                  <a:lnTo>
                    <a:pt x="3420986" y="199796"/>
                  </a:lnTo>
                  <a:lnTo>
                    <a:pt x="3641267" y="445223"/>
                  </a:lnTo>
                  <a:lnTo>
                    <a:pt x="3861562" y="199796"/>
                  </a:lnTo>
                  <a:lnTo>
                    <a:pt x="4081856" y="445223"/>
                  </a:lnTo>
                  <a:lnTo>
                    <a:pt x="4302163" y="199796"/>
                  </a:lnTo>
                  <a:lnTo>
                    <a:pt x="4522457" y="445223"/>
                  </a:lnTo>
                  <a:lnTo>
                    <a:pt x="4742764" y="199796"/>
                  </a:lnTo>
                  <a:lnTo>
                    <a:pt x="4963033" y="445211"/>
                  </a:lnTo>
                  <a:lnTo>
                    <a:pt x="5183327" y="199796"/>
                  </a:lnTo>
                  <a:lnTo>
                    <a:pt x="5403621" y="445223"/>
                  </a:lnTo>
                  <a:lnTo>
                    <a:pt x="5623903" y="199796"/>
                  </a:lnTo>
                  <a:lnTo>
                    <a:pt x="5844222" y="445223"/>
                  </a:lnTo>
                  <a:lnTo>
                    <a:pt x="6064516" y="199796"/>
                  </a:lnTo>
                  <a:lnTo>
                    <a:pt x="6186932" y="336181"/>
                  </a:lnTo>
                  <a:lnTo>
                    <a:pt x="6186932" y="296087"/>
                  </a:lnTo>
                  <a:close/>
                </a:path>
                <a:path w="6187440" h="3378835">
                  <a:moveTo>
                    <a:pt x="6186932" y="0"/>
                  </a:moveTo>
                  <a:lnTo>
                    <a:pt x="6176124" y="0"/>
                  </a:lnTo>
                  <a:lnTo>
                    <a:pt x="6064415" y="124460"/>
                  </a:lnTo>
                  <a:lnTo>
                    <a:pt x="6186932" y="260959"/>
                  </a:lnTo>
                  <a:lnTo>
                    <a:pt x="6186932" y="0"/>
                  </a:lnTo>
                  <a:close/>
                </a:path>
              </a:pathLst>
            </a:custGeom>
            <a:solidFill>
              <a:srgbClr val="8AA1AD">
                <a:alpha val="3999"/>
              </a:srgbClr>
            </a:solidFill>
          </p:spPr>
          <p:txBody>
            <a:bodyPr wrap="square" lIns="0" tIns="0" rIns="0" bIns="0" rtlCol="0"/>
            <a:lstStyle/>
            <a:p>
              <a:pPr defTabSz="916137">
                <a:buClrTx/>
              </a:pPr>
              <a:endParaRPr sz="1803" kern="1200">
                <a:solidFill>
                  <a:prstClr val="black"/>
                </a:solidFill>
                <a:latin typeface="Calibri"/>
                <a:ea typeface="+mn-ea"/>
                <a:cs typeface="+mn-cs"/>
              </a:endParaRPr>
            </a:p>
          </p:txBody>
        </p:sp>
        <p:sp>
          <p:nvSpPr>
            <p:cNvPr id="9" name="object 9"/>
            <p:cNvSpPr/>
            <p:nvPr/>
          </p:nvSpPr>
          <p:spPr>
            <a:xfrm>
              <a:off x="9176918" y="19062"/>
              <a:ext cx="2991485" cy="3378835"/>
            </a:xfrm>
            <a:custGeom>
              <a:avLst/>
              <a:gdLst/>
              <a:ahLst/>
              <a:cxnLst/>
              <a:rect l="l" t="t" r="r" b="b"/>
              <a:pathLst>
                <a:path w="2991484" h="3378835">
                  <a:moveTo>
                    <a:pt x="122516" y="3057906"/>
                  </a:moveTo>
                  <a:lnTo>
                    <a:pt x="0" y="2921406"/>
                  </a:lnTo>
                  <a:lnTo>
                    <a:pt x="0" y="3194405"/>
                  </a:lnTo>
                  <a:lnTo>
                    <a:pt x="122516" y="3057906"/>
                  </a:lnTo>
                  <a:close/>
                </a:path>
                <a:path w="2991484" h="3378835">
                  <a:moveTo>
                    <a:pt x="122516" y="2475712"/>
                  </a:moveTo>
                  <a:lnTo>
                    <a:pt x="0" y="2339213"/>
                  </a:lnTo>
                  <a:lnTo>
                    <a:pt x="0" y="2612212"/>
                  </a:lnTo>
                  <a:lnTo>
                    <a:pt x="122516" y="2475712"/>
                  </a:lnTo>
                  <a:close/>
                </a:path>
                <a:path w="2991484" h="3378835">
                  <a:moveTo>
                    <a:pt x="201269" y="0"/>
                  </a:moveTo>
                  <a:lnTo>
                    <a:pt x="165277" y="0"/>
                  </a:lnTo>
                  <a:lnTo>
                    <a:pt x="120332" y="50076"/>
                  </a:lnTo>
                  <a:lnTo>
                    <a:pt x="75387" y="0"/>
                  </a:lnTo>
                  <a:lnTo>
                    <a:pt x="39395" y="0"/>
                  </a:lnTo>
                  <a:lnTo>
                    <a:pt x="120332" y="90170"/>
                  </a:lnTo>
                  <a:lnTo>
                    <a:pt x="156324" y="50076"/>
                  </a:lnTo>
                  <a:lnTo>
                    <a:pt x="201269" y="0"/>
                  </a:lnTo>
                  <a:close/>
                </a:path>
                <a:path w="2991484" h="3378835">
                  <a:moveTo>
                    <a:pt x="563118" y="3057906"/>
                  </a:moveTo>
                  <a:lnTo>
                    <a:pt x="342823" y="2812478"/>
                  </a:lnTo>
                  <a:lnTo>
                    <a:pt x="122529" y="3057906"/>
                  </a:lnTo>
                  <a:lnTo>
                    <a:pt x="342823" y="3303333"/>
                  </a:lnTo>
                  <a:lnTo>
                    <a:pt x="563118" y="3057906"/>
                  </a:lnTo>
                  <a:close/>
                </a:path>
                <a:path w="2991484" h="3378835">
                  <a:moveTo>
                    <a:pt x="563118" y="2475712"/>
                  </a:moveTo>
                  <a:lnTo>
                    <a:pt x="342823" y="2230285"/>
                  </a:lnTo>
                  <a:lnTo>
                    <a:pt x="122529" y="2475712"/>
                  </a:lnTo>
                  <a:lnTo>
                    <a:pt x="342823" y="2721140"/>
                  </a:lnTo>
                  <a:lnTo>
                    <a:pt x="563118" y="2475712"/>
                  </a:lnTo>
                  <a:close/>
                </a:path>
                <a:path w="2991484" h="3378835">
                  <a:moveTo>
                    <a:pt x="641870" y="0"/>
                  </a:moveTo>
                  <a:lnTo>
                    <a:pt x="605878" y="0"/>
                  </a:lnTo>
                  <a:lnTo>
                    <a:pt x="560933" y="50076"/>
                  </a:lnTo>
                  <a:lnTo>
                    <a:pt x="515988" y="0"/>
                  </a:lnTo>
                  <a:lnTo>
                    <a:pt x="479996" y="0"/>
                  </a:lnTo>
                  <a:lnTo>
                    <a:pt x="560933" y="90170"/>
                  </a:lnTo>
                  <a:lnTo>
                    <a:pt x="596925" y="50076"/>
                  </a:lnTo>
                  <a:lnTo>
                    <a:pt x="641870" y="0"/>
                  </a:lnTo>
                  <a:close/>
                </a:path>
                <a:path w="2991484" h="3378835">
                  <a:moveTo>
                    <a:pt x="1082433" y="0"/>
                  </a:moveTo>
                  <a:lnTo>
                    <a:pt x="1046454" y="0"/>
                  </a:lnTo>
                  <a:lnTo>
                    <a:pt x="1001509" y="50076"/>
                  </a:lnTo>
                  <a:lnTo>
                    <a:pt x="956564" y="0"/>
                  </a:lnTo>
                  <a:lnTo>
                    <a:pt x="920584" y="0"/>
                  </a:lnTo>
                  <a:lnTo>
                    <a:pt x="1001509" y="90157"/>
                  </a:lnTo>
                  <a:lnTo>
                    <a:pt x="1037488" y="50076"/>
                  </a:lnTo>
                  <a:lnTo>
                    <a:pt x="1082433" y="0"/>
                  </a:lnTo>
                  <a:close/>
                </a:path>
                <a:path w="2991484" h="3378835">
                  <a:moveTo>
                    <a:pt x="1444282" y="3057906"/>
                  </a:moveTo>
                  <a:lnTo>
                    <a:pt x="1223987" y="2812478"/>
                  </a:lnTo>
                  <a:lnTo>
                    <a:pt x="1003693" y="3057906"/>
                  </a:lnTo>
                  <a:lnTo>
                    <a:pt x="783412" y="2812478"/>
                  </a:lnTo>
                  <a:lnTo>
                    <a:pt x="563118" y="3057906"/>
                  </a:lnTo>
                  <a:lnTo>
                    <a:pt x="783412" y="3303333"/>
                  </a:lnTo>
                  <a:lnTo>
                    <a:pt x="1003693" y="3057918"/>
                  </a:lnTo>
                  <a:lnTo>
                    <a:pt x="1223987" y="3303333"/>
                  </a:lnTo>
                  <a:lnTo>
                    <a:pt x="1444282" y="3057906"/>
                  </a:lnTo>
                  <a:close/>
                </a:path>
                <a:path w="2991484" h="3378835">
                  <a:moveTo>
                    <a:pt x="1444282" y="2475712"/>
                  </a:moveTo>
                  <a:lnTo>
                    <a:pt x="1223987" y="2230285"/>
                  </a:lnTo>
                  <a:lnTo>
                    <a:pt x="1003693" y="2475712"/>
                  </a:lnTo>
                  <a:lnTo>
                    <a:pt x="783412" y="2230285"/>
                  </a:lnTo>
                  <a:lnTo>
                    <a:pt x="563118" y="2475712"/>
                  </a:lnTo>
                  <a:lnTo>
                    <a:pt x="783412" y="2721140"/>
                  </a:lnTo>
                  <a:lnTo>
                    <a:pt x="1003693" y="2475725"/>
                  </a:lnTo>
                  <a:lnTo>
                    <a:pt x="1223987" y="2721140"/>
                  </a:lnTo>
                  <a:lnTo>
                    <a:pt x="1444282" y="2475712"/>
                  </a:lnTo>
                  <a:close/>
                </a:path>
                <a:path w="2991484" h="3378835">
                  <a:moveTo>
                    <a:pt x="1523034" y="0"/>
                  </a:moveTo>
                  <a:lnTo>
                    <a:pt x="1487043" y="0"/>
                  </a:lnTo>
                  <a:lnTo>
                    <a:pt x="1442097" y="50076"/>
                  </a:lnTo>
                  <a:lnTo>
                    <a:pt x="1397152" y="0"/>
                  </a:lnTo>
                  <a:lnTo>
                    <a:pt x="1361160" y="0"/>
                  </a:lnTo>
                  <a:lnTo>
                    <a:pt x="1442097" y="90170"/>
                  </a:lnTo>
                  <a:lnTo>
                    <a:pt x="1478089" y="50076"/>
                  </a:lnTo>
                  <a:lnTo>
                    <a:pt x="1523034" y="0"/>
                  </a:lnTo>
                  <a:close/>
                </a:path>
                <a:path w="2991484" h="3378835">
                  <a:moveTo>
                    <a:pt x="1884870" y="3057906"/>
                  </a:moveTo>
                  <a:lnTo>
                    <a:pt x="1664576" y="2812478"/>
                  </a:lnTo>
                  <a:lnTo>
                    <a:pt x="1444282" y="3057906"/>
                  </a:lnTo>
                  <a:lnTo>
                    <a:pt x="1664576" y="3303333"/>
                  </a:lnTo>
                  <a:lnTo>
                    <a:pt x="1884870" y="3057906"/>
                  </a:lnTo>
                  <a:close/>
                </a:path>
                <a:path w="2991484" h="3378835">
                  <a:moveTo>
                    <a:pt x="1884870" y="2475712"/>
                  </a:moveTo>
                  <a:lnTo>
                    <a:pt x="1664576" y="2230285"/>
                  </a:lnTo>
                  <a:lnTo>
                    <a:pt x="1444282" y="2475712"/>
                  </a:lnTo>
                  <a:lnTo>
                    <a:pt x="1664576" y="2721140"/>
                  </a:lnTo>
                  <a:lnTo>
                    <a:pt x="1884870" y="2475712"/>
                  </a:lnTo>
                  <a:close/>
                </a:path>
                <a:path w="2991484" h="3378835">
                  <a:moveTo>
                    <a:pt x="1963635" y="0"/>
                  </a:moveTo>
                  <a:lnTo>
                    <a:pt x="1927644" y="0"/>
                  </a:lnTo>
                  <a:lnTo>
                    <a:pt x="1882698" y="50076"/>
                  </a:lnTo>
                  <a:lnTo>
                    <a:pt x="1837753" y="0"/>
                  </a:lnTo>
                  <a:lnTo>
                    <a:pt x="1801761" y="0"/>
                  </a:lnTo>
                  <a:lnTo>
                    <a:pt x="1882698" y="90170"/>
                  </a:lnTo>
                  <a:lnTo>
                    <a:pt x="1918690" y="50076"/>
                  </a:lnTo>
                  <a:lnTo>
                    <a:pt x="1963635" y="0"/>
                  </a:lnTo>
                  <a:close/>
                </a:path>
                <a:path w="2991484" h="3378835">
                  <a:moveTo>
                    <a:pt x="2325471" y="3057906"/>
                  </a:moveTo>
                  <a:lnTo>
                    <a:pt x="2105177" y="2812478"/>
                  </a:lnTo>
                  <a:lnTo>
                    <a:pt x="1884883" y="3057906"/>
                  </a:lnTo>
                  <a:lnTo>
                    <a:pt x="2105177" y="3303333"/>
                  </a:lnTo>
                  <a:lnTo>
                    <a:pt x="2325471" y="3057906"/>
                  </a:lnTo>
                  <a:close/>
                </a:path>
                <a:path w="2991484" h="3378835">
                  <a:moveTo>
                    <a:pt x="2325471" y="2475712"/>
                  </a:moveTo>
                  <a:lnTo>
                    <a:pt x="2105177" y="2230285"/>
                  </a:lnTo>
                  <a:lnTo>
                    <a:pt x="1884883" y="2475712"/>
                  </a:lnTo>
                  <a:lnTo>
                    <a:pt x="2105177" y="2721140"/>
                  </a:lnTo>
                  <a:lnTo>
                    <a:pt x="2325471" y="2475712"/>
                  </a:lnTo>
                  <a:close/>
                </a:path>
                <a:path w="2991484" h="3378835">
                  <a:moveTo>
                    <a:pt x="2404211" y="0"/>
                  </a:moveTo>
                  <a:lnTo>
                    <a:pt x="2368232" y="0"/>
                  </a:lnTo>
                  <a:lnTo>
                    <a:pt x="2323287" y="50076"/>
                  </a:lnTo>
                  <a:lnTo>
                    <a:pt x="2278342" y="0"/>
                  </a:lnTo>
                  <a:lnTo>
                    <a:pt x="2242350" y="0"/>
                  </a:lnTo>
                  <a:lnTo>
                    <a:pt x="2323287" y="90170"/>
                  </a:lnTo>
                  <a:lnTo>
                    <a:pt x="2359279" y="50076"/>
                  </a:lnTo>
                  <a:lnTo>
                    <a:pt x="2404211" y="0"/>
                  </a:lnTo>
                  <a:close/>
                </a:path>
                <a:path w="2991484" h="3378835">
                  <a:moveTo>
                    <a:pt x="2844787" y="0"/>
                  </a:moveTo>
                  <a:lnTo>
                    <a:pt x="2808808" y="0"/>
                  </a:lnTo>
                  <a:lnTo>
                    <a:pt x="2763863" y="50076"/>
                  </a:lnTo>
                  <a:lnTo>
                    <a:pt x="2718917" y="0"/>
                  </a:lnTo>
                  <a:lnTo>
                    <a:pt x="2682938" y="0"/>
                  </a:lnTo>
                  <a:lnTo>
                    <a:pt x="2763863" y="90157"/>
                  </a:lnTo>
                  <a:lnTo>
                    <a:pt x="2799842" y="50076"/>
                  </a:lnTo>
                  <a:lnTo>
                    <a:pt x="2844787" y="0"/>
                  </a:lnTo>
                  <a:close/>
                </a:path>
                <a:path w="2991484" h="3378835">
                  <a:moveTo>
                    <a:pt x="2991053" y="2817723"/>
                  </a:moveTo>
                  <a:lnTo>
                    <a:pt x="2986354" y="2812478"/>
                  </a:lnTo>
                  <a:lnTo>
                    <a:pt x="2766060" y="3057906"/>
                  </a:lnTo>
                  <a:lnTo>
                    <a:pt x="2545765" y="2812478"/>
                  </a:lnTo>
                  <a:lnTo>
                    <a:pt x="2325471" y="3057906"/>
                  </a:lnTo>
                  <a:lnTo>
                    <a:pt x="2545765" y="3303333"/>
                  </a:lnTo>
                  <a:lnTo>
                    <a:pt x="2766047" y="3057931"/>
                  </a:lnTo>
                  <a:lnTo>
                    <a:pt x="2986354" y="3303346"/>
                  </a:lnTo>
                  <a:lnTo>
                    <a:pt x="2991053" y="3298088"/>
                  </a:lnTo>
                  <a:lnTo>
                    <a:pt x="2991053" y="2817723"/>
                  </a:lnTo>
                  <a:close/>
                </a:path>
                <a:path w="2991484" h="3378835">
                  <a:moveTo>
                    <a:pt x="2991053" y="2235543"/>
                  </a:moveTo>
                  <a:lnTo>
                    <a:pt x="2986354" y="2230285"/>
                  </a:lnTo>
                  <a:lnTo>
                    <a:pt x="2766047" y="2475712"/>
                  </a:lnTo>
                  <a:lnTo>
                    <a:pt x="2545765" y="2230285"/>
                  </a:lnTo>
                  <a:lnTo>
                    <a:pt x="2325471" y="2475712"/>
                  </a:lnTo>
                  <a:lnTo>
                    <a:pt x="2545765" y="2721140"/>
                  </a:lnTo>
                  <a:lnTo>
                    <a:pt x="2766047" y="2475725"/>
                  </a:lnTo>
                  <a:lnTo>
                    <a:pt x="2986354" y="2721140"/>
                  </a:lnTo>
                  <a:lnTo>
                    <a:pt x="2991053" y="2715895"/>
                  </a:lnTo>
                  <a:lnTo>
                    <a:pt x="2991053" y="2235543"/>
                  </a:lnTo>
                  <a:close/>
                </a:path>
                <a:path w="2991484" h="3378835">
                  <a:moveTo>
                    <a:pt x="2991066" y="3333204"/>
                  </a:moveTo>
                  <a:lnTo>
                    <a:pt x="2986240" y="3338576"/>
                  </a:lnTo>
                  <a:lnTo>
                    <a:pt x="2801937" y="3133242"/>
                  </a:lnTo>
                  <a:lnTo>
                    <a:pt x="2765958" y="3093148"/>
                  </a:lnTo>
                  <a:lnTo>
                    <a:pt x="2545664" y="3338576"/>
                  </a:lnTo>
                  <a:lnTo>
                    <a:pt x="2361349" y="3133242"/>
                  </a:lnTo>
                  <a:lnTo>
                    <a:pt x="2325370" y="3093148"/>
                  </a:lnTo>
                  <a:lnTo>
                    <a:pt x="2105088" y="3338576"/>
                  </a:lnTo>
                  <a:lnTo>
                    <a:pt x="1920760" y="3133242"/>
                  </a:lnTo>
                  <a:lnTo>
                    <a:pt x="1884768" y="3093148"/>
                  </a:lnTo>
                  <a:lnTo>
                    <a:pt x="1664474" y="3338576"/>
                  </a:lnTo>
                  <a:lnTo>
                    <a:pt x="1480159" y="3133242"/>
                  </a:lnTo>
                  <a:lnTo>
                    <a:pt x="1444180" y="3093148"/>
                  </a:lnTo>
                  <a:lnTo>
                    <a:pt x="1223899" y="3338576"/>
                  </a:lnTo>
                  <a:lnTo>
                    <a:pt x="1039583" y="3133242"/>
                  </a:lnTo>
                  <a:lnTo>
                    <a:pt x="1003604" y="3093148"/>
                  </a:lnTo>
                  <a:lnTo>
                    <a:pt x="783323" y="3338576"/>
                  </a:lnTo>
                  <a:lnTo>
                    <a:pt x="599008" y="3133242"/>
                  </a:lnTo>
                  <a:lnTo>
                    <a:pt x="563029" y="3093148"/>
                  </a:lnTo>
                  <a:lnTo>
                    <a:pt x="342709" y="3338576"/>
                  </a:lnTo>
                  <a:lnTo>
                    <a:pt x="158407" y="3133242"/>
                  </a:lnTo>
                  <a:lnTo>
                    <a:pt x="122428" y="3093148"/>
                  </a:lnTo>
                  <a:lnTo>
                    <a:pt x="12" y="3229533"/>
                  </a:lnTo>
                  <a:lnTo>
                    <a:pt x="12" y="3269615"/>
                  </a:lnTo>
                  <a:lnTo>
                    <a:pt x="122428" y="3133242"/>
                  </a:lnTo>
                  <a:lnTo>
                    <a:pt x="342709" y="3378657"/>
                  </a:lnTo>
                  <a:lnTo>
                    <a:pt x="378688" y="3338576"/>
                  </a:lnTo>
                  <a:lnTo>
                    <a:pt x="563029" y="3133242"/>
                  </a:lnTo>
                  <a:lnTo>
                    <a:pt x="783323" y="3378657"/>
                  </a:lnTo>
                  <a:lnTo>
                    <a:pt x="819289" y="3338576"/>
                  </a:lnTo>
                  <a:lnTo>
                    <a:pt x="1003604" y="3133242"/>
                  </a:lnTo>
                  <a:lnTo>
                    <a:pt x="1223899" y="3378657"/>
                  </a:lnTo>
                  <a:lnTo>
                    <a:pt x="1259865" y="3338576"/>
                  </a:lnTo>
                  <a:lnTo>
                    <a:pt x="1444180" y="3133242"/>
                  </a:lnTo>
                  <a:lnTo>
                    <a:pt x="1664474" y="3378657"/>
                  </a:lnTo>
                  <a:lnTo>
                    <a:pt x="1700453" y="3338576"/>
                  </a:lnTo>
                  <a:lnTo>
                    <a:pt x="1884768" y="3133242"/>
                  </a:lnTo>
                  <a:lnTo>
                    <a:pt x="2105088" y="3378657"/>
                  </a:lnTo>
                  <a:lnTo>
                    <a:pt x="2141055" y="3338576"/>
                  </a:lnTo>
                  <a:lnTo>
                    <a:pt x="2325370" y="3133242"/>
                  </a:lnTo>
                  <a:lnTo>
                    <a:pt x="2545664" y="3378657"/>
                  </a:lnTo>
                  <a:lnTo>
                    <a:pt x="2581643" y="3338576"/>
                  </a:lnTo>
                  <a:lnTo>
                    <a:pt x="2765958" y="3133242"/>
                  </a:lnTo>
                  <a:lnTo>
                    <a:pt x="2986240" y="3378657"/>
                  </a:lnTo>
                  <a:lnTo>
                    <a:pt x="2991066" y="3373285"/>
                  </a:lnTo>
                  <a:lnTo>
                    <a:pt x="2991066" y="3338576"/>
                  </a:lnTo>
                  <a:lnTo>
                    <a:pt x="2991066" y="3333204"/>
                  </a:lnTo>
                  <a:close/>
                </a:path>
                <a:path w="2991484" h="3378835">
                  <a:moveTo>
                    <a:pt x="2991066" y="2750997"/>
                  </a:moveTo>
                  <a:lnTo>
                    <a:pt x="2986240" y="2756382"/>
                  </a:lnTo>
                  <a:lnTo>
                    <a:pt x="2801937" y="2551049"/>
                  </a:lnTo>
                  <a:lnTo>
                    <a:pt x="2765958" y="2510955"/>
                  </a:lnTo>
                  <a:lnTo>
                    <a:pt x="2545664" y="2756395"/>
                  </a:lnTo>
                  <a:lnTo>
                    <a:pt x="2361349" y="2551049"/>
                  </a:lnTo>
                  <a:lnTo>
                    <a:pt x="2325370" y="2510955"/>
                  </a:lnTo>
                  <a:lnTo>
                    <a:pt x="2105088" y="2756395"/>
                  </a:lnTo>
                  <a:lnTo>
                    <a:pt x="1920748" y="2551049"/>
                  </a:lnTo>
                  <a:lnTo>
                    <a:pt x="1884768" y="2510955"/>
                  </a:lnTo>
                  <a:lnTo>
                    <a:pt x="1664474" y="2756395"/>
                  </a:lnTo>
                  <a:lnTo>
                    <a:pt x="1480159" y="2551049"/>
                  </a:lnTo>
                  <a:lnTo>
                    <a:pt x="1444180" y="2510955"/>
                  </a:lnTo>
                  <a:lnTo>
                    <a:pt x="1223899" y="2756382"/>
                  </a:lnTo>
                  <a:lnTo>
                    <a:pt x="1039583" y="2551049"/>
                  </a:lnTo>
                  <a:lnTo>
                    <a:pt x="1003604" y="2510955"/>
                  </a:lnTo>
                  <a:lnTo>
                    <a:pt x="783323" y="2756395"/>
                  </a:lnTo>
                  <a:lnTo>
                    <a:pt x="599008" y="2551049"/>
                  </a:lnTo>
                  <a:lnTo>
                    <a:pt x="563029" y="2510955"/>
                  </a:lnTo>
                  <a:lnTo>
                    <a:pt x="342709" y="2756395"/>
                  </a:lnTo>
                  <a:lnTo>
                    <a:pt x="158407" y="2551049"/>
                  </a:lnTo>
                  <a:lnTo>
                    <a:pt x="122428" y="2510955"/>
                  </a:lnTo>
                  <a:lnTo>
                    <a:pt x="12" y="2647353"/>
                  </a:lnTo>
                  <a:lnTo>
                    <a:pt x="12" y="2687434"/>
                  </a:lnTo>
                  <a:lnTo>
                    <a:pt x="122428" y="2551049"/>
                  </a:lnTo>
                  <a:lnTo>
                    <a:pt x="342709" y="2796476"/>
                  </a:lnTo>
                  <a:lnTo>
                    <a:pt x="378688" y="2756395"/>
                  </a:lnTo>
                  <a:lnTo>
                    <a:pt x="563029" y="2551049"/>
                  </a:lnTo>
                  <a:lnTo>
                    <a:pt x="783323" y="2796476"/>
                  </a:lnTo>
                  <a:lnTo>
                    <a:pt x="819289" y="2756395"/>
                  </a:lnTo>
                  <a:lnTo>
                    <a:pt x="1003604" y="2551049"/>
                  </a:lnTo>
                  <a:lnTo>
                    <a:pt x="1223899" y="2796476"/>
                  </a:lnTo>
                  <a:lnTo>
                    <a:pt x="1259878" y="2756382"/>
                  </a:lnTo>
                  <a:lnTo>
                    <a:pt x="1444180" y="2551049"/>
                  </a:lnTo>
                  <a:lnTo>
                    <a:pt x="1664474" y="2796476"/>
                  </a:lnTo>
                  <a:lnTo>
                    <a:pt x="1700441" y="2756395"/>
                  </a:lnTo>
                  <a:lnTo>
                    <a:pt x="1884768" y="2551049"/>
                  </a:lnTo>
                  <a:lnTo>
                    <a:pt x="2105088" y="2796476"/>
                  </a:lnTo>
                  <a:lnTo>
                    <a:pt x="2141055" y="2756395"/>
                  </a:lnTo>
                  <a:lnTo>
                    <a:pt x="2325370" y="2551049"/>
                  </a:lnTo>
                  <a:lnTo>
                    <a:pt x="2545664" y="2796476"/>
                  </a:lnTo>
                  <a:lnTo>
                    <a:pt x="2581630" y="2756395"/>
                  </a:lnTo>
                  <a:lnTo>
                    <a:pt x="2765958" y="2551049"/>
                  </a:lnTo>
                  <a:lnTo>
                    <a:pt x="2986240" y="2796476"/>
                  </a:lnTo>
                  <a:lnTo>
                    <a:pt x="2991066" y="2791091"/>
                  </a:lnTo>
                  <a:lnTo>
                    <a:pt x="2991066" y="2756382"/>
                  </a:lnTo>
                  <a:lnTo>
                    <a:pt x="2991066" y="2750997"/>
                  </a:lnTo>
                  <a:close/>
                </a:path>
                <a:path w="2991484" h="3378835">
                  <a:moveTo>
                    <a:pt x="2991066" y="2160486"/>
                  </a:moveTo>
                  <a:lnTo>
                    <a:pt x="2986240" y="2165858"/>
                  </a:lnTo>
                  <a:lnTo>
                    <a:pt x="2801937" y="1960524"/>
                  </a:lnTo>
                  <a:lnTo>
                    <a:pt x="2765958" y="1920430"/>
                  </a:lnTo>
                  <a:lnTo>
                    <a:pt x="2545664" y="2165870"/>
                  </a:lnTo>
                  <a:lnTo>
                    <a:pt x="2361349" y="1960524"/>
                  </a:lnTo>
                  <a:lnTo>
                    <a:pt x="2325370" y="1920430"/>
                  </a:lnTo>
                  <a:lnTo>
                    <a:pt x="2105088" y="2165870"/>
                  </a:lnTo>
                  <a:lnTo>
                    <a:pt x="1920748" y="1960524"/>
                  </a:lnTo>
                  <a:lnTo>
                    <a:pt x="1884768" y="1920430"/>
                  </a:lnTo>
                  <a:lnTo>
                    <a:pt x="1664474" y="2165870"/>
                  </a:lnTo>
                  <a:lnTo>
                    <a:pt x="1480159" y="1960524"/>
                  </a:lnTo>
                  <a:lnTo>
                    <a:pt x="1444180" y="1920430"/>
                  </a:lnTo>
                  <a:lnTo>
                    <a:pt x="1223899" y="2165858"/>
                  </a:lnTo>
                  <a:lnTo>
                    <a:pt x="1039583" y="1960524"/>
                  </a:lnTo>
                  <a:lnTo>
                    <a:pt x="1003604" y="1920430"/>
                  </a:lnTo>
                  <a:lnTo>
                    <a:pt x="783323" y="2165870"/>
                  </a:lnTo>
                  <a:lnTo>
                    <a:pt x="599008" y="1960524"/>
                  </a:lnTo>
                  <a:lnTo>
                    <a:pt x="563029" y="1920430"/>
                  </a:lnTo>
                  <a:lnTo>
                    <a:pt x="342709" y="2165870"/>
                  </a:lnTo>
                  <a:lnTo>
                    <a:pt x="158407" y="1960524"/>
                  </a:lnTo>
                  <a:lnTo>
                    <a:pt x="122428" y="1920430"/>
                  </a:lnTo>
                  <a:lnTo>
                    <a:pt x="12" y="2056828"/>
                  </a:lnTo>
                  <a:lnTo>
                    <a:pt x="12" y="2096909"/>
                  </a:lnTo>
                  <a:lnTo>
                    <a:pt x="122428" y="1960524"/>
                  </a:lnTo>
                  <a:lnTo>
                    <a:pt x="342709" y="2205952"/>
                  </a:lnTo>
                  <a:lnTo>
                    <a:pt x="378688" y="2165870"/>
                  </a:lnTo>
                  <a:lnTo>
                    <a:pt x="563029" y="1960524"/>
                  </a:lnTo>
                  <a:lnTo>
                    <a:pt x="783323" y="2205952"/>
                  </a:lnTo>
                  <a:lnTo>
                    <a:pt x="819289" y="2165870"/>
                  </a:lnTo>
                  <a:lnTo>
                    <a:pt x="1003604" y="1960524"/>
                  </a:lnTo>
                  <a:lnTo>
                    <a:pt x="1223899" y="2205952"/>
                  </a:lnTo>
                  <a:lnTo>
                    <a:pt x="1259878" y="2165858"/>
                  </a:lnTo>
                  <a:lnTo>
                    <a:pt x="1444180" y="1960524"/>
                  </a:lnTo>
                  <a:lnTo>
                    <a:pt x="1664474" y="2205952"/>
                  </a:lnTo>
                  <a:lnTo>
                    <a:pt x="1700441" y="2165870"/>
                  </a:lnTo>
                  <a:lnTo>
                    <a:pt x="1884768" y="1960524"/>
                  </a:lnTo>
                  <a:lnTo>
                    <a:pt x="2105088" y="2205952"/>
                  </a:lnTo>
                  <a:lnTo>
                    <a:pt x="2141055" y="2165870"/>
                  </a:lnTo>
                  <a:lnTo>
                    <a:pt x="2325370" y="1960524"/>
                  </a:lnTo>
                  <a:lnTo>
                    <a:pt x="2545664" y="2205952"/>
                  </a:lnTo>
                  <a:lnTo>
                    <a:pt x="2581630" y="2165870"/>
                  </a:lnTo>
                  <a:lnTo>
                    <a:pt x="2765958" y="1960524"/>
                  </a:lnTo>
                  <a:lnTo>
                    <a:pt x="2986240" y="2205952"/>
                  </a:lnTo>
                  <a:lnTo>
                    <a:pt x="2991066" y="2200579"/>
                  </a:lnTo>
                  <a:lnTo>
                    <a:pt x="2991066" y="2165858"/>
                  </a:lnTo>
                  <a:lnTo>
                    <a:pt x="2991066" y="2160486"/>
                  </a:lnTo>
                  <a:close/>
                </a:path>
              </a:pathLst>
            </a:custGeom>
            <a:solidFill>
              <a:srgbClr val="8AA1AD">
                <a:alpha val="3999"/>
              </a:srgbClr>
            </a:solidFill>
          </p:spPr>
          <p:txBody>
            <a:bodyPr wrap="square" lIns="0" tIns="0" rIns="0" bIns="0" rtlCol="0"/>
            <a:lstStyle/>
            <a:p>
              <a:pPr defTabSz="916137">
                <a:buClrTx/>
              </a:pPr>
              <a:endParaRPr sz="1803" kern="1200">
                <a:solidFill>
                  <a:prstClr val="black"/>
                </a:solidFill>
                <a:latin typeface="Calibri"/>
                <a:ea typeface="+mn-ea"/>
                <a:cs typeface="+mn-cs"/>
              </a:endParaRPr>
            </a:p>
          </p:txBody>
        </p:sp>
      </p:grpSp>
      <p:grpSp>
        <p:nvGrpSpPr>
          <p:cNvPr id="23" name="object 23"/>
          <p:cNvGrpSpPr/>
          <p:nvPr/>
        </p:nvGrpSpPr>
        <p:grpSpPr>
          <a:xfrm>
            <a:off x="1414" y="6657705"/>
            <a:ext cx="12191081" cy="195307"/>
            <a:chOff x="0" y="6645376"/>
            <a:chExt cx="12168505" cy="194945"/>
          </a:xfrm>
        </p:grpSpPr>
        <p:sp>
          <p:nvSpPr>
            <p:cNvPr id="24" name="object 24"/>
            <p:cNvSpPr/>
            <p:nvPr/>
          </p:nvSpPr>
          <p:spPr>
            <a:xfrm>
              <a:off x="0" y="6645376"/>
              <a:ext cx="4043045" cy="194945"/>
            </a:xfrm>
            <a:custGeom>
              <a:avLst/>
              <a:gdLst/>
              <a:ahLst/>
              <a:cxnLst/>
              <a:rect l="l" t="t" r="r" b="b"/>
              <a:pathLst>
                <a:path w="4043045" h="194945">
                  <a:moveTo>
                    <a:pt x="4042486" y="0"/>
                  </a:moveTo>
                  <a:lnTo>
                    <a:pt x="0" y="0"/>
                  </a:lnTo>
                  <a:lnTo>
                    <a:pt x="0" y="194627"/>
                  </a:lnTo>
                  <a:lnTo>
                    <a:pt x="4042486" y="194627"/>
                  </a:lnTo>
                  <a:lnTo>
                    <a:pt x="4042486" y="0"/>
                  </a:lnTo>
                  <a:close/>
                </a:path>
              </a:pathLst>
            </a:custGeom>
            <a:solidFill>
              <a:srgbClr val="2C5CA9"/>
            </a:solidFill>
          </p:spPr>
          <p:txBody>
            <a:bodyPr wrap="square" lIns="0" tIns="0" rIns="0" bIns="0" rtlCol="0"/>
            <a:lstStyle/>
            <a:p>
              <a:pPr defTabSz="916137">
                <a:buClrTx/>
              </a:pPr>
              <a:endParaRPr sz="1803" kern="1200">
                <a:solidFill>
                  <a:prstClr val="black"/>
                </a:solidFill>
                <a:latin typeface="Calibri"/>
                <a:ea typeface="+mn-ea"/>
                <a:cs typeface="+mn-cs"/>
              </a:endParaRPr>
            </a:p>
          </p:txBody>
        </p:sp>
        <p:sp>
          <p:nvSpPr>
            <p:cNvPr id="25" name="object 25"/>
            <p:cNvSpPr/>
            <p:nvPr/>
          </p:nvSpPr>
          <p:spPr>
            <a:xfrm>
              <a:off x="4042486" y="6645376"/>
              <a:ext cx="4068445" cy="194945"/>
            </a:xfrm>
            <a:custGeom>
              <a:avLst/>
              <a:gdLst/>
              <a:ahLst/>
              <a:cxnLst/>
              <a:rect l="l" t="t" r="r" b="b"/>
              <a:pathLst>
                <a:path w="4068445" h="194945">
                  <a:moveTo>
                    <a:pt x="4068229" y="0"/>
                  </a:moveTo>
                  <a:lnTo>
                    <a:pt x="0" y="0"/>
                  </a:lnTo>
                  <a:lnTo>
                    <a:pt x="0" y="194627"/>
                  </a:lnTo>
                  <a:lnTo>
                    <a:pt x="4068229" y="194627"/>
                  </a:lnTo>
                  <a:lnTo>
                    <a:pt x="4068229" y="0"/>
                  </a:lnTo>
                  <a:close/>
                </a:path>
              </a:pathLst>
            </a:custGeom>
            <a:solidFill>
              <a:srgbClr val="149ED9"/>
            </a:solidFill>
          </p:spPr>
          <p:txBody>
            <a:bodyPr wrap="square" lIns="0" tIns="0" rIns="0" bIns="0" rtlCol="0"/>
            <a:lstStyle/>
            <a:p>
              <a:pPr defTabSz="916137">
                <a:buClrTx/>
              </a:pPr>
              <a:endParaRPr sz="1803" kern="1200">
                <a:solidFill>
                  <a:prstClr val="black"/>
                </a:solidFill>
                <a:latin typeface="Calibri"/>
                <a:ea typeface="+mn-ea"/>
                <a:cs typeface="+mn-cs"/>
              </a:endParaRPr>
            </a:p>
          </p:txBody>
        </p:sp>
        <p:sp>
          <p:nvSpPr>
            <p:cNvPr id="26" name="object 26"/>
            <p:cNvSpPr/>
            <p:nvPr/>
          </p:nvSpPr>
          <p:spPr>
            <a:xfrm>
              <a:off x="8110715" y="6645376"/>
              <a:ext cx="4057650" cy="194945"/>
            </a:xfrm>
            <a:custGeom>
              <a:avLst/>
              <a:gdLst/>
              <a:ahLst/>
              <a:cxnLst/>
              <a:rect l="l" t="t" r="r" b="b"/>
              <a:pathLst>
                <a:path w="4057650" h="194945">
                  <a:moveTo>
                    <a:pt x="4057269" y="0"/>
                  </a:moveTo>
                  <a:lnTo>
                    <a:pt x="0" y="0"/>
                  </a:lnTo>
                  <a:lnTo>
                    <a:pt x="0" y="194627"/>
                  </a:lnTo>
                  <a:lnTo>
                    <a:pt x="4057269" y="194627"/>
                  </a:lnTo>
                  <a:lnTo>
                    <a:pt x="4057269" y="0"/>
                  </a:lnTo>
                  <a:close/>
                </a:path>
              </a:pathLst>
            </a:custGeom>
            <a:solidFill>
              <a:srgbClr val="F8D10A"/>
            </a:solidFill>
          </p:spPr>
          <p:txBody>
            <a:bodyPr wrap="square" lIns="0" tIns="0" rIns="0" bIns="0" rtlCol="0"/>
            <a:lstStyle/>
            <a:p>
              <a:pPr defTabSz="916137">
                <a:buClrTx/>
              </a:pPr>
              <a:endParaRPr sz="1803" kern="1200">
                <a:solidFill>
                  <a:prstClr val="black"/>
                </a:solidFill>
                <a:latin typeface="Calibri"/>
                <a:ea typeface="+mn-ea"/>
                <a:cs typeface="+mn-cs"/>
              </a:endParaRPr>
            </a:p>
          </p:txBody>
        </p:sp>
      </p:grpSp>
      <p:pic>
        <p:nvPicPr>
          <p:cNvPr id="32" name="object 32"/>
          <p:cNvPicPr/>
          <p:nvPr/>
        </p:nvPicPr>
        <p:blipFill>
          <a:blip r:embed="rId2" cstate="print"/>
          <a:stretch>
            <a:fillRect/>
          </a:stretch>
        </p:blipFill>
        <p:spPr>
          <a:xfrm>
            <a:off x="10741470" y="98545"/>
            <a:ext cx="1294118" cy="1181734"/>
          </a:xfrm>
          <a:prstGeom prst="rect">
            <a:avLst/>
          </a:prstGeom>
        </p:spPr>
      </p:pic>
      <p:sp>
        <p:nvSpPr>
          <p:cNvPr id="22" name="Google Shape;31;p5"/>
          <p:cNvSpPr txBox="1">
            <a:spLocks noGrp="1"/>
          </p:cNvSpPr>
          <p:nvPr>
            <p:ph type="body" idx="4294967295"/>
          </p:nvPr>
        </p:nvSpPr>
        <p:spPr>
          <a:xfrm>
            <a:off x="4356171" y="6033477"/>
            <a:ext cx="7786820" cy="552189"/>
          </a:xfrm>
          <a:prstGeom prst="rect">
            <a:avLst/>
          </a:prstGeom>
        </p:spPr>
        <p:txBody>
          <a:bodyPr spcFirstLastPara="1" vert="horz" wrap="square" lIns="91595" tIns="45785" rIns="91595" bIns="45785" numCol="1" anchor="t" anchorCtr="0" compatLnSpc="1">
            <a:prstTxWarp prst="textNoShape">
              <a:avLst/>
            </a:prstTxWarp>
            <a:noAutofit/>
          </a:bodyPr>
          <a:lstStyle/>
          <a:p>
            <a:pPr algn="r"/>
            <a:r>
              <a:rPr lang="en-US" sz="1803" b="1" dirty="0">
                <a:latin typeface="Bahnschrift" panose="020B0502040204020203" pitchFamily="34" charset="0"/>
              </a:rPr>
              <a:t> OCE</a:t>
            </a:r>
          </a:p>
          <a:p>
            <a:pPr algn="r"/>
            <a:r>
              <a:rPr lang="en-US" sz="1803" b="1" dirty="0">
                <a:latin typeface="Bahnschrift" panose="020B0502040204020203" pitchFamily="34" charset="0"/>
              </a:rPr>
              <a:t>Ministry of Finance and Economic Planning (MINECOFIN)</a:t>
            </a:r>
            <a:endParaRPr sz="1803" b="1" dirty="0">
              <a:latin typeface="Bahnschrift" panose="020B0502040204020203" pitchFamily="34" charset="0"/>
            </a:endParaRPr>
          </a:p>
        </p:txBody>
      </p:sp>
      <p:sp>
        <p:nvSpPr>
          <p:cNvPr id="5" name="Title 1">
            <a:extLst>
              <a:ext uri="{FF2B5EF4-FFF2-40B4-BE49-F238E27FC236}">
                <a16:creationId xmlns:a16="http://schemas.microsoft.com/office/drawing/2014/main" id="{20AE53D4-E339-6CF9-ABA5-378857B1A280}"/>
              </a:ext>
            </a:extLst>
          </p:cNvPr>
          <p:cNvSpPr txBox="1">
            <a:spLocks/>
          </p:cNvSpPr>
          <p:nvPr/>
        </p:nvSpPr>
        <p:spPr>
          <a:xfrm>
            <a:off x="227527" y="1689495"/>
            <a:ext cx="11754118" cy="1107996"/>
          </a:xfrm>
          <a:prstGeom prst="rect">
            <a:avLst/>
          </a:prstGeom>
        </p:spPr>
        <p:txBody>
          <a:bodyPr wrap="square" lIns="0" tIns="0" rIns="0" bIns="0">
            <a:spAutoFit/>
          </a:bodyPr>
          <a:lstStyle>
            <a:lvl1pPr>
              <a:defRPr sz="5800" b="1" i="0">
                <a:solidFill>
                  <a:srgbClr val="189ED9"/>
                </a:solidFill>
                <a:latin typeface="Arial"/>
                <a:ea typeface="+mj-ea"/>
                <a:cs typeface="Arial"/>
              </a:defRPr>
            </a:lvl1pPr>
          </a:lstStyle>
          <a:p>
            <a:pPr marL="3588205" marR="1495085">
              <a:spcBef>
                <a:spcPts val="90"/>
              </a:spcBef>
              <a:buClrTx/>
              <a:buFontTx/>
            </a:pPr>
            <a:r>
              <a:rPr lang="en-US" sz="3600" kern="1200" spc="-410" dirty="0">
                <a:solidFill>
                  <a:srgbClr val="135DAB"/>
                </a:solidFill>
                <a:latin typeface="Bahnschrift" panose="020B0502040204020203" pitchFamily="34" charset="0"/>
                <a:ea typeface="+mn-ea"/>
                <a:cs typeface="Trebuchet MS"/>
              </a:rPr>
              <a:t>HIGH LEVEL DIALOGUE PARTNERSHIP WITH EUROPEAN UNION DELEGATION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C5A08B-F583-F93F-88A3-6AE84B3D612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E116A4D-89FE-A644-3659-BFC1174FDD24}"/>
              </a:ext>
            </a:extLst>
          </p:cNvPr>
          <p:cNvSpPr>
            <a:spLocks noGrp="1"/>
          </p:cNvSpPr>
          <p:nvPr>
            <p:ph type="title"/>
          </p:nvPr>
        </p:nvSpPr>
        <p:spPr>
          <a:xfrm>
            <a:off x="237322" y="813151"/>
            <a:ext cx="11273360" cy="480376"/>
          </a:xfrm>
        </p:spPr>
        <p:txBody>
          <a:bodyPr>
            <a:noAutofit/>
          </a:bodyPr>
          <a:lstStyle/>
          <a:p>
            <a:r>
              <a:rPr lang="en-US" sz="2000" dirty="0"/>
              <a:t>CAD slightly expands in 2025-2026 before improving thereafter (improving trade balance)</a:t>
            </a:r>
          </a:p>
        </p:txBody>
      </p:sp>
      <p:sp>
        <p:nvSpPr>
          <p:cNvPr id="2" name="Title 1">
            <a:extLst>
              <a:ext uri="{FF2B5EF4-FFF2-40B4-BE49-F238E27FC236}">
                <a16:creationId xmlns:a16="http://schemas.microsoft.com/office/drawing/2014/main" id="{F65D83FC-B956-F2F8-F7DC-F86636D420CE}"/>
              </a:ext>
            </a:extLst>
          </p:cNvPr>
          <p:cNvSpPr txBox="1">
            <a:spLocks/>
          </p:cNvSpPr>
          <p:nvPr/>
        </p:nvSpPr>
        <p:spPr>
          <a:xfrm>
            <a:off x="363071" y="203980"/>
            <a:ext cx="10515600" cy="493340"/>
          </a:xfrm>
          <a:prstGeom prst="rect">
            <a:avLst/>
          </a:prstGeom>
        </p:spPr>
        <p:txBody>
          <a:bodyPr wrap="square" lIns="0" tIns="0" rIns="0" bIns="0">
            <a:spAutoFit/>
          </a:bodyPr>
          <a:lstStyle>
            <a:lvl1pPr>
              <a:defRPr sz="5811" b="1" i="0">
                <a:solidFill>
                  <a:srgbClr val="189ED9"/>
                </a:solidFill>
                <a:latin typeface="Arial"/>
                <a:ea typeface="+mj-ea"/>
                <a:cs typeface="Arial"/>
              </a:defRPr>
            </a:lvl1pPr>
          </a:lstStyle>
          <a:p>
            <a:pPr algn="ctr">
              <a:buClrTx/>
              <a:buFontTx/>
            </a:pPr>
            <a:r>
              <a:rPr lang="en-US" sz="3206" spc="-260" dirty="0">
                <a:solidFill>
                  <a:srgbClr val="0070C0"/>
                </a:solidFill>
                <a:latin typeface="Bahnschrift" panose="020B0502040204020203" pitchFamily="34" charset="0"/>
              </a:rPr>
              <a:t>External sector</a:t>
            </a:r>
          </a:p>
        </p:txBody>
      </p:sp>
      <p:graphicFrame>
        <p:nvGraphicFramePr>
          <p:cNvPr id="5" name="Chart 4">
            <a:extLst>
              <a:ext uri="{FF2B5EF4-FFF2-40B4-BE49-F238E27FC236}">
                <a16:creationId xmlns:a16="http://schemas.microsoft.com/office/drawing/2014/main" id="{1B1195E6-DDD2-8DBC-7479-BAB858C4F422}"/>
              </a:ext>
            </a:extLst>
          </p:cNvPr>
          <p:cNvGraphicFramePr>
            <a:graphicFrameLocks/>
          </p:cNvGraphicFramePr>
          <p:nvPr/>
        </p:nvGraphicFramePr>
        <p:xfrm>
          <a:off x="237322" y="1341342"/>
          <a:ext cx="5222183"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2F5C9C3E-22A8-2E34-AA32-0F614A45FEB2}"/>
              </a:ext>
            </a:extLst>
          </p:cNvPr>
          <p:cNvGraphicFramePr>
            <a:graphicFrameLocks/>
          </p:cNvGraphicFramePr>
          <p:nvPr/>
        </p:nvGraphicFramePr>
        <p:xfrm>
          <a:off x="237322" y="4213412"/>
          <a:ext cx="5222183" cy="2440608"/>
        </p:xfrm>
        <a:graphic>
          <a:graphicData uri="http://schemas.openxmlformats.org/drawingml/2006/chart">
            <c:chart xmlns:c="http://schemas.openxmlformats.org/drawingml/2006/chart" xmlns:r="http://schemas.openxmlformats.org/officeDocument/2006/relationships" r:id="rId4"/>
          </a:graphicData>
        </a:graphic>
      </p:graphicFrame>
      <p:sp>
        <p:nvSpPr>
          <p:cNvPr id="7" name="Content Placeholder 2">
            <a:extLst>
              <a:ext uri="{FF2B5EF4-FFF2-40B4-BE49-F238E27FC236}">
                <a16:creationId xmlns:a16="http://schemas.microsoft.com/office/drawing/2014/main" id="{59C20D6A-9693-97A5-C2A5-D35C6508C338}"/>
              </a:ext>
            </a:extLst>
          </p:cNvPr>
          <p:cNvSpPr txBox="1">
            <a:spLocks/>
          </p:cNvSpPr>
          <p:nvPr/>
        </p:nvSpPr>
        <p:spPr>
          <a:xfrm>
            <a:off x="5556084" y="1341342"/>
            <a:ext cx="6255158" cy="3951865"/>
          </a:xfrm>
          <a:prstGeom prst="rect">
            <a:avLst/>
          </a:prstGeom>
          <a:ln>
            <a:solidFill>
              <a:schemeClr val="accent1">
                <a:lumMod val="20000"/>
                <a:lumOff val="80000"/>
              </a:schemeClr>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753918"/>
                </a:solidFill>
                <a:latin typeface="BentonSans Medium" panose="0200060303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753918"/>
                </a:solidFill>
                <a:latin typeface="BentonSans Medium" panose="0200060303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53918"/>
                </a:solidFill>
                <a:latin typeface="BentonSans Medium" panose="0200060303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53918"/>
                </a:solidFill>
                <a:latin typeface="BentonSans Medium" panose="0200060303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53918"/>
                </a:solidFill>
                <a:latin typeface="BentonSans Medium" panose="02000603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chemeClr val="tx1"/>
                </a:solidFill>
                <a:effectLst/>
                <a:uLnTx/>
                <a:uFillTx/>
                <a:latin typeface="BentonSans Regular" panose="02000503040000020004" pitchFamily="50" charset="0"/>
                <a:ea typeface="+mn-ea"/>
                <a:cs typeface="+mn-cs"/>
              </a:rPr>
              <a:t>Exports</a:t>
            </a:r>
            <a:r>
              <a:rPr kumimoji="0" lang="en-US" sz="1600" b="0" i="0" u="none" strike="noStrike" kern="1200" cap="none" spc="0" normalizeH="0" baseline="0" noProof="0" dirty="0">
                <a:ln>
                  <a:noFill/>
                </a:ln>
                <a:solidFill>
                  <a:schemeClr val="tx1"/>
                </a:solidFill>
                <a:effectLst/>
                <a:uLnTx/>
                <a:uFillTx/>
                <a:latin typeface="BentonSans Regular" panose="02000503040000020004" pitchFamily="50" charset="0"/>
                <a:ea typeface="+mn-ea"/>
                <a:cs typeface="+mn-cs"/>
              </a:rPr>
              <a:t>: </a:t>
            </a:r>
          </a:p>
          <a:p>
            <a:pPr marL="685800" marR="0" lvl="1" indent="-228600" algn="just"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tx1"/>
                </a:solidFill>
                <a:effectLst/>
                <a:uLnTx/>
                <a:uFillTx/>
                <a:latin typeface="BentonSans Regular" panose="02000503040000020004" pitchFamily="50" charset="0"/>
                <a:ea typeface="+mn-ea"/>
                <a:cs typeface="+mn-cs"/>
              </a:rPr>
              <a:t>Expected to rise in 2025, driven by value addition efforts in coffee, tea, and minerals, alongside growth in manufacturing exports. </a:t>
            </a:r>
          </a:p>
          <a:p>
            <a:pPr marL="685800" marR="0" lvl="1" indent="-228600" algn="just"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tx1"/>
                </a:solidFill>
                <a:effectLst/>
                <a:uLnTx/>
                <a:uFillTx/>
                <a:latin typeface="BentonSans Regular" panose="02000503040000020004" pitchFamily="50" charset="0"/>
                <a:ea typeface="+mn-ea"/>
                <a:cs typeface="+mn-cs"/>
              </a:rPr>
              <a:t>Additionally, earnings from service exports are projected to continue improving, driven by tourism and transport services. </a:t>
            </a:r>
          </a:p>
          <a:p>
            <a:pPr marL="685800" marR="0" lvl="1" indent="-228600" algn="just"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chemeClr val="tx1"/>
              </a:solidFill>
              <a:effectLst/>
              <a:uLnTx/>
              <a:uFillTx/>
              <a:latin typeface="BentonSans Regular" panose="02000503040000020004" pitchFamily="50" charset="0"/>
              <a:ea typeface="+mn-ea"/>
              <a:cs typeface="+mn-cs"/>
            </a:endParaRPr>
          </a:p>
          <a:p>
            <a:pPr algn="just">
              <a:spcBef>
                <a:spcPts val="500"/>
              </a:spcBef>
              <a:buClrTx/>
              <a:defRPr/>
            </a:pPr>
            <a:r>
              <a:rPr lang="en-US" sz="1800" b="1" dirty="0">
                <a:solidFill>
                  <a:schemeClr val="tx1"/>
                </a:solidFill>
                <a:latin typeface="BentonSans Regular" panose="02000503040000020004" pitchFamily="50" charset="0"/>
              </a:rPr>
              <a:t>Imports: </a:t>
            </a:r>
            <a:r>
              <a:rPr lang="en-US" sz="1800" dirty="0">
                <a:solidFill>
                  <a:prstClr val="black"/>
                </a:solidFill>
                <a:latin typeface="BentonSans Regular" panose="02000503040000020004" pitchFamily="50" charset="0"/>
              </a:rPr>
              <a:t>Intermediate and capital goods imports will remain relatively high for domestic production input</a:t>
            </a:r>
            <a:endParaRPr kumimoji="0" lang="en-US" sz="1800" b="0" i="0" u="none" strike="noStrike" kern="1200" cap="none" spc="0" normalizeH="0" baseline="0" noProof="0" dirty="0">
              <a:ln>
                <a:noFill/>
              </a:ln>
              <a:solidFill>
                <a:schemeClr val="tx1"/>
              </a:solidFill>
              <a:effectLst/>
              <a:uLnTx/>
              <a:uFillTx/>
              <a:latin typeface="BentonSans Regular" panose="02000503040000020004" pitchFamily="50" charset="0"/>
              <a:ea typeface="+mn-ea"/>
              <a:cs typeface="+mn-cs"/>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chemeClr val="tx1"/>
                </a:solidFill>
                <a:effectLst/>
                <a:uLnTx/>
                <a:uFillTx/>
                <a:latin typeface="BentonSans Regular" panose="02000503040000020004" pitchFamily="50" charset="0"/>
                <a:ea typeface="+mn-ea"/>
                <a:cs typeface="+mn-cs"/>
              </a:rPr>
              <a:t>Inflows from tourism, Remittances, and FDI: </a:t>
            </a:r>
          </a:p>
          <a:p>
            <a:pPr marL="685800" marR="0" lvl="1" indent="-228600" algn="just"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tx1"/>
                </a:solidFill>
                <a:effectLst/>
                <a:uLnTx/>
                <a:uFillTx/>
                <a:latin typeface="BentonSans Regular" panose="02000503040000020004" pitchFamily="50" charset="0"/>
                <a:ea typeface="+mn-ea"/>
                <a:cs typeface="+mn-cs"/>
              </a:rPr>
              <a:t>Projected to increase, contributing positively to external sector position.</a:t>
            </a:r>
          </a:p>
          <a:p>
            <a:pPr marL="685800" marR="0" lvl="1" indent="-228600" algn="just"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chemeClr val="tx1"/>
              </a:solidFill>
              <a:effectLst/>
              <a:uLnTx/>
              <a:uFillTx/>
              <a:latin typeface="BentonSans Regular" panose="02000503040000020004" pitchFamily="50" charset="0"/>
              <a:ea typeface="+mn-ea"/>
              <a:cs typeface="+mn-cs"/>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chemeClr val="tx1"/>
                </a:solidFill>
                <a:effectLst/>
                <a:uLnTx/>
                <a:uFillTx/>
                <a:latin typeface="BentonSans Regular" panose="02000503040000020004" pitchFamily="50" charset="0"/>
                <a:ea typeface="+mn-ea"/>
                <a:cs typeface="+mn-cs"/>
              </a:rPr>
              <a:t>Reserves are expected to remain adequate, staying above 4 months of imports through 2027.</a:t>
            </a:r>
          </a:p>
        </p:txBody>
      </p:sp>
      <p:sp>
        <p:nvSpPr>
          <p:cNvPr id="9" name="TextBox 8">
            <a:extLst>
              <a:ext uri="{FF2B5EF4-FFF2-40B4-BE49-F238E27FC236}">
                <a16:creationId xmlns:a16="http://schemas.microsoft.com/office/drawing/2014/main" id="{CC039872-A2F2-7224-3E33-82DBD35AF027}"/>
              </a:ext>
            </a:extLst>
          </p:cNvPr>
          <p:cNvSpPr txBox="1"/>
          <p:nvPr/>
        </p:nvSpPr>
        <p:spPr>
          <a:xfrm>
            <a:off x="5639875" y="5433716"/>
            <a:ext cx="6171367" cy="954107"/>
          </a:xfrm>
          <a:prstGeom prst="rect">
            <a:avLst/>
          </a:prstGeom>
          <a:noFill/>
          <a:ln>
            <a:solidFill>
              <a:schemeClr val="accent1">
                <a:lumMod val="20000"/>
                <a:lumOff val="80000"/>
              </a:schemeClr>
            </a:solidFill>
          </a:ln>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BentonSans Regular" panose="02000503040000020004" pitchFamily="50" charset="0"/>
                <a:ea typeface="+mn-ea"/>
                <a:cs typeface="+mn-cs"/>
              </a:rPr>
              <a:t>Primary Income (External Debt Services) as % GDP will remain low (less than 5%)</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BentonSans Regular" panose="02000503040000020004" pitchFamily="50" charset="0"/>
                <a:ea typeface="+mn-ea"/>
                <a:cs typeface="+mn-cs"/>
              </a:rPr>
              <a:t>Secondary income will reduce due to budget grants, but will be offset by rising remittances inflows</a:t>
            </a:r>
          </a:p>
        </p:txBody>
      </p:sp>
    </p:spTree>
    <p:extLst>
      <p:ext uri="{BB962C8B-B14F-4D97-AF65-F5344CB8AC3E}">
        <p14:creationId xmlns:p14="http://schemas.microsoft.com/office/powerpoint/2010/main" val="4274825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1D9DD5-DE20-DD1F-C9D4-CFFC0CF8BB1E}"/>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17278653-DF66-00E4-DD5D-16607C4CB5E1}"/>
              </a:ext>
            </a:extLst>
          </p:cNvPr>
          <p:cNvGrpSpPr/>
          <p:nvPr/>
        </p:nvGrpSpPr>
        <p:grpSpPr>
          <a:xfrm>
            <a:off x="919" y="25129"/>
            <a:ext cx="12191081" cy="6807741"/>
            <a:chOff x="0" y="19062"/>
            <a:chExt cx="12168505" cy="6795134"/>
          </a:xfrm>
        </p:grpSpPr>
        <p:sp>
          <p:nvSpPr>
            <p:cNvPr id="3" name="object 3">
              <a:extLst>
                <a:ext uri="{FF2B5EF4-FFF2-40B4-BE49-F238E27FC236}">
                  <a16:creationId xmlns:a16="http://schemas.microsoft.com/office/drawing/2014/main" id="{D0EF33E6-EA87-07DB-55D9-A7D00EE3214D}"/>
                </a:ext>
              </a:extLst>
            </p:cNvPr>
            <p:cNvSpPr/>
            <p:nvPr/>
          </p:nvSpPr>
          <p:spPr>
            <a:xfrm>
              <a:off x="0" y="3435210"/>
              <a:ext cx="6064885" cy="3378835"/>
            </a:xfrm>
            <a:custGeom>
              <a:avLst/>
              <a:gdLst/>
              <a:ahLst/>
              <a:cxnLst/>
              <a:rect l="l" t="t" r="r" b="b"/>
              <a:pathLst>
                <a:path w="6064885" h="3378834">
                  <a:moveTo>
                    <a:pt x="293344" y="0"/>
                  </a:moveTo>
                  <a:lnTo>
                    <a:pt x="257365" y="0"/>
                  </a:lnTo>
                  <a:lnTo>
                    <a:pt x="212407" y="50088"/>
                  </a:lnTo>
                  <a:lnTo>
                    <a:pt x="167449" y="0"/>
                  </a:lnTo>
                  <a:lnTo>
                    <a:pt x="131470" y="0"/>
                  </a:lnTo>
                  <a:lnTo>
                    <a:pt x="212407" y="90170"/>
                  </a:lnTo>
                  <a:lnTo>
                    <a:pt x="248386" y="50088"/>
                  </a:lnTo>
                  <a:lnTo>
                    <a:pt x="293344" y="0"/>
                  </a:lnTo>
                  <a:close/>
                </a:path>
                <a:path w="6064885" h="3378834">
                  <a:moveTo>
                    <a:pt x="650798" y="3057931"/>
                  </a:moveTo>
                  <a:lnTo>
                    <a:pt x="430504" y="2812504"/>
                  </a:lnTo>
                  <a:lnTo>
                    <a:pt x="210223" y="3057906"/>
                  </a:lnTo>
                  <a:lnTo>
                    <a:pt x="0" y="2823705"/>
                  </a:lnTo>
                  <a:lnTo>
                    <a:pt x="0" y="3292144"/>
                  </a:lnTo>
                  <a:lnTo>
                    <a:pt x="210210" y="3057931"/>
                  </a:lnTo>
                  <a:lnTo>
                    <a:pt x="430504" y="3303359"/>
                  </a:lnTo>
                  <a:lnTo>
                    <a:pt x="650798" y="3057931"/>
                  </a:lnTo>
                  <a:close/>
                </a:path>
                <a:path w="6064885" h="3378834">
                  <a:moveTo>
                    <a:pt x="650798" y="2475725"/>
                  </a:moveTo>
                  <a:lnTo>
                    <a:pt x="430504" y="2230297"/>
                  </a:lnTo>
                  <a:lnTo>
                    <a:pt x="210210" y="2475725"/>
                  </a:lnTo>
                  <a:lnTo>
                    <a:pt x="0" y="2241499"/>
                  </a:lnTo>
                  <a:lnTo>
                    <a:pt x="0" y="2709951"/>
                  </a:lnTo>
                  <a:lnTo>
                    <a:pt x="210210" y="2475750"/>
                  </a:lnTo>
                  <a:lnTo>
                    <a:pt x="430504" y="2721152"/>
                  </a:lnTo>
                  <a:lnTo>
                    <a:pt x="650798" y="2475725"/>
                  </a:lnTo>
                  <a:close/>
                </a:path>
                <a:path w="6064885" h="3378834">
                  <a:moveTo>
                    <a:pt x="650798" y="1885213"/>
                  </a:moveTo>
                  <a:lnTo>
                    <a:pt x="430504" y="1639785"/>
                  </a:lnTo>
                  <a:lnTo>
                    <a:pt x="210210" y="1885213"/>
                  </a:lnTo>
                  <a:lnTo>
                    <a:pt x="0" y="1651000"/>
                  </a:lnTo>
                  <a:lnTo>
                    <a:pt x="0" y="2119426"/>
                  </a:lnTo>
                  <a:lnTo>
                    <a:pt x="210210" y="1885226"/>
                  </a:lnTo>
                  <a:lnTo>
                    <a:pt x="430504" y="2130641"/>
                  </a:lnTo>
                  <a:lnTo>
                    <a:pt x="650798" y="1885213"/>
                  </a:lnTo>
                  <a:close/>
                </a:path>
                <a:path w="6064885" h="3378834">
                  <a:moveTo>
                    <a:pt x="650798" y="1303680"/>
                  </a:moveTo>
                  <a:lnTo>
                    <a:pt x="430504" y="1058252"/>
                  </a:lnTo>
                  <a:lnTo>
                    <a:pt x="210210" y="1303680"/>
                  </a:lnTo>
                  <a:lnTo>
                    <a:pt x="0" y="1069454"/>
                  </a:lnTo>
                  <a:lnTo>
                    <a:pt x="0" y="1537906"/>
                  </a:lnTo>
                  <a:lnTo>
                    <a:pt x="210210" y="1303705"/>
                  </a:lnTo>
                  <a:lnTo>
                    <a:pt x="430504" y="1549107"/>
                  </a:lnTo>
                  <a:lnTo>
                    <a:pt x="650798" y="1303680"/>
                  </a:lnTo>
                  <a:close/>
                </a:path>
                <a:path w="6064885" h="3378834">
                  <a:moveTo>
                    <a:pt x="650798" y="713168"/>
                  </a:moveTo>
                  <a:lnTo>
                    <a:pt x="430504" y="467741"/>
                  </a:lnTo>
                  <a:lnTo>
                    <a:pt x="210210" y="713168"/>
                  </a:lnTo>
                  <a:lnTo>
                    <a:pt x="0" y="478942"/>
                  </a:lnTo>
                  <a:lnTo>
                    <a:pt x="0" y="947394"/>
                  </a:lnTo>
                  <a:lnTo>
                    <a:pt x="210210" y="713181"/>
                  </a:lnTo>
                  <a:lnTo>
                    <a:pt x="430504" y="958596"/>
                  </a:lnTo>
                  <a:lnTo>
                    <a:pt x="650798" y="713168"/>
                  </a:lnTo>
                  <a:close/>
                </a:path>
                <a:path w="6064885" h="3378834">
                  <a:moveTo>
                    <a:pt x="650798" y="124472"/>
                  </a:moveTo>
                  <a:lnTo>
                    <a:pt x="539076" y="0"/>
                  </a:lnTo>
                  <a:lnTo>
                    <a:pt x="321932" y="0"/>
                  </a:lnTo>
                  <a:lnTo>
                    <a:pt x="210210" y="124472"/>
                  </a:lnTo>
                  <a:lnTo>
                    <a:pt x="98501" y="0"/>
                  </a:lnTo>
                  <a:lnTo>
                    <a:pt x="0" y="0"/>
                  </a:lnTo>
                  <a:lnTo>
                    <a:pt x="0" y="358698"/>
                  </a:lnTo>
                  <a:lnTo>
                    <a:pt x="210210" y="124485"/>
                  </a:lnTo>
                  <a:lnTo>
                    <a:pt x="430504" y="369900"/>
                  </a:lnTo>
                  <a:lnTo>
                    <a:pt x="650798" y="124472"/>
                  </a:lnTo>
                  <a:close/>
                </a:path>
                <a:path w="6064885" h="3378834">
                  <a:moveTo>
                    <a:pt x="733920" y="0"/>
                  </a:moveTo>
                  <a:lnTo>
                    <a:pt x="697941" y="0"/>
                  </a:lnTo>
                  <a:lnTo>
                    <a:pt x="652983" y="50088"/>
                  </a:lnTo>
                  <a:lnTo>
                    <a:pt x="608037" y="0"/>
                  </a:lnTo>
                  <a:lnTo>
                    <a:pt x="572058" y="0"/>
                  </a:lnTo>
                  <a:lnTo>
                    <a:pt x="652983" y="90170"/>
                  </a:lnTo>
                  <a:lnTo>
                    <a:pt x="688962" y="50088"/>
                  </a:lnTo>
                  <a:lnTo>
                    <a:pt x="733920" y="0"/>
                  </a:lnTo>
                  <a:close/>
                </a:path>
                <a:path w="6064885" h="3378834">
                  <a:moveTo>
                    <a:pt x="1091387" y="3057931"/>
                  </a:moveTo>
                  <a:lnTo>
                    <a:pt x="871093" y="2812504"/>
                  </a:lnTo>
                  <a:lnTo>
                    <a:pt x="650798" y="3057931"/>
                  </a:lnTo>
                  <a:lnTo>
                    <a:pt x="871093" y="3303359"/>
                  </a:lnTo>
                  <a:lnTo>
                    <a:pt x="1091387" y="3057931"/>
                  </a:lnTo>
                  <a:close/>
                </a:path>
                <a:path w="6064885" h="3378834">
                  <a:moveTo>
                    <a:pt x="1091387" y="2475725"/>
                  </a:moveTo>
                  <a:lnTo>
                    <a:pt x="871093" y="2230297"/>
                  </a:lnTo>
                  <a:lnTo>
                    <a:pt x="650798" y="2475725"/>
                  </a:lnTo>
                  <a:lnTo>
                    <a:pt x="871093" y="2721152"/>
                  </a:lnTo>
                  <a:lnTo>
                    <a:pt x="1091387" y="2475725"/>
                  </a:lnTo>
                  <a:close/>
                </a:path>
                <a:path w="6064885" h="3378834">
                  <a:moveTo>
                    <a:pt x="1091387" y="1885213"/>
                  </a:moveTo>
                  <a:lnTo>
                    <a:pt x="871093" y="1639785"/>
                  </a:lnTo>
                  <a:lnTo>
                    <a:pt x="650798" y="1885213"/>
                  </a:lnTo>
                  <a:lnTo>
                    <a:pt x="871093" y="2130641"/>
                  </a:lnTo>
                  <a:lnTo>
                    <a:pt x="1091387" y="1885213"/>
                  </a:lnTo>
                  <a:close/>
                </a:path>
                <a:path w="6064885" h="3378834">
                  <a:moveTo>
                    <a:pt x="1091387" y="1303680"/>
                  </a:moveTo>
                  <a:lnTo>
                    <a:pt x="871093" y="1058252"/>
                  </a:lnTo>
                  <a:lnTo>
                    <a:pt x="650798" y="1303680"/>
                  </a:lnTo>
                  <a:lnTo>
                    <a:pt x="871093" y="1549107"/>
                  </a:lnTo>
                  <a:lnTo>
                    <a:pt x="1091387" y="1303680"/>
                  </a:lnTo>
                  <a:close/>
                </a:path>
                <a:path w="6064885" h="3378834">
                  <a:moveTo>
                    <a:pt x="1091387" y="713168"/>
                  </a:moveTo>
                  <a:lnTo>
                    <a:pt x="871093" y="467741"/>
                  </a:lnTo>
                  <a:lnTo>
                    <a:pt x="650798" y="713168"/>
                  </a:lnTo>
                  <a:lnTo>
                    <a:pt x="871093" y="958596"/>
                  </a:lnTo>
                  <a:lnTo>
                    <a:pt x="1091387" y="713168"/>
                  </a:lnTo>
                  <a:close/>
                </a:path>
                <a:path w="6064885" h="3378834">
                  <a:moveTo>
                    <a:pt x="1091387" y="124472"/>
                  </a:moveTo>
                  <a:lnTo>
                    <a:pt x="979665" y="0"/>
                  </a:lnTo>
                  <a:lnTo>
                    <a:pt x="762520" y="0"/>
                  </a:lnTo>
                  <a:lnTo>
                    <a:pt x="650798" y="124472"/>
                  </a:lnTo>
                  <a:lnTo>
                    <a:pt x="871093" y="369900"/>
                  </a:lnTo>
                  <a:lnTo>
                    <a:pt x="1091387" y="124472"/>
                  </a:lnTo>
                  <a:close/>
                </a:path>
                <a:path w="6064885" h="3378834">
                  <a:moveTo>
                    <a:pt x="1174508" y="0"/>
                  </a:moveTo>
                  <a:lnTo>
                    <a:pt x="1138529" y="0"/>
                  </a:lnTo>
                  <a:lnTo>
                    <a:pt x="1093571" y="50088"/>
                  </a:lnTo>
                  <a:lnTo>
                    <a:pt x="1048613" y="0"/>
                  </a:lnTo>
                  <a:lnTo>
                    <a:pt x="1012634" y="0"/>
                  </a:lnTo>
                  <a:lnTo>
                    <a:pt x="1093571" y="90170"/>
                  </a:lnTo>
                  <a:lnTo>
                    <a:pt x="1129550" y="50088"/>
                  </a:lnTo>
                  <a:lnTo>
                    <a:pt x="1174508" y="0"/>
                  </a:lnTo>
                  <a:close/>
                </a:path>
                <a:path w="6064885" h="3378834">
                  <a:moveTo>
                    <a:pt x="1531975" y="124472"/>
                  </a:moveTo>
                  <a:lnTo>
                    <a:pt x="1420253" y="0"/>
                  </a:lnTo>
                  <a:lnTo>
                    <a:pt x="1203109" y="0"/>
                  </a:lnTo>
                  <a:lnTo>
                    <a:pt x="1091387" y="124472"/>
                  </a:lnTo>
                  <a:lnTo>
                    <a:pt x="1311681" y="369900"/>
                  </a:lnTo>
                  <a:lnTo>
                    <a:pt x="1531975" y="124472"/>
                  </a:lnTo>
                  <a:close/>
                </a:path>
                <a:path w="6064885" h="3378834">
                  <a:moveTo>
                    <a:pt x="1531988" y="3057931"/>
                  </a:moveTo>
                  <a:lnTo>
                    <a:pt x="1311694" y="2812504"/>
                  </a:lnTo>
                  <a:lnTo>
                    <a:pt x="1091399" y="3057931"/>
                  </a:lnTo>
                  <a:lnTo>
                    <a:pt x="1311694" y="3303359"/>
                  </a:lnTo>
                  <a:lnTo>
                    <a:pt x="1531988" y="3057931"/>
                  </a:lnTo>
                  <a:close/>
                </a:path>
                <a:path w="6064885" h="3378834">
                  <a:moveTo>
                    <a:pt x="1531988" y="2475725"/>
                  </a:moveTo>
                  <a:lnTo>
                    <a:pt x="1311694" y="2230297"/>
                  </a:lnTo>
                  <a:lnTo>
                    <a:pt x="1091399" y="2475725"/>
                  </a:lnTo>
                  <a:lnTo>
                    <a:pt x="1311694" y="2721152"/>
                  </a:lnTo>
                  <a:lnTo>
                    <a:pt x="1531988" y="2475725"/>
                  </a:lnTo>
                  <a:close/>
                </a:path>
                <a:path w="6064885" h="3378834">
                  <a:moveTo>
                    <a:pt x="1531988" y="1885213"/>
                  </a:moveTo>
                  <a:lnTo>
                    <a:pt x="1311694" y="1639785"/>
                  </a:lnTo>
                  <a:lnTo>
                    <a:pt x="1091399" y="1885213"/>
                  </a:lnTo>
                  <a:lnTo>
                    <a:pt x="1311694" y="2130641"/>
                  </a:lnTo>
                  <a:lnTo>
                    <a:pt x="1531988" y="1885213"/>
                  </a:lnTo>
                  <a:close/>
                </a:path>
                <a:path w="6064885" h="3378834">
                  <a:moveTo>
                    <a:pt x="1531988" y="1303680"/>
                  </a:moveTo>
                  <a:lnTo>
                    <a:pt x="1311694" y="1058252"/>
                  </a:lnTo>
                  <a:lnTo>
                    <a:pt x="1091399" y="1303680"/>
                  </a:lnTo>
                  <a:lnTo>
                    <a:pt x="1311694" y="1549107"/>
                  </a:lnTo>
                  <a:lnTo>
                    <a:pt x="1531988" y="1303680"/>
                  </a:lnTo>
                  <a:close/>
                </a:path>
                <a:path w="6064885" h="3378834">
                  <a:moveTo>
                    <a:pt x="1531988" y="713168"/>
                  </a:moveTo>
                  <a:lnTo>
                    <a:pt x="1311694" y="467741"/>
                  </a:lnTo>
                  <a:lnTo>
                    <a:pt x="1091399" y="713168"/>
                  </a:lnTo>
                  <a:lnTo>
                    <a:pt x="1311694" y="958596"/>
                  </a:lnTo>
                  <a:lnTo>
                    <a:pt x="1531988" y="713168"/>
                  </a:lnTo>
                  <a:close/>
                </a:path>
                <a:path w="6064885" h="3378834">
                  <a:moveTo>
                    <a:pt x="1615097" y="0"/>
                  </a:moveTo>
                  <a:lnTo>
                    <a:pt x="1579118" y="0"/>
                  </a:lnTo>
                  <a:lnTo>
                    <a:pt x="1534160" y="50088"/>
                  </a:lnTo>
                  <a:lnTo>
                    <a:pt x="1489202" y="0"/>
                  </a:lnTo>
                  <a:lnTo>
                    <a:pt x="1453222" y="0"/>
                  </a:lnTo>
                  <a:lnTo>
                    <a:pt x="1534160" y="90170"/>
                  </a:lnTo>
                  <a:lnTo>
                    <a:pt x="1570139" y="50088"/>
                  </a:lnTo>
                  <a:lnTo>
                    <a:pt x="1615097" y="0"/>
                  </a:lnTo>
                  <a:close/>
                </a:path>
                <a:path w="6064885" h="3378834">
                  <a:moveTo>
                    <a:pt x="2055685" y="0"/>
                  </a:moveTo>
                  <a:lnTo>
                    <a:pt x="2019706" y="0"/>
                  </a:lnTo>
                  <a:lnTo>
                    <a:pt x="1974761" y="50088"/>
                  </a:lnTo>
                  <a:lnTo>
                    <a:pt x="1929803" y="0"/>
                  </a:lnTo>
                  <a:lnTo>
                    <a:pt x="1893824" y="0"/>
                  </a:lnTo>
                  <a:lnTo>
                    <a:pt x="1974761" y="90170"/>
                  </a:lnTo>
                  <a:lnTo>
                    <a:pt x="2010727" y="50088"/>
                  </a:lnTo>
                  <a:lnTo>
                    <a:pt x="2055685" y="0"/>
                  </a:lnTo>
                  <a:close/>
                </a:path>
                <a:path w="6064885" h="3378834">
                  <a:moveTo>
                    <a:pt x="2413152" y="124472"/>
                  </a:moveTo>
                  <a:lnTo>
                    <a:pt x="2301430" y="0"/>
                  </a:lnTo>
                  <a:lnTo>
                    <a:pt x="2084285" y="0"/>
                  </a:lnTo>
                  <a:lnTo>
                    <a:pt x="1972564" y="124472"/>
                  </a:lnTo>
                  <a:lnTo>
                    <a:pt x="1860854" y="0"/>
                  </a:lnTo>
                  <a:lnTo>
                    <a:pt x="1643710" y="0"/>
                  </a:lnTo>
                  <a:lnTo>
                    <a:pt x="1531988" y="124472"/>
                  </a:lnTo>
                  <a:lnTo>
                    <a:pt x="1752282" y="369900"/>
                  </a:lnTo>
                  <a:lnTo>
                    <a:pt x="1972564" y="124485"/>
                  </a:lnTo>
                  <a:lnTo>
                    <a:pt x="2192858" y="369900"/>
                  </a:lnTo>
                  <a:lnTo>
                    <a:pt x="2413152" y="124472"/>
                  </a:lnTo>
                  <a:close/>
                </a:path>
                <a:path w="6064885" h="3378834">
                  <a:moveTo>
                    <a:pt x="2496274" y="0"/>
                  </a:moveTo>
                  <a:lnTo>
                    <a:pt x="2460294" y="0"/>
                  </a:lnTo>
                  <a:lnTo>
                    <a:pt x="2415336" y="50088"/>
                  </a:lnTo>
                  <a:lnTo>
                    <a:pt x="2370378" y="0"/>
                  </a:lnTo>
                  <a:lnTo>
                    <a:pt x="2334399" y="0"/>
                  </a:lnTo>
                  <a:lnTo>
                    <a:pt x="2415336" y="90170"/>
                  </a:lnTo>
                  <a:lnTo>
                    <a:pt x="2451316" y="50088"/>
                  </a:lnTo>
                  <a:lnTo>
                    <a:pt x="2496274" y="0"/>
                  </a:lnTo>
                  <a:close/>
                </a:path>
                <a:path w="6064885" h="3378834">
                  <a:moveTo>
                    <a:pt x="2853728" y="3057931"/>
                  </a:moveTo>
                  <a:lnTo>
                    <a:pt x="2633434" y="2812504"/>
                  </a:lnTo>
                  <a:lnTo>
                    <a:pt x="2413139" y="3057931"/>
                  </a:lnTo>
                  <a:lnTo>
                    <a:pt x="2192858" y="2812504"/>
                  </a:lnTo>
                  <a:lnTo>
                    <a:pt x="1972564" y="3057931"/>
                  </a:lnTo>
                  <a:lnTo>
                    <a:pt x="1752282" y="2812504"/>
                  </a:lnTo>
                  <a:lnTo>
                    <a:pt x="1531988" y="3057931"/>
                  </a:lnTo>
                  <a:lnTo>
                    <a:pt x="1752282" y="3303359"/>
                  </a:lnTo>
                  <a:lnTo>
                    <a:pt x="1972564" y="3057944"/>
                  </a:lnTo>
                  <a:lnTo>
                    <a:pt x="2192858" y="3303359"/>
                  </a:lnTo>
                  <a:lnTo>
                    <a:pt x="2413139" y="3057944"/>
                  </a:lnTo>
                  <a:lnTo>
                    <a:pt x="2633434" y="3303359"/>
                  </a:lnTo>
                  <a:lnTo>
                    <a:pt x="2853728" y="3057931"/>
                  </a:lnTo>
                  <a:close/>
                </a:path>
                <a:path w="6064885" h="3378834">
                  <a:moveTo>
                    <a:pt x="2853728" y="2475725"/>
                  </a:moveTo>
                  <a:lnTo>
                    <a:pt x="2633434" y="2230297"/>
                  </a:lnTo>
                  <a:lnTo>
                    <a:pt x="2413139" y="2475725"/>
                  </a:lnTo>
                  <a:lnTo>
                    <a:pt x="2192858" y="2230297"/>
                  </a:lnTo>
                  <a:lnTo>
                    <a:pt x="1972564" y="2475725"/>
                  </a:lnTo>
                  <a:lnTo>
                    <a:pt x="1752282" y="2230297"/>
                  </a:lnTo>
                  <a:lnTo>
                    <a:pt x="1531988" y="2475725"/>
                  </a:lnTo>
                  <a:lnTo>
                    <a:pt x="1752282" y="2721152"/>
                  </a:lnTo>
                  <a:lnTo>
                    <a:pt x="1972564" y="2475738"/>
                  </a:lnTo>
                  <a:lnTo>
                    <a:pt x="2192858" y="2721152"/>
                  </a:lnTo>
                  <a:lnTo>
                    <a:pt x="2413139" y="2475738"/>
                  </a:lnTo>
                  <a:lnTo>
                    <a:pt x="2633434" y="2721152"/>
                  </a:lnTo>
                  <a:lnTo>
                    <a:pt x="2853728" y="2475725"/>
                  </a:lnTo>
                  <a:close/>
                </a:path>
                <a:path w="6064885" h="3378834">
                  <a:moveTo>
                    <a:pt x="2853728" y="1885213"/>
                  </a:moveTo>
                  <a:lnTo>
                    <a:pt x="2633434" y="1639785"/>
                  </a:lnTo>
                  <a:lnTo>
                    <a:pt x="2413139" y="1885213"/>
                  </a:lnTo>
                  <a:lnTo>
                    <a:pt x="2192858" y="1639785"/>
                  </a:lnTo>
                  <a:lnTo>
                    <a:pt x="1972564" y="1885213"/>
                  </a:lnTo>
                  <a:lnTo>
                    <a:pt x="1752282" y="1639785"/>
                  </a:lnTo>
                  <a:lnTo>
                    <a:pt x="1531988" y="1885213"/>
                  </a:lnTo>
                  <a:lnTo>
                    <a:pt x="1752282" y="2130641"/>
                  </a:lnTo>
                  <a:lnTo>
                    <a:pt x="1972564" y="1885226"/>
                  </a:lnTo>
                  <a:lnTo>
                    <a:pt x="2192858" y="2130641"/>
                  </a:lnTo>
                  <a:lnTo>
                    <a:pt x="2413139" y="1885226"/>
                  </a:lnTo>
                  <a:lnTo>
                    <a:pt x="2633434" y="2130641"/>
                  </a:lnTo>
                  <a:lnTo>
                    <a:pt x="2853728" y="1885213"/>
                  </a:lnTo>
                  <a:close/>
                </a:path>
                <a:path w="6064885" h="3378834">
                  <a:moveTo>
                    <a:pt x="2853728" y="1303680"/>
                  </a:moveTo>
                  <a:lnTo>
                    <a:pt x="2633434" y="1058252"/>
                  </a:lnTo>
                  <a:lnTo>
                    <a:pt x="2413139" y="1303680"/>
                  </a:lnTo>
                  <a:lnTo>
                    <a:pt x="2192858" y="1058252"/>
                  </a:lnTo>
                  <a:lnTo>
                    <a:pt x="1972564" y="1303680"/>
                  </a:lnTo>
                  <a:lnTo>
                    <a:pt x="1752282" y="1058252"/>
                  </a:lnTo>
                  <a:lnTo>
                    <a:pt x="1531988" y="1303680"/>
                  </a:lnTo>
                  <a:lnTo>
                    <a:pt x="1752282" y="1549107"/>
                  </a:lnTo>
                  <a:lnTo>
                    <a:pt x="1972564" y="1303693"/>
                  </a:lnTo>
                  <a:lnTo>
                    <a:pt x="2192858" y="1549107"/>
                  </a:lnTo>
                  <a:lnTo>
                    <a:pt x="2413139" y="1303693"/>
                  </a:lnTo>
                  <a:lnTo>
                    <a:pt x="2633434" y="1549107"/>
                  </a:lnTo>
                  <a:lnTo>
                    <a:pt x="2853728" y="1303680"/>
                  </a:lnTo>
                  <a:close/>
                </a:path>
                <a:path w="6064885" h="3378834">
                  <a:moveTo>
                    <a:pt x="2853728" y="713168"/>
                  </a:moveTo>
                  <a:lnTo>
                    <a:pt x="2633434" y="467741"/>
                  </a:lnTo>
                  <a:lnTo>
                    <a:pt x="2413139" y="713168"/>
                  </a:lnTo>
                  <a:lnTo>
                    <a:pt x="2192858" y="467741"/>
                  </a:lnTo>
                  <a:lnTo>
                    <a:pt x="1972564" y="713168"/>
                  </a:lnTo>
                  <a:lnTo>
                    <a:pt x="1752282" y="467741"/>
                  </a:lnTo>
                  <a:lnTo>
                    <a:pt x="1531988" y="713168"/>
                  </a:lnTo>
                  <a:lnTo>
                    <a:pt x="1752282" y="958596"/>
                  </a:lnTo>
                  <a:lnTo>
                    <a:pt x="1972564" y="713181"/>
                  </a:lnTo>
                  <a:lnTo>
                    <a:pt x="2192858" y="958596"/>
                  </a:lnTo>
                  <a:lnTo>
                    <a:pt x="2413139" y="713181"/>
                  </a:lnTo>
                  <a:lnTo>
                    <a:pt x="2633434" y="958596"/>
                  </a:lnTo>
                  <a:lnTo>
                    <a:pt x="2853728" y="713168"/>
                  </a:lnTo>
                  <a:close/>
                </a:path>
                <a:path w="6064885" h="3378834">
                  <a:moveTo>
                    <a:pt x="2853740" y="124472"/>
                  </a:moveTo>
                  <a:lnTo>
                    <a:pt x="2742019" y="0"/>
                  </a:lnTo>
                  <a:lnTo>
                    <a:pt x="2524874" y="0"/>
                  </a:lnTo>
                  <a:lnTo>
                    <a:pt x="2413152" y="124472"/>
                  </a:lnTo>
                  <a:lnTo>
                    <a:pt x="2633446" y="369900"/>
                  </a:lnTo>
                  <a:lnTo>
                    <a:pt x="2853740" y="124472"/>
                  </a:lnTo>
                  <a:close/>
                </a:path>
                <a:path w="6064885" h="3378834">
                  <a:moveTo>
                    <a:pt x="2936875" y="0"/>
                  </a:moveTo>
                  <a:lnTo>
                    <a:pt x="2900896" y="0"/>
                  </a:lnTo>
                  <a:lnTo>
                    <a:pt x="2855938" y="50088"/>
                  </a:lnTo>
                  <a:lnTo>
                    <a:pt x="2810980" y="0"/>
                  </a:lnTo>
                  <a:lnTo>
                    <a:pt x="2774988" y="0"/>
                  </a:lnTo>
                  <a:lnTo>
                    <a:pt x="2855938" y="90170"/>
                  </a:lnTo>
                  <a:lnTo>
                    <a:pt x="2891917" y="50088"/>
                  </a:lnTo>
                  <a:lnTo>
                    <a:pt x="2936875" y="0"/>
                  </a:lnTo>
                  <a:close/>
                </a:path>
                <a:path w="6064885" h="3378834">
                  <a:moveTo>
                    <a:pt x="2976270" y="2921406"/>
                  </a:moveTo>
                  <a:lnTo>
                    <a:pt x="2853740" y="3057918"/>
                  </a:lnTo>
                  <a:lnTo>
                    <a:pt x="2976270" y="3194431"/>
                  </a:lnTo>
                  <a:lnTo>
                    <a:pt x="2976270" y="2921406"/>
                  </a:lnTo>
                  <a:close/>
                </a:path>
                <a:path w="6064885" h="3378834">
                  <a:moveTo>
                    <a:pt x="2976270" y="2339225"/>
                  </a:moveTo>
                  <a:lnTo>
                    <a:pt x="2853740" y="2475738"/>
                  </a:lnTo>
                  <a:lnTo>
                    <a:pt x="2976270" y="2612250"/>
                  </a:lnTo>
                  <a:lnTo>
                    <a:pt x="2976270" y="2339225"/>
                  </a:lnTo>
                  <a:close/>
                </a:path>
                <a:path w="6064885" h="3378834">
                  <a:moveTo>
                    <a:pt x="2976270" y="1748701"/>
                  </a:moveTo>
                  <a:lnTo>
                    <a:pt x="2853740" y="1885213"/>
                  </a:lnTo>
                  <a:lnTo>
                    <a:pt x="2976270" y="2021725"/>
                  </a:lnTo>
                  <a:lnTo>
                    <a:pt x="2976270" y="1748701"/>
                  </a:lnTo>
                  <a:close/>
                </a:path>
                <a:path w="6064885" h="3378834">
                  <a:moveTo>
                    <a:pt x="2976270" y="1167180"/>
                  </a:moveTo>
                  <a:lnTo>
                    <a:pt x="2853740" y="1303693"/>
                  </a:lnTo>
                  <a:lnTo>
                    <a:pt x="2976270" y="1440205"/>
                  </a:lnTo>
                  <a:lnTo>
                    <a:pt x="2976270" y="1167180"/>
                  </a:lnTo>
                  <a:close/>
                </a:path>
                <a:path w="6064885" h="3378834">
                  <a:moveTo>
                    <a:pt x="2976270" y="576656"/>
                  </a:moveTo>
                  <a:lnTo>
                    <a:pt x="2853740" y="713168"/>
                  </a:lnTo>
                  <a:lnTo>
                    <a:pt x="2976270" y="849680"/>
                  </a:lnTo>
                  <a:lnTo>
                    <a:pt x="2976270" y="576656"/>
                  </a:lnTo>
                  <a:close/>
                </a:path>
                <a:path w="6064885" h="3378834">
                  <a:moveTo>
                    <a:pt x="2976270" y="0"/>
                  </a:moveTo>
                  <a:lnTo>
                    <a:pt x="2965462" y="0"/>
                  </a:lnTo>
                  <a:lnTo>
                    <a:pt x="2853740" y="124472"/>
                  </a:lnTo>
                  <a:lnTo>
                    <a:pt x="2976270" y="260985"/>
                  </a:lnTo>
                  <a:lnTo>
                    <a:pt x="2976270" y="0"/>
                  </a:lnTo>
                  <a:close/>
                </a:path>
                <a:path w="6064885" h="3378834">
                  <a:moveTo>
                    <a:pt x="2976283" y="3229572"/>
                  </a:moveTo>
                  <a:lnTo>
                    <a:pt x="2889834" y="3133255"/>
                  </a:lnTo>
                  <a:lnTo>
                    <a:pt x="2853855" y="3093161"/>
                  </a:lnTo>
                  <a:lnTo>
                    <a:pt x="2633561" y="3338601"/>
                  </a:lnTo>
                  <a:lnTo>
                    <a:pt x="2449233" y="3133255"/>
                  </a:lnTo>
                  <a:lnTo>
                    <a:pt x="2413254" y="3093161"/>
                  </a:lnTo>
                  <a:lnTo>
                    <a:pt x="2192972" y="3338601"/>
                  </a:lnTo>
                  <a:lnTo>
                    <a:pt x="2008657" y="3133255"/>
                  </a:lnTo>
                  <a:lnTo>
                    <a:pt x="1972678" y="3093161"/>
                  </a:lnTo>
                  <a:lnTo>
                    <a:pt x="1752384" y="3338588"/>
                  </a:lnTo>
                  <a:lnTo>
                    <a:pt x="1568081" y="3133255"/>
                  </a:lnTo>
                  <a:lnTo>
                    <a:pt x="1532102" y="3093161"/>
                  </a:lnTo>
                  <a:lnTo>
                    <a:pt x="1311795" y="3338601"/>
                  </a:lnTo>
                  <a:lnTo>
                    <a:pt x="1127480" y="3133255"/>
                  </a:lnTo>
                  <a:lnTo>
                    <a:pt x="1091501" y="3093161"/>
                  </a:lnTo>
                  <a:lnTo>
                    <a:pt x="871207" y="3338601"/>
                  </a:lnTo>
                  <a:lnTo>
                    <a:pt x="686892" y="3133255"/>
                  </a:lnTo>
                  <a:lnTo>
                    <a:pt x="650913" y="3093161"/>
                  </a:lnTo>
                  <a:lnTo>
                    <a:pt x="430606" y="3338601"/>
                  </a:lnTo>
                  <a:lnTo>
                    <a:pt x="246303" y="3133255"/>
                  </a:lnTo>
                  <a:lnTo>
                    <a:pt x="210324" y="3093161"/>
                  </a:lnTo>
                  <a:lnTo>
                    <a:pt x="0" y="3327489"/>
                  </a:lnTo>
                  <a:lnTo>
                    <a:pt x="0" y="3367582"/>
                  </a:lnTo>
                  <a:lnTo>
                    <a:pt x="210324" y="3133255"/>
                  </a:lnTo>
                  <a:lnTo>
                    <a:pt x="430606" y="3378682"/>
                  </a:lnTo>
                  <a:lnTo>
                    <a:pt x="466585" y="3338601"/>
                  </a:lnTo>
                  <a:lnTo>
                    <a:pt x="650913" y="3133255"/>
                  </a:lnTo>
                  <a:lnTo>
                    <a:pt x="871207" y="3378682"/>
                  </a:lnTo>
                  <a:lnTo>
                    <a:pt x="907186" y="3338601"/>
                  </a:lnTo>
                  <a:lnTo>
                    <a:pt x="889190" y="3338601"/>
                  </a:lnTo>
                  <a:lnTo>
                    <a:pt x="907186" y="3338588"/>
                  </a:lnTo>
                  <a:lnTo>
                    <a:pt x="1091501" y="3133255"/>
                  </a:lnTo>
                  <a:lnTo>
                    <a:pt x="1311795" y="3378682"/>
                  </a:lnTo>
                  <a:lnTo>
                    <a:pt x="1347774" y="3338601"/>
                  </a:lnTo>
                  <a:lnTo>
                    <a:pt x="1532102" y="3133255"/>
                  </a:lnTo>
                  <a:lnTo>
                    <a:pt x="1752384" y="3378682"/>
                  </a:lnTo>
                  <a:lnTo>
                    <a:pt x="1788363" y="3338588"/>
                  </a:lnTo>
                  <a:lnTo>
                    <a:pt x="1972678" y="3133255"/>
                  </a:lnTo>
                  <a:lnTo>
                    <a:pt x="2192972" y="3378682"/>
                  </a:lnTo>
                  <a:lnTo>
                    <a:pt x="2228939" y="3338601"/>
                  </a:lnTo>
                  <a:lnTo>
                    <a:pt x="2413254" y="3133255"/>
                  </a:lnTo>
                  <a:lnTo>
                    <a:pt x="2633561" y="3378682"/>
                  </a:lnTo>
                  <a:lnTo>
                    <a:pt x="2669540" y="3338601"/>
                  </a:lnTo>
                  <a:lnTo>
                    <a:pt x="2651544" y="3338601"/>
                  </a:lnTo>
                  <a:lnTo>
                    <a:pt x="2669540" y="3338588"/>
                  </a:lnTo>
                  <a:lnTo>
                    <a:pt x="2853855" y="3133255"/>
                  </a:lnTo>
                  <a:lnTo>
                    <a:pt x="2976283" y="3269653"/>
                  </a:lnTo>
                  <a:lnTo>
                    <a:pt x="2976283" y="3229572"/>
                  </a:lnTo>
                  <a:close/>
                </a:path>
                <a:path w="6064885" h="3378834">
                  <a:moveTo>
                    <a:pt x="2976283" y="2647365"/>
                  </a:moveTo>
                  <a:lnTo>
                    <a:pt x="2889821" y="2551049"/>
                  </a:lnTo>
                  <a:lnTo>
                    <a:pt x="2853855" y="2510967"/>
                  </a:lnTo>
                  <a:lnTo>
                    <a:pt x="2633561" y="2756395"/>
                  </a:lnTo>
                  <a:lnTo>
                    <a:pt x="2449233" y="2551049"/>
                  </a:lnTo>
                  <a:lnTo>
                    <a:pt x="2413254" y="2510967"/>
                  </a:lnTo>
                  <a:lnTo>
                    <a:pt x="2192972" y="2756395"/>
                  </a:lnTo>
                  <a:lnTo>
                    <a:pt x="2008657" y="2551049"/>
                  </a:lnTo>
                  <a:lnTo>
                    <a:pt x="1972678" y="2510967"/>
                  </a:lnTo>
                  <a:lnTo>
                    <a:pt x="1752384" y="2756395"/>
                  </a:lnTo>
                  <a:lnTo>
                    <a:pt x="1568069" y="2551049"/>
                  </a:lnTo>
                  <a:lnTo>
                    <a:pt x="1532102" y="2510967"/>
                  </a:lnTo>
                  <a:lnTo>
                    <a:pt x="1311795" y="2756395"/>
                  </a:lnTo>
                  <a:lnTo>
                    <a:pt x="1127480" y="2551049"/>
                  </a:lnTo>
                  <a:lnTo>
                    <a:pt x="1091501" y="2510967"/>
                  </a:lnTo>
                  <a:lnTo>
                    <a:pt x="871207" y="2756395"/>
                  </a:lnTo>
                  <a:lnTo>
                    <a:pt x="686892" y="2551049"/>
                  </a:lnTo>
                  <a:lnTo>
                    <a:pt x="650913" y="2510967"/>
                  </a:lnTo>
                  <a:lnTo>
                    <a:pt x="430606" y="2756395"/>
                  </a:lnTo>
                  <a:lnTo>
                    <a:pt x="246291" y="2551049"/>
                  </a:lnTo>
                  <a:lnTo>
                    <a:pt x="210324" y="2510967"/>
                  </a:lnTo>
                  <a:lnTo>
                    <a:pt x="0" y="2745308"/>
                  </a:lnTo>
                  <a:lnTo>
                    <a:pt x="0" y="2785389"/>
                  </a:lnTo>
                  <a:lnTo>
                    <a:pt x="210324" y="2551049"/>
                  </a:lnTo>
                  <a:lnTo>
                    <a:pt x="430606" y="2796489"/>
                  </a:lnTo>
                  <a:lnTo>
                    <a:pt x="466585" y="2756395"/>
                  </a:lnTo>
                  <a:lnTo>
                    <a:pt x="650913" y="2551049"/>
                  </a:lnTo>
                  <a:lnTo>
                    <a:pt x="871207" y="2796489"/>
                  </a:lnTo>
                  <a:lnTo>
                    <a:pt x="907186" y="2756395"/>
                  </a:lnTo>
                  <a:lnTo>
                    <a:pt x="1091501" y="2551049"/>
                  </a:lnTo>
                  <a:lnTo>
                    <a:pt x="1311795" y="2796489"/>
                  </a:lnTo>
                  <a:lnTo>
                    <a:pt x="1347774" y="2756395"/>
                  </a:lnTo>
                  <a:lnTo>
                    <a:pt x="1532102" y="2551049"/>
                  </a:lnTo>
                  <a:lnTo>
                    <a:pt x="1752384" y="2796476"/>
                  </a:lnTo>
                  <a:lnTo>
                    <a:pt x="1788363" y="2756395"/>
                  </a:lnTo>
                  <a:lnTo>
                    <a:pt x="1972678" y="2551049"/>
                  </a:lnTo>
                  <a:lnTo>
                    <a:pt x="2192972" y="2796489"/>
                  </a:lnTo>
                  <a:lnTo>
                    <a:pt x="2228951" y="2756395"/>
                  </a:lnTo>
                  <a:lnTo>
                    <a:pt x="2413254" y="2551049"/>
                  </a:lnTo>
                  <a:lnTo>
                    <a:pt x="2633561" y="2796489"/>
                  </a:lnTo>
                  <a:lnTo>
                    <a:pt x="2669540" y="2756395"/>
                  </a:lnTo>
                  <a:lnTo>
                    <a:pt x="2853855" y="2551049"/>
                  </a:lnTo>
                  <a:lnTo>
                    <a:pt x="2976283" y="2687459"/>
                  </a:lnTo>
                  <a:lnTo>
                    <a:pt x="2976283" y="2647365"/>
                  </a:lnTo>
                  <a:close/>
                </a:path>
                <a:path w="6064885" h="3378834">
                  <a:moveTo>
                    <a:pt x="2976283" y="2056841"/>
                  </a:moveTo>
                  <a:lnTo>
                    <a:pt x="2889821" y="1960524"/>
                  </a:lnTo>
                  <a:lnTo>
                    <a:pt x="2853855" y="1920443"/>
                  </a:lnTo>
                  <a:lnTo>
                    <a:pt x="2633561" y="2165870"/>
                  </a:lnTo>
                  <a:lnTo>
                    <a:pt x="2449233" y="1960524"/>
                  </a:lnTo>
                  <a:lnTo>
                    <a:pt x="2413254" y="1920443"/>
                  </a:lnTo>
                  <a:lnTo>
                    <a:pt x="2192972" y="2165870"/>
                  </a:lnTo>
                  <a:lnTo>
                    <a:pt x="2008657" y="1960524"/>
                  </a:lnTo>
                  <a:lnTo>
                    <a:pt x="1972678" y="1920443"/>
                  </a:lnTo>
                  <a:lnTo>
                    <a:pt x="1752384" y="2165870"/>
                  </a:lnTo>
                  <a:lnTo>
                    <a:pt x="1568069" y="1960524"/>
                  </a:lnTo>
                  <a:lnTo>
                    <a:pt x="1532102" y="1920443"/>
                  </a:lnTo>
                  <a:lnTo>
                    <a:pt x="1311795" y="2165870"/>
                  </a:lnTo>
                  <a:lnTo>
                    <a:pt x="1127480" y="1960524"/>
                  </a:lnTo>
                  <a:lnTo>
                    <a:pt x="1091501" y="1920443"/>
                  </a:lnTo>
                  <a:lnTo>
                    <a:pt x="871207" y="2165870"/>
                  </a:lnTo>
                  <a:lnTo>
                    <a:pt x="686892" y="1960524"/>
                  </a:lnTo>
                  <a:lnTo>
                    <a:pt x="650913" y="1920443"/>
                  </a:lnTo>
                  <a:lnTo>
                    <a:pt x="430606" y="2165870"/>
                  </a:lnTo>
                  <a:lnTo>
                    <a:pt x="246291" y="1960524"/>
                  </a:lnTo>
                  <a:lnTo>
                    <a:pt x="210324" y="1920443"/>
                  </a:lnTo>
                  <a:lnTo>
                    <a:pt x="0" y="2154783"/>
                  </a:lnTo>
                  <a:lnTo>
                    <a:pt x="0" y="2194877"/>
                  </a:lnTo>
                  <a:lnTo>
                    <a:pt x="210324" y="1960524"/>
                  </a:lnTo>
                  <a:lnTo>
                    <a:pt x="430606" y="2205964"/>
                  </a:lnTo>
                  <a:lnTo>
                    <a:pt x="466585" y="2165870"/>
                  </a:lnTo>
                  <a:lnTo>
                    <a:pt x="650913" y="1960524"/>
                  </a:lnTo>
                  <a:lnTo>
                    <a:pt x="871207" y="2205964"/>
                  </a:lnTo>
                  <a:lnTo>
                    <a:pt x="907186" y="2165870"/>
                  </a:lnTo>
                  <a:lnTo>
                    <a:pt x="1091501" y="1960524"/>
                  </a:lnTo>
                  <a:lnTo>
                    <a:pt x="1311795" y="2205964"/>
                  </a:lnTo>
                  <a:lnTo>
                    <a:pt x="1347774" y="2165870"/>
                  </a:lnTo>
                  <a:lnTo>
                    <a:pt x="1532102" y="1960524"/>
                  </a:lnTo>
                  <a:lnTo>
                    <a:pt x="1752384" y="2205964"/>
                  </a:lnTo>
                  <a:lnTo>
                    <a:pt x="1788363" y="2165870"/>
                  </a:lnTo>
                  <a:lnTo>
                    <a:pt x="1972678" y="1960524"/>
                  </a:lnTo>
                  <a:lnTo>
                    <a:pt x="2192972" y="2205964"/>
                  </a:lnTo>
                  <a:lnTo>
                    <a:pt x="2228951" y="2165870"/>
                  </a:lnTo>
                  <a:lnTo>
                    <a:pt x="2413254" y="1960524"/>
                  </a:lnTo>
                  <a:lnTo>
                    <a:pt x="2633561" y="2205964"/>
                  </a:lnTo>
                  <a:lnTo>
                    <a:pt x="2669540" y="2165870"/>
                  </a:lnTo>
                  <a:lnTo>
                    <a:pt x="2853855" y="1960524"/>
                  </a:lnTo>
                  <a:lnTo>
                    <a:pt x="2976283" y="2096935"/>
                  </a:lnTo>
                  <a:lnTo>
                    <a:pt x="2976283" y="2056841"/>
                  </a:lnTo>
                  <a:close/>
                </a:path>
                <a:path w="6064885" h="3378834">
                  <a:moveTo>
                    <a:pt x="2976283" y="1475320"/>
                  </a:moveTo>
                  <a:lnTo>
                    <a:pt x="2889821" y="1379004"/>
                  </a:lnTo>
                  <a:lnTo>
                    <a:pt x="2853855" y="1338922"/>
                  </a:lnTo>
                  <a:lnTo>
                    <a:pt x="2633561" y="1584350"/>
                  </a:lnTo>
                  <a:lnTo>
                    <a:pt x="2449233" y="1379004"/>
                  </a:lnTo>
                  <a:lnTo>
                    <a:pt x="2413254" y="1338922"/>
                  </a:lnTo>
                  <a:lnTo>
                    <a:pt x="2192972" y="1584350"/>
                  </a:lnTo>
                  <a:lnTo>
                    <a:pt x="2008657" y="1379004"/>
                  </a:lnTo>
                  <a:lnTo>
                    <a:pt x="1972678" y="1338922"/>
                  </a:lnTo>
                  <a:lnTo>
                    <a:pt x="1752384" y="1584350"/>
                  </a:lnTo>
                  <a:lnTo>
                    <a:pt x="1568069" y="1379004"/>
                  </a:lnTo>
                  <a:lnTo>
                    <a:pt x="1532102" y="1338922"/>
                  </a:lnTo>
                  <a:lnTo>
                    <a:pt x="1311795" y="1584350"/>
                  </a:lnTo>
                  <a:lnTo>
                    <a:pt x="1127480" y="1379004"/>
                  </a:lnTo>
                  <a:lnTo>
                    <a:pt x="1091501" y="1338922"/>
                  </a:lnTo>
                  <a:lnTo>
                    <a:pt x="871207" y="1584350"/>
                  </a:lnTo>
                  <a:lnTo>
                    <a:pt x="686892" y="1379004"/>
                  </a:lnTo>
                  <a:lnTo>
                    <a:pt x="650913" y="1338922"/>
                  </a:lnTo>
                  <a:lnTo>
                    <a:pt x="430606" y="1584350"/>
                  </a:lnTo>
                  <a:lnTo>
                    <a:pt x="246291" y="1379004"/>
                  </a:lnTo>
                  <a:lnTo>
                    <a:pt x="210324" y="1338922"/>
                  </a:lnTo>
                  <a:lnTo>
                    <a:pt x="0" y="1573263"/>
                  </a:lnTo>
                  <a:lnTo>
                    <a:pt x="0" y="1613344"/>
                  </a:lnTo>
                  <a:lnTo>
                    <a:pt x="210324" y="1379004"/>
                  </a:lnTo>
                  <a:lnTo>
                    <a:pt x="430606" y="1624431"/>
                  </a:lnTo>
                  <a:lnTo>
                    <a:pt x="466585" y="1584350"/>
                  </a:lnTo>
                  <a:lnTo>
                    <a:pt x="650913" y="1379004"/>
                  </a:lnTo>
                  <a:lnTo>
                    <a:pt x="871207" y="1624431"/>
                  </a:lnTo>
                  <a:lnTo>
                    <a:pt x="907186" y="1584350"/>
                  </a:lnTo>
                  <a:lnTo>
                    <a:pt x="1091501" y="1379004"/>
                  </a:lnTo>
                  <a:lnTo>
                    <a:pt x="1311795" y="1624431"/>
                  </a:lnTo>
                  <a:lnTo>
                    <a:pt x="1347774" y="1584350"/>
                  </a:lnTo>
                  <a:lnTo>
                    <a:pt x="1532102" y="1379004"/>
                  </a:lnTo>
                  <a:lnTo>
                    <a:pt x="1752384" y="1624431"/>
                  </a:lnTo>
                  <a:lnTo>
                    <a:pt x="1788363" y="1584350"/>
                  </a:lnTo>
                  <a:lnTo>
                    <a:pt x="1972678" y="1379004"/>
                  </a:lnTo>
                  <a:lnTo>
                    <a:pt x="2192972" y="1624431"/>
                  </a:lnTo>
                  <a:lnTo>
                    <a:pt x="2228939" y="1584350"/>
                  </a:lnTo>
                  <a:lnTo>
                    <a:pt x="2413254" y="1379004"/>
                  </a:lnTo>
                  <a:lnTo>
                    <a:pt x="2633561" y="1624431"/>
                  </a:lnTo>
                  <a:lnTo>
                    <a:pt x="2669540" y="1584350"/>
                  </a:lnTo>
                  <a:lnTo>
                    <a:pt x="2853855" y="1379004"/>
                  </a:lnTo>
                  <a:lnTo>
                    <a:pt x="2976283" y="1515402"/>
                  </a:lnTo>
                  <a:lnTo>
                    <a:pt x="2976283" y="1475320"/>
                  </a:lnTo>
                  <a:close/>
                </a:path>
                <a:path w="6064885" h="3378834">
                  <a:moveTo>
                    <a:pt x="2976283" y="884809"/>
                  </a:moveTo>
                  <a:lnTo>
                    <a:pt x="2889821" y="788492"/>
                  </a:lnTo>
                  <a:lnTo>
                    <a:pt x="2853855" y="748411"/>
                  </a:lnTo>
                  <a:lnTo>
                    <a:pt x="2633561" y="993838"/>
                  </a:lnTo>
                  <a:lnTo>
                    <a:pt x="2449233" y="788492"/>
                  </a:lnTo>
                  <a:lnTo>
                    <a:pt x="2413254" y="748411"/>
                  </a:lnTo>
                  <a:lnTo>
                    <a:pt x="2192972" y="993838"/>
                  </a:lnTo>
                  <a:lnTo>
                    <a:pt x="2008657" y="788492"/>
                  </a:lnTo>
                  <a:lnTo>
                    <a:pt x="1972678" y="748411"/>
                  </a:lnTo>
                  <a:lnTo>
                    <a:pt x="1752384" y="993838"/>
                  </a:lnTo>
                  <a:lnTo>
                    <a:pt x="1568069" y="788492"/>
                  </a:lnTo>
                  <a:lnTo>
                    <a:pt x="1532102" y="748411"/>
                  </a:lnTo>
                  <a:lnTo>
                    <a:pt x="1311795" y="993838"/>
                  </a:lnTo>
                  <a:lnTo>
                    <a:pt x="1127480" y="788492"/>
                  </a:lnTo>
                  <a:lnTo>
                    <a:pt x="1091501" y="748411"/>
                  </a:lnTo>
                  <a:lnTo>
                    <a:pt x="871207" y="993838"/>
                  </a:lnTo>
                  <a:lnTo>
                    <a:pt x="686892" y="788492"/>
                  </a:lnTo>
                  <a:lnTo>
                    <a:pt x="650913" y="748411"/>
                  </a:lnTo>
                  <a:lnTo>
                    <a:pt x="430606" y="993838"/>
                  </a:lnTo>
                  <a:lnTo>
                    <a:pt x="246291" y="788492"/>
                  </a:lnTo>
                  <a:lnTo>
                    <a:pt x="210324" y="748411"/>
                  </a:lnTo>
                  <a:lnTo>
                    <a:pt x="0" y="982738"/>
                  </a:lnTo>
                  <a:lnTo>
                    <a:pt x="0" y="1022819"/>
                  </a:lnTo>
                  <a:lnTo>
                    <a:pt x="210324" y="788492"/>
                  </a:lnTo>
                  <a:lnTo>
                    <a:pt x="430606" y="1033932"/>
                  </a:lnTo>
                  <a:lnTo>
                    <a:pt x="466585" y="993838"/>
                  </a:lnTo>
                  <a:lnTo>
                    <a:pt x="650913" y="788492"/>
                  </a:lnTo>
                  <a:lnTo>
                    <a:pt x="871207" y="1033932"/>
                  </a:lnTo>
                  <a:lnTo>
                    <a:pt x="907186" y="993838"/>
                  </a:lnTo>
                  <a:lnTo>
                    <a:pt x="1091501" y="788492"/>
                  </a:lnTo>
                  <a:lnTo>
                    <a:pt x="1311795" y="1033932"/>
                  </a:lnTo>
                  <a:lnTo>
                    <a:pt x="1347774" y="993838"/>
                  </a:lnTo>
                  <a:lnTo>
                    <a:pt x="1532102" y="788492"/>
                  </a:lnTo>
                  <a:lnTo>
                    <a:pt x="1752384" y="1033919"/>
                  </a:lnTo>
                  <a:lnTo>
                    <a:pt x="1788363" y="993838"/>
                  </a:lnTo>
                  <a:lnTo>
                    <a:pt x="1972678" y="788492"/>
                  </a:lnTo>
                  <a:lnTo>
                    <a:pt x="2192972" y="1033932"/>
                  </a:lnTo>
                  <a:lnTo>
                    <a:pt x="2228951" y="993838"/>
                  </a:lnTo>
                  <a:lnTo>
                    <a:pt x="2413254" y="788492"/>
                  </a:lnTo>
                  <a:lnTo>
                    <a:pt x="2633561" y="1033932"/>
                  </a:lnTo>
                  <a:lnTo>
                    <a:pt x="2669540" y="993838"/>
                  </a:lnTo>
                  <a:lnTo>
                    <a:pt x="2853855" y="788492"/>
                  </a:lnTo>
                  <a:lnTo>
                    <a:pt x="2976283" y="924902"/>
                  </a:lnTo>
                  <a:lnTo>
                    <a:pt x="2976283" y="884809"/>
                  </a:lnTo>
                  <a:close/>
                </a:path>
                <a:path w="6064885" h="3378834">
                  <a:moveTo>
                    <a:pt x="2976283" y="296113"/>
                  </a:moveTo>
                  <a:lnTo>
                    <a:pt x="2889821" y="199796"/>
                  </a:lnTo>
                  <a:lnTo>
                    <a:pt x="2853855" y="159715"/>
                  </a:lnTo>
                  <a:lnTo>
                    <a:pt x="2633561" y="405142"/>
                  </a:lnTo>
                  <a:lnTo>
                    <a:pt x="2449233" y="199796"/>
                  </a:lnTo>
                  <a:lnTo>
                    <a:pt x="2413254" y="159715"/>
                  </a:lnTo>
                  <a:lnTo>
                    <a:pt x="2192972" y="405142"/>
                  </a:lnTo>
                  <a:lnTo>
                    <a:pt x="2008657" y="199796"/>
                  </a:lnTo>
                  <a:lnTo>
                    <a:pt x="1972678" y="159715"/>
                  </a:lnTo>
                  <a:lnTo>
                    <a:pt x="1752384" y="405142"/>
                  </a:lnTo>
                  <a:lnTo>
                    <a:pt x="1568069" y="199796"/>
                  </a:lnTo>
                  <a:lnTo>
                    <a:pt x="1532102" y="159715"/>
                  </a:lnTo>
                  <a:lnTo>
                    <a:pt x="1311795" y="405142"/>
                  </a:lnTo>
                  <a:lnTo>
                    <a:pt x="1127480" y="199796"/>
                  </a:lnTo>
                  <a:lnTo>
                    <a:pt x="1091501" y="159715"/>
                  </a:lnTo>
                  <a:lnTo>
                    <a:pt x="871207" y="405142"/>
                  </a:lnTo>
                  <a:lnTo>
                    <a:pt x="686892" y="199796"/>
                  </a:lnTo>
                  <a:lnTo>
                    <a:pt x="650913" y="159715"/>
                  </a:lnTo>
                  <a:lnTo>
                    <a:pt x="430606" y="405142"/>
                  </a:lnTo>
                  <a:lnTo>
                    <a:pt x="246291" y="199796"/>
                  </a:lnTo>
                  <a:lnTo>
                    <a:pt x="210324" y="159715"/>
                  </a:lnTo>
                  <a:lnTo>
                    <a:pt x="0" y="394055"/>
                  </a:lnTo>
                  <a:lnTo>
                    <a:pt x="0" y="434136"/>
                  </a:lnTo>
                  <a:lnTo>
                    <a:pt x="210324" y="199796"/>
                  </a:lnTo>
                  <a:lnTo>
                    <a:pt x="430606" y="445223"/>
                  </a:lnTo>
                  <a:lnTo>
                    <a:pt x="466585" y="405142"/>
                  </a:lnTo>
                  <a:lnTo>
                    <a:pt x="650913" y="199796"/>
                  </a:lnTo>
                  <a:lnTo>
                    <a:pt x="871207" y="445223"/>
                  </a:lnTo>
                  <a:lnTo>
                    <a:pt x="907186" y="405142"/>
                  </a:lnTo>
                  <a:lnTo>
                    <a:pt x="1091501" y="199796"/>
                  </a:lnTo>
                  <a:lnTo>
                    <a:pt x="1311795" y="445223"/>
                  </a:lnTo>
                  <a:lnTo>
                    <a:pt x="1347774" y="405142"/>
                  </a:lnTo>
                  <a:lnTo>
                    <a:pt x="1532102" y="199796"/>
                  </a:lnTo>
                  <a:lnTo>
                    <a:pt x="1752384" y="445223"/>
                  </a:lnTo>
                  <a:lnTo>
                    <a:pt x="1788363" y="405142"/>
                  </a:lnTo>
                  <a:lnTo>
                    <a:pt x="1972678" y="199796"/>
                  </a:lnTo>
                  <a:lnTo>
                    <a:pt x="2192972" y="445223"/>
                  </a:lnTo>
                  <a:lnTo>
                    <a:pt x="2228939" y="405142"/>
                  </a:lnTo>
                  <a:lnTo>
                    <a:pt x="2413254" y="199796"/>
                  </a:lnTo>
                  <a:lnTo>
                    <a:pt x="2633561" y="445223"/>
                  </a:lnTo>
                  <a:lnTo>
                    <a:pt x="2669540" y="405142"/>
                  </a:lnTo>
                  <a:lnTo>
                    <a:pt x="2853855" y="199796"/>
                  </a:lnTo>
                  <a:lnTo>
                    <a:pt x="2976283" y="336194"/>
                  </a:lnTo>
                  <a:lnTo>
                    <a:pt x="2976283" y="296113"/>
                  </a:lnTo>
                  <a:close/>
                </a:path>
                <a:path w="6064885" h="3378834">
                  <a:moveTo>
                    <a:pt x="3105645" y="124472"/>
                  </a:moveTo>
                  <a:lnTo>
                    <a:pt x="2993923" y="0"/>
                  </a:lnTo>
                  <a:lnTo>
                    <a:pt x="2983128" y="0"/>
                  </a:lnTo>
                  <a:lnTo>
                    <a:pt x="2983128" y="260972"/>
                  </a:lnTo>
                  <a:lnTo>
                    <a:pt x="3105645" y="124472"/>
                  </a:lnTo>
                  <a:close/>
                </a:path>
                <a:path w="6064885" h="3378834">
                  <a:moveTo>
                    <a:pt x="3546246" y="713168"/>
                  </a:moveTo>
                  <a:lnTo>
                    <a:pt x="3325952" y="467741"/>
                  </a:lnTo>
                  <a:lnTo>
                    <a:pt x="3105658" y="713168"/>
                  </a:lnTo>
                  <a:lnTo>
                    <a:pt x="3325952" y="958596"/>
                  </a:lnTo>
                  <a:lnTo>
                    <a:pt x="3546246" y="713168"/>
                  </a:lnTo>
                  <a:close/>
                </a:path>
                <a:path w="6064885" h="3378834">
                  <a:moveTo>
                    <a:pt x="3546246" y="124472"/>
                  </a:moveTo>
                  <a:lnTo>
                    <a:pt x="3434524" y="0"/>
                  </a:lnTo>
                  <a:lnTo>
                    <a:pt x="3217380" y="0"/>
                  </a:lnTo>
                  <a:lnTo>
                    <a:pt x="3105658" y="124472"/>
                  </a:lnTo>
                  <a:lnTo>
                    <a:pt x="3325952" y="369900"/>
                  </a:lnTo>
                  <a:lnTo>
                    <a:pt x="3546246" y="124472"/>
                  </a:lnTo>
                  <a:close/>
                </a:path>
                <a:path w="6064885" h="3378834">
                  <a:moveTo>
                    <a:pt x="4427410" y="713168"/>
                  </a:moveTo>
                  <a:lnTo>
                    <a:pt x="4207116" y="467741"/>
                  </a:lnTo>
                  <a:lnTo>
                    <a:pt x="3986822" y="713168"/>
                  </a:lnTo>
                  <a:lnTo>
                    <a:pt x="3766540" y="467741"/>
                  </a:lnTo>
                  <a:lnTo>
                    <a:pt x="3546246" y="713168"/>
                  </a:lnTo>
                  <a:lnTo>
                    <a:pt x="3766540" y="958596"/>
                  </a:lnTo>
                  <a:lnTo>
                    <a:pt x="3986822" y="713181"/>
                  </a:lnTo>
                  <a:lnTo>
                    <a:pt x="4207116" y="958596"/>
                  </a:lnTo>
                  <a:lnTo>
                    <a:pt x="4427410" y="713168"/>
                  </a:lnTo>
                  <a:close/>
                </a:path>
                <a:path w="6064885" h="3378834">
                  <a:moveTo>
                    <a:pt x="4427410" y="124472"/>
                  </a:moveTo>
                  <a:lnTo>
                    <a:pt x="4315688" y="0"/>
                  </a:lnTo>
                  <a:lnTo>
                    <a:pt x="4098544" y="0"/>
                  </a:lnTo>
                  <a:lnTo>
                    <a:pt x="3986822" y="124472"/>
                  </a:lnTo>
                  <a:lnTo>
                    <a:pt x="3875113" y="0"/>
                  </a:lnTo>
                  <a:lnTo>
                    <a:pt x="3657968" y="0"/>
                  </a:lnTo>
                  <a:lnTo>
                    <a:pt x="3546246" y="124472"/>
                  </a:lnTo>
                  <a:lnTo>
                    <a:pt x="3766540" y="369900"/>
                  </a:lnTo>
                  <a:lnTo>
                    <a:pt x="3986822" y="124485"/>
                  </a:lnTo>
                  <a:lnTo>
                    <a:pt x="4207116" y="369900"/>
                  </a:lnTo>
                  <a:lnTo>
                    <a:pt x="4427410" y="124472"/>
                  </a:lnTo>
                  <a:close/>
                </a:path>
                <a:path w="6064885" h="3378834">
                  <a:moveTo>
                    <a:pt x="4867999" y="713168"/>
                  </a:moveTo>
                  <a:lnTo>
                    <a:pt x="4647704" y="467741"/>
                  </a:lnTo>
                  <a:lnTo>
                    <a:pt x="4427410" y="713168"/>
                  </a:lnTo>
                  <a:lnTo>
                    <a:pt x="4647704" y="958596"/>
                  </a:lnTo>
                  <a:lnTo>
                    <a:pt x="4867999" y="713168"/>
                  </a:lnTo>
                  <a:close/>
                </a:path>
                <a:path w="6064885" h="3378834">
                  <a:moveTo>
                    <a:pt x="4867999" y="124472"/>
                  </a:moveTo>
                  <a:lnTo>
                    <a:pt x="4756277" y="0"/>
                  </a:lnTo>
                  <a:lnTo>
                    <a:pt x="4539132" y="0"/>
                  </a:lnTo>
                  <a:lnTo>
                    <a:pt x="4427410" y="124472"/>
                  </a:lnTo>
                  <a:lnTo>
                    <a:pt x="4647704" y="369900"/>
                  </a:lnTo>
                  <a:lnTo>
                    <a:pt x="4867999" y="124472"/>
                  </a:lnTo>
                  <a:close/>
                </a:path>
                <a:path w="6064885" h="3378834">
                  <a:moveTo>
                    <a:pt x="6064339" y="299313"/>
                  </a:moveTo>
                  <a:lnTo>
                    <a:pt x="5969343" y="405142"/>
                  </a:lnTo>
                  <a:lnTo>
                    <a:pt x="5749074" y="159715"/>
                  </a:lnTo>
                  <a:lnTo>
                    <a:pt x="5528780" y="405142"/>
                  </a:lnTo>
                  <a:lnTo>
                    <a:pt x="5308485" y="159715"/>
                  </a:lnTo>
                  <a:lnTo>
                    <a:pt x="5088191" y="405142"/>
                  </a:lnTo>
                  <a:lnTo>
                    <a:pt x="4867884" y="159715"/>
                  </a:lnTo>
                  <a:lnTo>
                    <a:pt x="4647590" y="405142"/>
                  </a:lnTo>
                  <a:lnTo>
                    <a:pt x="4427296" y="159715"/>
                  </a:lnTo>
                  <a:lnTo>
                    <a:pt x="4207002" y="405142"/>
                  </a:lnTo>
                  <a:lnTo>
                    <a:pt x="3986720" y="159715"/>
                  </a:lnTo>
                  <a:lnTo>
                    <a:pt x="3766439" y="405142"/>
                  </a:lnTo>
                  <a:lnTo>
                    <a:pt x="3546132" y="159715"/>
                  </a:lnTo>
                  <a:lnTo>
                    <a:pt x="3325825" y="405142"/>
                  </a:lnTo>
                  <a:lnTo>
                    <a:pt x="3105543" y="159715"/>
                  </a:lnTo>
                  <a:lnTo>
                    <a:pt x="2983128" y="296100"/>
                  </a:lnTo>
                  <a:lnTo>
                    <a:pt x="2983128" y="336181"/>
                  </a:lnTo>
                  <a:lnTo>
                    <a:pt x="3105543" y="199796"/>
                  </a:lnTo>
                  <a:lnTo>
                    <a:pt x="3325825" y="445223"/>
                  </a:lnTo>
                  <a:lnTo>
                    <a:pt x="3546132" y="199796"/>
                  </a:lnTo>
                  <a:lnTo>
                    <a:pt x="3766439" y="445223"/>
                  </a:lnTo>
                  <a:lnTo>
                    <a:pt x="3986720" y="199796"/>
                  </a:lnTo>
                  <a:lnTo>
                    <a:pt x="4207002" y="445223"/>
                  </a:lnTo>
                  <a:lnTo>
                    <a:pt x="4427296" y="199796"/>
                  </a:lnTo>
                  <a:lnTo>
                    <a:pt x="4647590" y="445223"/>
                  </a:lnTo>
                  <a:lnTo>
                    <a:pt x="4867884" y="199796"/>
                  </a:lnTo>
                  <a:lnTo>
                    <a:pt x="5088191" y="445223"/>
                  </a:lnTo>
                  <a:lnTo>
                    <a:pt x="5308485" y="199796"/>
                  </a:lnTo>
                  <a:lnTo>
                    <a:pt x="5528780" y="445223"/>
                  </a:lnTo>
                  <a:lnTo>
                    <a:pt x="5749074" y="199796"/>
                  </a:lnTo>
                  <a:lnTo>
                    <a:pt x="5969343" y="445223"/>
                  </a:lnTo>
                  <a:lnTo>
                    <a:pt x="6064339" y="339394"/>
                  </a:lnTo>
                  <a:lnTo>
                    <a:pt x="6064339" y="299313"/>
                  </a:lnTo>
                  <a:close/>
                </a:path>
                <a:path w="6064885" h="3378834">
                  <a:moveTo>
                    <a:pt x="6064351" y="573455"/>
                  </a:moveTo>
                  <a:lnTo>
                    <a:pt x="5969457" y="467728"/>
                  </a:lnTo>
                  <a:lnTo>
                    <a:pt x="5749163" y="713168"/>
                  </a:lnTo>
                  <a:lnTo>
                    <a:pt x="5528881" y="467741"/>
                  </a:lnTo>
                  <a:lnTo>
                    <a:pt x="5308587" y="713168"/>
                  </a:lnTo>
                  <a:lnTo>
                    <a:pt x="5088306" y="467741"/>
                  </a:lnTo>
                  <a:lnTo>
                    <a:pt x="4868011" y="713168"/>
                  </a:lnTo>
                  <a:lnTo>
                    <a:pt x="5088306" y="958596"/>
                  </a:lnTo>
                  <a:lnTo>
                    <a:pt x="5308587" y="713181"/>
                  </a:lnTo>
                  <a:lnTo>
                    <a:pt x="5528881" y="958596"/>
                  </a:lnTo>
                  <a:lnTo>
                    <a:pt x="5749163" y="713181"/>
                  </a:lnTo>
                  <a:lnTo>
                    <a:pt x="5969457" y="958596"/>
                  </a:lnTo>
                  <a:lnTo>
                    <a:pt x="6064351" y="852868"/>
                  </a:lnTo>
                  <a:lnTo>
                    <a:pt x="6064351" y="573455"/>
                  </a:lnTo>
                  <a:close/>
                </a:path>
                <a:path w="6064885" h="3378834">
                  <a:moveTo>
                    <a:pt x="6064351" y="0"/>
                  </a:moveTo>
                  <a:lnTo>
                    <a:pt x="5860885" y="0"/>
                  </a:lnTo>
                  <a:lnTo>
                    <a:pt x="5749163" y="124472"/>
                  </a:lnTo>
                  <a:lnTo>
                    <a:pt x="5637454" y="0"/>
                  </a:lnTo>
                  <a:lnTo>
                    <a:pt x="5420309" y="0"/>
                  </a:lnTo>
                  <a:lnTo>
                    <a:pt x="5308600" y="124460"/>
                  </a:lnTo>
                  <a:lnTo>
                    <a:pt x="5196891" y="0"/>
                  </a:lnTo>
                  <a:lnTo>
                    <a:pt x="4979746" y="0"/>
                  </a:lnTo>
                  <a:lnTo>
                    <a:pt x="4868024" y="124472"/>
                  </a:lnTo>
                  <a:lnTo>
                    <a:pt x="5088318" y="369900"/>
                  </a:lnTo>
                  <a:lnTo>
                    <a:pt x="5308600" y="124498"/>
                  </a:lnTo>
                  <a:lnTo>
                    <a:pt x="5528881" y="369900"/>
                  </a:lnTo>
                  <a:lnTo>
                    <a:pt x="5749163" y="124485"/>
                  </a:lnTo>
                  <a:lnTo>
                    <a:pt x="5969457" y="369900"/>
                  </a:lnTo>
                  <a:lnTo>
                    <a:pt x="6064351" y="264172"/>
                  </a:lnTo>
                  <a:lnTo>
                    <a:pt x="6064351" y="0"/>
                  </a:lnTo>
                  <a:close/>
                </a:path>
              </a:pathLst>
            </a:custGeom>
            <a:solidFill>
              <a:srgbClr val="8AA1AD">
                <a:alpha val="3999"/>
              </a:srgbClr>
            </a:solidFill>
          </p:spPr>
          <p:txBody>
            <a:bodyPr wrap="square" lIns="0" tIns="0" rIns="0" bIns="0" rtlCol="0"/>
            <a:lstStyle/>
            <a:p>
              <a:endParaRPr sz="1403"/>
            </a:p>
          </p:txBody>
        </p:sp>
        <p:sp>
          <p:nvSpPr>
            <p:cNvPr id="4" name="object 4">
              <a:extLst>
                <a:ext uri="{FF2B5EF4-FFF2-40B4-BE49-F238E27FC236}">
                  <a16:creationId xmlns:a16="http://schemas.microsoft.com/office/drawing/2014/main" id="{E3F0FD48-216A-B458-E7EA-F2913B0F6855}"/>
                </a:ext>
              </a:extLst>
            </p:cNvPr>
            <p:cNvSpPr/>
            <p:nvPr/>
          </p:nvSpPr>
          <p:spPr>
            <a:xfrm>
              <a:off x="2983128" y="3435210"/>
              <a:ext cx="6187440" cy="3378835"/>
            </a:xfrm>
            <a:custGeom>
              <a:avLst/>
              <a:gdLst/>
              <a:ahLst/>
              <a:cxnLst/>
              <a:rect l="l" t="t" r="r" b="b"/>
              <a:pathLst>
                <a:path w="6187440" h="3378834">
                  <a:moveTo>
                    <a:pt x="122516" y="3057931"/>
                  </a:moveTo>
                  <a:lnTo>
                    <a:pt x="0" y="2921431"/>
                  </a:lnTo>
                  <a:lnTo>
                    <a:pt x="0" y="3194431"/>
                  </a:lnTo>
                  <a:lnTo>
                    <a:pt x="122516" y="3057931"/>
                  </a:lnTo>
                  <a:close/>
                </a:path>
                <a:path w="6187440" h="3378834">
                  <a:moveTo>
                    <a:pt x="122516" y="2475725"/>
                  </a:moveTo>
                  <a:lnTo>
                    <a:pt x="0" y="2339225"/>
                  </a:lnTo>
                  <a:lnTo>
                    <a:pt x="0" y="2612225"/>
                  </a:lnTo>
                  <a:lnTo>
                    <a:pt x="122516" y="2475725"/>
                  </a:lnTo>
                  <a:close/>
                </a:path>
                <a:path w="6187440" h="3378834">
                  <a:moveTo>
                    <a:pt x="122516" y="1885213"/>
                  </a:moveTo>
                  <a:lnTo>
                    <a:pt x="0" y="1748713"/>
                  </a:lnTo>
                  <a:lnTo>
                    <a:pt x="0" y="2021713"/>
                  </a:lnTo>
                  <a:lnTo>
                    <a:pt x="122516" y="1885213"/>
                  </a:lnTo>
                  <a:close/>
                </a:path>
                <a:path w="6187440" h="3378834">
                  <a:moveTo>
                    <a:pt x="122516" y="1303693"/>
                  </a:moveTo>
                  <a:lnTo>
                    <a:pt x="0" y="1167193"/>
                  </a:lnTo>
                  <a:lnTo>
                    <a:pt x="0" y="1440192"/>
                  </a:lnTo>
                  <a:lnTo>
                    <a:pt x="122516" y="1303693"/>
                  </a:lnTo>
                  <a:close/>
                </a:path>
                <a:path w="6187440" h="3378834">
                  <a:moveTo>
                    <a:pt x="122516" y="713168"/>
                  </a:moveTo>
                  <a:lnTo>
                    <a:pt x="0" y="576668"/>
                  </a:lnTo>
                  <a:lnTo>
                    <a:pt x="0" y="849668"/>
                  </a:lnTo>
                  <a:lnTo>
                    <a:pt x="122516" y="713168"/>
                  </a:lnTo>
                  <a:close/>
                </a:path>
                <a:path w="6187440" h="3378834">
                  <a:moveTo>
                    <a:pt x="201269" y="0"/>
                  </a:moveTo>
                  <a:lnTo>
                    <a:pt x="165290" y="0"/>
                  </a:lnTo>
                  <a:lnTo>
                    <a:pt x="120332" y="50088"/>
                  </a:lnTo>
                  <a:lnTo>
                    <a:pt x="75374" y="0"/>
                  </a:lnTo>
                  <a:lnTo>
                    <a:pt x="39395" y="0"/>
                  </a:lnTo>
                  <a:lnTo>
                    <a:pt x="120332" y="90170"/>
                  </a:lnTo>
                  <a:lnTo>
                    <a:pt x="156311" y="50088"/>
                  </a:lnTo>
                  <a:lnTo>
                    <a:pt x="201269" y="0"/>
                  </a:lnTo>
                  <a:close/>
                </a:path>
                <a:path w="6187440" h="3378834">
                  <a:moveTo>
                    <a:pt x="563118" y="3057931"/>
                  </a:moveTo>
                  <a:lnTo>
                    <a:pt x="342823" y="2812504"/>
                  </a:lnTo>
                  <a:lnTo>
                    <a:pt x="122529" y="3057931"/>
                  </a:lnTo>
                  <a:lnTo>
                    <a:pt x="342823" y="3303359"/>
                  </a:lnTo>
                  <a:lnTo>
                    <a:pt x="563118" y="3057931"/>
                  </a:lnTo>
                  <a:close/>
                </a:path>
                <a:path w="6187440" h="3378834">
                  <a:moveTo>
                    <a:pt x="563118" y="2475725"/>
                  </a:moveTo>
                  <a:lnTo>
                    <a:pt x="342823" y="2230297"/>
                  </a:lnTo>
                  <a:lnTo>
                    <a:pt x="122529" y="2475725"/>
                  </a:lnTo>
                  <a:lnTo>
                    <a:pt x="342823" y="2721152"/>
                  </a:lnTo>
                  <a:lnTo>
                    <a:pt x="563118" y="2475725"/>
                  </a:lnTo>
                  <a:close/>
                </a:path>
                <a:path w="6187440" h="3378834">
                  <a:moveTo>
                    <a:pt x="563118" y="1885213"/>
                  </a:moveTo>
                  <a:lnTo>
                    <a:pt x="342823" y="1639785"/>
                  </a:lnTo>
                  <a:lnTo>
                    <a:pt x="122529" y="1885213"/>
                  </a:lnTo>
                  <a:lnTo>
                    <a:pt x="342823" y="2130641"/>
                  </a:lnTo>
                  <a:lnTo>
                    <a:pt x="563118" y="1885213"/>
                  </a:lnTo>
                  <a:close/>
                </a:path>
                <a:path w="6187440" h="3378834">
                  <a:moveTo>
                    <a:pt x="563118" y="1303680"/>
                  </a:moveTo>
                  <a:lnTo>
                    <a:pt x="342823" y="1058252"/>
                  </a:lnTo>
                  <a:lnTo>
                    <a:pt x="122529" y="1303680"/>
                  </a:lnTo>
                  <a:lnTo>
                    <a:pt x="342823" y="1549107"/>
                  </a:lnTo>
                  <a:lnTo>
                    <a:pt x="563118" y="1303680"/>
                  </a:lnTo>
                  <a:close/>
                </a:path>
                <a:path w="6187440" h="3378834">
                  <a:moveTo>
                    <a:pt x="563118" y="713168"/>
                  </a:moveTo>
                  <a:lnTo>
                    <a:pt x="342823" y="467741"/>
                  </a:lnTo>
                  <a:lnTo>
                    <a:pt x="122529" y="713168"/>
                  </a:lnTo>
                  <a:lnTo>
                    <a:pt x="342823" y="958596"/>
                  </a:lnTo>
                  <a:lnTo>
                    <a:pt x="563118" y="713168"/>
                  </a:lnTo>
                  <a:close/>
                </a:path>
                <a:path w="6187440" h="3378834">
                  <a:moveTo>
                    <a:pt x="641858" y="0"/>
                  </a:moveTo>
                  <a:lnTo>
                    <a:pt x="605878" y="0"/>
                  </a:lnTo>
                  <a:lnTo>
                    <a:pt x="560920" y="50088"/>
                  </a:lnTo>
                  <a:lnTo>
                    <a:pt x="515962" y="0"/>
                  </a:lnTo>
                  <a:lnTo>
                    <a:pt x="479983" y="0"/>
                  </a:lnTo>
                  <a:lnTo>
                    <a:pt x="560920" y="90170"/>
                  </a:lnTo>
                  <a:lnTo>
                    <a:pt x="596900" y="50088"/>
                  </a:lnTo>
                  <a:lnTo>
                    <a:pt x="641858" y="0"/>
                  </a:lnTo>
                  <a:close/>
                </a:path>
                <a:path w="6187440" h="3378834">
                  <a:moveTo>
                    <a:pt x="1082446" y="0"/>
                  </a:moveTo>
                  <a:lnTo>
                    <a:pt x="1046467" y="0"/>
                  </a:lnTo>
                  <a:lnTo>
                    <a:pt x="1001509" y="50088"/>
                  </a:lnTo>
                  <a:lnTo>
                    <a:pt x="956551" y="0"/>
                  </a:lnTo>
                  <a:lnTo>
                    <a:pt x="920572" y="0"/>
                  </a:lnTo>
                  <a:lnTo>
                    <a:pt x="1001509" y="90170"/>
                  </a:lnTo>
                  <a:lnTo>
                    <a:pt x="1037488" y="50088"/>
                  </a:lnTo>
                  <a:lnTo>
                    <a:pt x="1082446" y="0"/>
                  </a:lnTo>
                  <a:close/>
                </a:path>
                <a:path w="6187440" h="3378834">
                  <a:moveTo>
                    <a:pt x="1444282" y="3057931"/>
                  </a:moveTo>
                  <a:lnTo>
                    <a:pt x="1223987" y="2812504"/>
                  </a:lnTo>
                  <a:lnTo>
                    <a:pt x="1003693" y="3057931"/>
                  </a:lnTo>
                  <a:lnTo>
                    <a:pt x="783412" y="2812504"/>
                  </a:lnTo>
                  <a:lnTo>
                    <a:pt x="563118" y="3057931"/>
                  </a:lnTo>
                  <a:lnTo>
                    <a:pt x="783412" y="3303359"/>
                  </a:lnTo>
                  <a:lnTo>
                    <a:pt x="1003693" y="3057944"/>
                  </a:lnTo>
                  <a:lnTo>
                    <a:pt x="1223987" y="3303359"/>
                  </a:lnTo>
                  <a:lnTo>
                    <a:pt x="1444282" y="3057931"/>
                  </a:lnTo>
                  <a:close/>
                </a:path>
                <a:path w="6187440" h="3378834">
                  <a:moveTo>
                    <a:pt x="1444282" y="2475725"/>
                  </a:moveTo>
                  <a:lnTo>
                    <a:pt x="1223987" y="2230297"/>
                  </a:lnTo>
                  <a:lnTo>
                    <a:pt x="1003693" y="2475725"/>
                  </a:lnTo>
                  <a:lnTo>
                    <a:pt x="783412" y="2230297"/>
                  </a:lnTo>
                  <a:lnTo>
                    <a:pt x="563118" y="2475725"/>
                  </a:lnTo>
                  <a:lnTo>
                    <a:pt x="783412" y="2721152"/>
                  </a:lnTo>
                  <a:lnTo>
                    <a:pt x="1003693" y="2475738"/>
                  </a:lnTo>
                  <a:lnTo>
                    <a:pt x="1223987" y="2721152"/>
                  </a:lnTo>
                  <a:lnTo>
                    <a:pt x="1444282" y="2475725"/>
                  </a:lnTo>
                  <a:close/>
                </a:path>
                <a:path w="6187440" h="3378834">
                  <a:moveTo>
                    <a:pt x="1444282" y="1885213"/>
                  </a:moveTo>
                  <a:lnTo>
                    <a:pt x="1223987" y="1639785"/>
                  </a:lnTo>
                  <a:lnTo>
                    <a:pt x="1003693" y="1885213"/>
                  </a:lnTo>
                  <a:lnTo>
                    <a:pt x="783412" y="1639785"/>
                  </a:lnTo>
                  <a:lnTo>
                    <a:pt x="563118" y="1885213"/>
                  </a:lnTo>
                  <a:lnTo>
                    <a:pt x="783412" y="2130641"/>
                  </a:lnTo>
                  <a:lnTo>
                    <a:pt x="1003693" y="1885226"/>
                  </a:lnTo>
                  <a:lnTo>
                    <a:pt x="1223987" y="2130641"/>
                  </a:lnTo>
                  <a:lnTo>
                    <a:pt x="1444282" y="1885213"/>
                  </a:lnTo>
                  <a:close/>
                </a:path>
                <a:path w="6187440" h="3378834">
                  <a:moveTo>
                    <a:pt x="1444282" y="1303680"/>
                  </a:moveTo>
                  <a:lnTo>
                    <a:pt x="1223987" y="1058252"/>
                  </a:lnTo>
                  <a:lnTo>
                    <a:pt x="1003693" y="1303680"/>
                  </a:lnTo>
                  <a:lnTo>
                    <a:pt x="783412" y="1058252"/>
                  </a:lnTo>
                  <a:lnTo>
                    <a:pt x="563118" y="1303680"/>
                  </a:lnTo>
                  <a:lnTo>
                    <a:pt x="783412" y="1549107"/>
                  </a:lnTo>
                  <a:lnTo>
                    <a:pt x="1003693" y="1303693"/>
                  </a:lnTo>
                  <a:lnTo>
                    <a:pt x="1223987" y="1549107"/>
                  </a:lnTo>
                  <a:lnTo>
                    <a:pt x="1444282" y="1303680"/>
                  </a:lnTo>
                  <a:close/>
                </a:path>
                <a:path w="6187440" h="3378834">
                  <a:moveTo>
                    <a:pt x="1523034" y="0"/>
                  </a:moveTo>
                  <a:lnTo>
                    <a:pt x="1487055" y="0"/>
                  </a:lnTo>
                  <a:lnTo>
                    <a:pt x="1442097" y="50088"/>
                  </a:lnTo>
                  <a:lnTo>
                    <a:pt x="1397139" y="0"/>
                  </a:lnTo>
                  <a:lnTo>
                    <a:pt x="1361160" y="0"/>
                  </a:lnTo>
                  <a:lnTo>
                    <a:pt x="1442097" y="90170"/>
                  </a:lnTo>
                  <a:lnTo>
                    <a:pt x="1478076" y="50088"/>
                  </a:lnTo>
                  <a:lnTo>
                    <a:pt x="1523034" y="0"/>
                  </a:lnTo>
                  <a:close/>
                </a:path>
                <a:path w="6187440" h="3378834">
                  <a:moveTo>
                    <a:pt x="1884870" y="3057931"/>
                  </a:moveTo>
                  <a:lnTo>
                    <a:pt x="1664576" y="2812504"/>
                  </a:lnTo>
                  <a:lnTo>
                    <a:pt x="1444282" y="3057931"/>
                  </a:lnTo>
                  <a:lnTo>
                    <a:pt x="1664576" y="3303359"/>
                  </a:lnTo>
                  <a:lnTo>
                    <a:pt x="1884870" y="3057931"/>
                  </a:lnTo>
                  <a:close/>
                </a:path>
                <a:path w="6187440" h="3378834">
                  <a:moveTo>
                    <a:pt x="1884870" y="2475725"/>
                  </a:moveTo>
                  <a:lnTo>
                    <a:pt x="1664576" y="2230297"/>
                  </a:lnTo>
                  <a:lnTo>
                    <a:pt x="1444282" y="2475725"/>
                  </a:lnTo>
                  <a:lnTo>
                    <a:pt x="1664576" y="2721152"/>
                  </a:lnTo>
                  <a:lnTo>
                    <a:pt x="1884870" y="2475725"/>
                  </a:lnTo>
                  <a:close/>
                </a:path>
                <a:path w="6187440" h="3378834">
                  <a:moveTo>
                    <a:pt x="1884870" y="1885213"/>
                  </a:moveTo>
                  <a:lnTo>
                    <a:pt x="1664576" y="1639785"/>
                  </a:lnTo>
                  <a:lnTo>
                    <a:pt x="1444282" y="1885213"/>
                  </a:lnTo>
                  <a:lnTo>
                    <a:pt x="1664576" y="2130641"/>
                  </a:lnTo>
                  <a:lnTo>
                    <a:pt x="1884870" y="1885213"/>
                  </a:lnTo>
                  <a:close/>
                </a:path>
                <a:path w="6187440" h="3378834">
                  <a:moveTo>
                    <a:pt x="1884870" y="1303680"/>
                  </a:moveTo>
                  <a:lnTo>
                    <a:pt x="1664576" y="1058252"/>
                  </a:lnTo>
                  <a:lnTo>
                    <a:pt x="1444282" y="1303680"/>
                  </a:lnTo>
                  <a:lnTo>
                    <a:pt x="1664576" y="1549107"/>
                  </a:lnTo>
                  <a:lnTo>
                    <a:pt x="1884870" y="1303680"/>
                  </a:lnTo>
                  <a:close/>
                </a:path>
                <a:path w="6187440" h="3378834">
                  <a:moveTo>
                    <a:pt x="1963623" y="0"/>
                  </a:moveTo>
                  <a:lnTo>
                    <a:pt x="1927644" y="0"/>
                  </a:lnTo>
                  <a:lnTo>
                    <a:pt x="1882686" y="50088"/>
                  </a:lnTo>
                  <a:lnTo>
                    <a:pt x="1837728" y="0"/>
                  </a:lnTo>
                  <a:lnTo>
                    <a:pt x="1801749" y="0"/>
                  </a:lnTo>
                  <a:lnTo>
                    <a:pt x="1882686" y="90170"/>
                  </a:lnTo>
                  <a:lnTo>
                    <a:pt x="1918665" y="50088"/>
                  </a:lnTo>
                  <a:lnTo>
                    <a:pt x="1963623" y="0"/>
                  </a:lnTo>
                  <a:close/>
                </a:path>
                <a:path w="6187440" h="3378834">
                  <a:moveTo>
                    <a:pt x="2404224" y="0"/>
                  </a:moveTo>
                  <a:lnTo>
                    <a:pt x="2368232" y="0"/>
                  </a:lnTo>
                  <a:lnTo>
                    <a:pt x="2323287" y="50088"/>
                  </a:lnTo>
                  <a:lnTo>
                    <a:pt x="2278316" y="0"/>
                  </a:lnTo>
                  <a:lnTo>
                    <a:pt x="2242337" y="0"/>
                  </a:lnTo>
                  <a:lnTo>
                    <a:pt x="2323287" y="90170"/>
                  </a:lnTo>
                  <a:lnTo>
                    <a:pt x="2359266" y="50088"/>
                  </a:lnTo>
                  <a:lnTo>
                    <a:pt x="2404224" y="0"/>
                  </a:lnTo>
                  <a:close/>
                </a:path>
                <a:path w="6187440" h="3378834">
                  <a:moveTo>
                    <a:pt x="2844787" y="0"/>
                  </a:moveTo>
                  <a:lnTo>
                    <a:pt x="2808808" y="0"/>
                  </a:lnTo>
                  <a:lnTo>
                    <a:pt x="2763850" y="50088"/>
                  </a:lnTo>
                  <a:lnTo>
                    <a:pt x="2718892" y="0"/>
                  </a:lnTo>
                  <a:lnTo>
                    <a:pt x="2682913" y="0"/>
                  </a:lnTo>
                  <a:lnTo>
                    <a:pt x="2763850" y="90170"/>
                  </a:lnTo>
                  <a:lnTo>
                    <a:pt x="2799829" y="50088"/>
                  </a:lnTo>
                  <a:lnTo>
                    <a:pt x="2844787" y="0"/>
                  </a:lnTo>
                  <a:close/>
                </a:path>
                <a:path w="6187440" h="3378834">
                  <a:moveTo>
                    <a:pt x="3081210" y="3232759"/>
                  </a:moveTo>
                  <a:lnTo>
                    <a:pt x="2986214" y="3338588"/>
                  </a:lnTo>
                  <a:lnTo>
                    <a:pt x="2765945" y="3093161"/>
                  </a:lnTo>
                  <a:lnTo>
                    <a:pt x="2545651" y="3338601"/>
                  </a:lnTo>
                  <a:lnTo>
                    <a:pt x="2325357" y="3093161"/>
                  </a:lnTo>
                  <a:lnTo>
                    <a:pt x="2105063" y="3338601"/>
                  </a:lnTo>
                  <a:lnTo>
                    <a:pt x="1884756" y="3093161"/>
                  </a:lnTo>
                  <a:lnTo>
                    <a:pt x="1664462" y="3338601"/>
                  </a:lnTo>
                  <a:lnTo>
                    <a:pt x="1444167" y="3093161"/>
                  </a:lnTo>
                  <a:lnTo>
                    <a:pt x="1223873" y="3338588"/>
                  </a:lnTo>
                  <a:lnTo>
                    <a:pt x="1003592" y="3093161"/>
                  </a:lnTo>
                  <a:lnTo>
                    <a:pt x="783310" y="3338601"/>
                  </a:lnTo>
                  <a:lnTo>
                    <a:pt x="563003" y="3093161"/>
                  </a:lnTo>
                  <a:lnTo>
                    <a:pt x="342696" y="3338601"/>
                  </a:lnTo>
                  <a:lnTo>
                    <a:pt x="122415" y="3093161"/>
                  </a:lnTo>
                  <a:lnTo>
                    <a:pt x="0" y="3229559"/>
                  </a:lnTo>
                  <a:lnTo>
                    <a:pt x="0" y="3269640"/>
                  </a:lnTo>
                  <a:lnTo>
                    <a:pt x="122415" y="3133255"/>
                  </a:lnTo>
                  <a:lnTo>
                    <a:pt x="342696" y="3378682"/>
                  </a:lnTo>
                  <a:lnTo>
                    <a:pt x="563003" y="3133255"/>
                  </a:lnTo>
                  <a:lnTo>
                    <a:pt x="783310" y="3378682"/>
                  </a:lnTo>
                  <a:lnTo>
                    <a:pt x="1003592" y="3133255"/>
                  </a:lnTo>
                  <a:lnTo>
                    <a:pt x="1223873" y="3378682"/>
                  </a:lnTo>
                  <a:lnTo>
                    <a:pt x="1444167" y="3133255"/>
                  </a:lnTo>
                  <a:lnTo>
                    <a:pt x="1664462" y="3378682"/>
                  </a:lnTo>
                  <a:lnTo>
                    <a:pt x="1884756" y="3133255"/>
                  </a:lnTo>
                  <a:lnTo>
                    <a:pt x="2105063" y="3378682"/>
                  </a:lnTo>
                  <a:lnTo>
                    <a:pt x="2325357" y="3133255"/>
                  </a:lnTo>
                  <a:lnTo>
                    <a:pt x="2545651" y="3378682"/>
                  </a:lnTo>
                  <a:lnTo>
                    <a:pt x="2765945" y="3133255"/>
                  </a:lnTo>
                  <a:lnTo>
                    <a:pt x="2986214" y="3378682"/>
                  </a:lnTo>
                  <a:lnTo>
                    <a:pt x="3081210" y="3272853"/>
                  </a:lnTo>
                  <a:lnTo>
                    <a:pt x="3081210" y="3232759"/>
                  </a:lnTo>
                  <a:close/>
                </a:path>
                <a:path w="6187440" h="3378834">
                  <a:moveTo>
                    <a:pt x="3081210" y="2650566"/>
                  </a:moveTo>
                  <a:lnTo>
                    <a:pt x="2986214" y="2756395"/>
                  </a:lnTo>
                  <a:lnTo>
                    <a:pt x="2765945" y="2510967"/>
                  </a:lnTo>
                  <a:lnTo>
                    <a:pt x="2545651" y="2756395"/>
                  </a:lnTo>
                  <a:lnTo>
                    <a:pt x="2325357" y="2510967"/>
                  </a:lnTo>
                  <a:lnTo>
                    <a:pt x="2105063" y="2756395"/>
                  </a:lnTo>
                  <a:lnTo>
                    <a:pt x="1884756" y="2510967"/>
                  </a:lnTo>
                  <a:lnTo>
                    <a:pt x="1664462" y="2756395"/>
                  </a:lnTo>
                  <a:lnTo>
                    <a:pt x="1444167" y="2510967"/>
                  </a:lnTo>
                  <a:lnTo>
                    <a:pt x="1223873" y="2756395"/>
                  </a:lnTo>
                  <a:lnTo>
                    <a:pt x="1003592" y="2510967"/>
                  </a:lnTo>
                  <a:lnTo>
                    <a:pt x="783310" y="2756395"/>
                  </a:lnTo>
                  <a:lnTo>
                    <a:pt x="563003" y="2510967"/>
                  </a:lnTo>
                  <a:lnTo>
                    <a:pt x="342696" y="2756395"/>
                  </a:lnTo>
                  <a:lnTo>
                    <a:pt x="122415" y="2510967"/>
                  </a:lnTo>
                  <a:lnTo>
                    <a:pt x="0" y="2647353"/>
                  </a:lnTo>
                  <a:lnTo>
                    <a:pt x="0" y="2687447"/>
                  </a:lnTo>
                  <a:lnTo>
                    <a:pt x="122415" y="2551049"/>
                  </a:lnTo>
                  <a:lnTo>
                    <a:pt x="342696" y="2796489"/>
                  </a:lnTo>
                  <a:lnTo>
                    <a:pt x="563003" y="2551049"/>
                  </a:lnTo>
                  <a:lnTo>
                    <a:pt x="783310" y="2796489"/>
                  </a:lnTo>
                  <a:lnTo>
                    <a:pt x="1003592" y="2551049"/>
                  </a:lnTo>
                  <a:lnTo>
                    <a:pt x="1223873" y="2796476"/>
                  </a:lnTo>
                  <a:lnTo>
                    <a:pt x="1444167" y="2551049"/>
                  </a:lnTo>
                  <a:lnTo>
                    <a:pt x="1664462" y="2796489"/>
                  </a:lnTo>
                  <a:lnTo>
                    <a:pt x="1884756" y="2551049"/>
                  </a:lnTo>
                  <a:lnTo>
                    <a:pt x="2105063" y="2796489"/>
                  </a:lnTo>
                  <a:lnTo>
                    <a:pt x="2325357" y="2551049"/>
                  </a:lnTo>
                  <a:lnTo>
                    <a:pt x="2545651" y="2796489"/>
                  </a:lnTo>
                  <a:lnTo>
                    <a:pt x="2765945" y="2551049"/>
                  </a:lnTo>
                  <a:lnTo>
                    <a:pt x="2986214" y="2796476"/>
                  </a:lnTo>
                  <a:lnTo>
                    <a:pt x="3081210" y="2690647"/>
                  </a:lnTo>
                  <a:lnTo>
                    <a:pt x="3081210" y="2650566"/>
                  </a:lnTo>
                  <a:close/>
                </a:path>
                <a:path w="6187440" h="3378834">
                  <a:moveTo>
                    <a:pt x="3081210" y="2060041"/>
                  </a:moveTo>
                  <a:lnTo>
                    <a:pt x="2986214" y="2165870"/>
                  </a:lnTo>
                  <a:lnTo>
                    <a:pt x="2765945" y="1920443"/>
                  </a:lnTo>
                  <a:lnTo>
                    <a:pt x="2545651" y="2165870"/>
                  </a:lnTo>
                  <a:lnTo>
                    <a:pt x="2325357" y="1920443"/>
                  </a:lnTo>
                  <a:lnTo>
                    <a:pt x="2105063" y="2165870"/>
                  </a:lnTo>
                  <a:lnTo>
                    <a:pt x="1884756" y="1920443"/>
                  </a:lnTo>
                  <a:lnTo>
                    <a:pt x="1664462" y="2165870"/>
                  </a:lnTo>
                  <a:lnTo>
                    <a:pt x="1444167" y="1920443"/>
                  </a:lnTo>
                  <a:lnTo>
                    <a:pt x="1223873" y="2165870"/>
                  </a:lnTo>
                  <a:lnTo>
                    <a:pt x="1003592" y="1920443"/>
                  </a:lnTo>
                  <a:lnTo>
                    <a:pt x="783310" y="2165870"/>
                  </a:lnTo>
                  <a:lnTo>
                    <a:pt x="563003" y="1920443"/>
                  </a:lnTo>
                  <a:lnTo>
                    <a:pt x="342696" y="2165870"/>
                  </a:lnTo>
                  <a:lnTo>
                    <a:pt x="122415" y="1920443"/>
                  </a:lnTo>
                  <a:lnTo>
                    <a:pt x="0" y="2056828"/>
                  </a:lnTo>
                  <a:lnTo>
                    <a:pt x="0" y="2096922"/>
                  </a:lnTo>
                  <a:lnTo>
                    <a:pt x="122415" y="1960524"/>
                  </a:lnTo>
                  <a:lnTo>
                    <a:pt x="342696" y="2205964"/>
                  </a:lnTo>
                  <a:lnTo>
                    <a:pt x="563003" y="1960524"/>
                  </a:lnTo>
                  <a:lnTo>
                    <a:pt x="783310" y="2205964"/>
                  </a:lnTo>
                  <a:lnTo>
                    <a:pt x="1003592" y="1960524"/>
                  </a:lnTo>
                  <a:lnTo>
                    <a:pt x="1223873" y="2205964"/>
                  </a:lnTo>
                  <a:lnTo>
                    <a:pt x="1444167" y="1960524"/>
                  </a:lnTo>
                  <a:lnTo>
                    <a:pt x="1664462" y="2205964"/>
                  </a:lnTo>
                  <a:lnTo>
                    <a:pt x="1884756" y="1960524"/>
                  </a:lnTo>
                  <a:lnTo>
                    <a:pt x="2105063" y="2205964"/>
                  </a:lnTo>
                  <a:lnTo>
                    <a:pt x="2325357" y="1960524"/>
                  </a:lnTo>
                  <a:lnTo>
                    <a:pt x="2545651" y="2205964"/>
                  </a:lnTo>
                  <a:lnTo>
                    <a:pt x="2765945" y="1960524"/>
                  </a:lnTo>
                  <a:lnTo>
                    <a:pt x="2986214" y="2205964"/>
                  </a:lnTo>
                  <a:lnTo>
                    <a:pt x="3081210" y="2100122"/>
                  </a:lnTo>
                  <a:lnTo>
                    <a:pt x="3081210" y="2060041"/>
                  </a:lnTo>
                  <a:close/>
                </a:path>
                <a:path w="6187440" h="3378834">
                  <a:moveTo>
                    <a:pt x="3081210" y="1478521"/>
                  </a:moveTo>
                  <a:lnTo>
                    <a:pt x="2986214" y="1584350"/>
                  </a:lnTo>
                  <a:lnTo>
                    <a:pt x="2765945" y="1338922"/>
                  </a:lnTo>
                  <a:lnTo>
                    <a:pt x="2545651" y="1584350"/>
                  </a:lnTo>
                  <a:lnTo>
                    <a:pt x="2325357" y="1338922"/>
                  </a:lnTo>
                  <a:lnTo>
                    <a:pt x="2105063" y="1584350"/>
                  </a:lnTo>
                  <a:lnTo>
                    <a:pt x="1884756" y="1338922"/>
                  </a:lnTo>
                  <a:lnTo>
                    <a:pt x="1664462" y="1584350"/>
                  </a:lnTo>
                  <a:lnTo>
                    <a:pt x="1444167" y="1338922"/>
                  </a:lnTo>
                  <a:lnTo>
                    <a:pt x="1223873" y="1584350"/>
                  </a:lnTo>
                  <a:lnTo>
                    <a:pt x="1003592" y="1338922"/>
                  </a:lnTo>
                  <a:lnTo>
                    <a:pt x="783310" y="1584350"/>
                  </a:lnTo>
                  <a:lnTo>
                    <a:pt x="563003" y="1338922"/>
                  </a:lnTo>
                  <a:lnTo>
                    <a:pt x="342696" y="1584350"/>
                  </a:lnTo>
                  <a:lnTo>
                    <a:pt x="122415" y="1338922"/>
                  </a:lnTo>
                  <a:lnTo>
                    <a:pt x="0" y="1475308"/>
                  </a:lnTo>
                  <a:lnTo>
                    <a:pt x="0" y="1515389"/>
                  </a:lnTo>
                  <a:lnTo>
                    <a:pt x="122415" y="1379004"/>
                  </a:lnTo>
                  <a:lnTo>
                    <a:pt x="342696" y="1624431"/>
                  </a:lnTo>
                  <a:lnTo>
                    <a:pt x="563003" y="1379004"/>
                  </a:lnTo>
                  <a:lnTo>
                    <a:pt x="783310" y="1624431"/>
                  </a:lnTo>
                  <a:lnTo>
                    <a:pt x="1003592" y="1379004"/>
                  </a:lnTo>
                  <a:lnTo>
                    <a:pt x="1223873" y="1624431"/>
                  </a:lnTo>
                  <a:lnTo>
                    <a:pt x="1444167" y="1379004"/>
                  </a:lnTo>
                  <a:lnTo>
                    <a:pt x="1664462" y="1624431"/>
                  </a:lnTo>
                  <a:lnTo>
                    <a:pt x="1884756" y="1379004"/>
                  </a:lnTo>
                  <a:lnTo>
                    <a:pt x="2105063" y="1624431"/>
                  </a:lnTo>
                  <a:lnTo>
                    <a:pt x="2325357" y="1379004"/>
                  </a:lnTo>
                  <a:lnTo>
                    <a:pt x="2545651" y="1624431"/>
                  </a:lnTo>
                  <a:lnTo>
                    <a:pt x="2765945" y="1379004"/>
                  </a:lnTo>
                  <a:lnTo>
                    <a:pt x="2986214" y="1624431"/>
                  </a:lnTo>
                  <a:lnTo>
                    <a:pt x="3081210" y="1518602"/>
                  </a:lnTo>
                  <a:lnTo>
                    <a:pt x="3081210" y="1478521"/>
                  </a:lnTo>
                  <a:close/>
                </a:path>
                <a:path w="6187440" h="3378834">
                  <a:moveTo>
                    <a:pt x="3081210" y="888009"/>
                  </a:moveTo>
                  <a:lnTo>
                    <a:pt x="2986214" y="993838"/>
                  </a:lnTo>
                  <a:lnTo>
                    <a:pt x="2765945" y="748411"/>
                  </a:lnTo>
                  <a:lnTo>
                    <a:pt x="2545651" y="993838"/>
                  </a:lnTo>
                  <a:lnTo>
                    <a:pt x="2325357" y="748411"/>
                  </a:lnTo>
                  <a:lnTo>
                    <a:pt x="2105063" y="993838"/>
                  </a:lnTo>
                  <a:lnTo>
                    <a:pt x="1884756" y="748411"/>
                  </a:lnTo>
                  <a:lnTo>
                    <a:pt x="1664462" y="993838"/>
                  </a:lnTo>
                  <a:lnTo>
                    <a:pt x="1444167" y="748411"/>
                  </a:lnTo>
                  <a:lnTo>
                    <a:pt x="1223873" y="993838"/>
                  </a:lnTo>
                  <a:lnTo>
                    <a:pt x="1003592" y="748411"/>
                  </a:lnTo>
                  <a:lnTo>
                    <a:pt x="783310" y="993838"/>
                  </a:lnTo>
                  <a:lnTo>
                    <a:pt x="563003" y="748411"/>
                  </a:lnTo>
                  <a:lnTo>
                    <a:pt x="342696" y="993838"/>
                  </a:lnTo>
                  <a:lnTo>
                    <a:pt x="122415" y="748411"/>
                  </a:lnTo>
                  <a:lnTo>
                    <a:pt x="0" y="884796"/>
                  </a:lnTo>
                  <a:lnTo>
                    <a:pt x="0" y="924890"/>
                  </a:lnTo>
                  <a:lnTo>
                    <a:pt x="122415" y="788492"/>
                  </a:lnTo>
                  <a:lnTo>
                    <a:pt x="342696" y="1033932"/>
                  </a:lnTo>
                  <a:lnTo>
                    <a:pt x="563003" y="788492"/>
                  </a:lnTo>
                  <a:lnTo>
                    <a:pt x="783310" y="1033932"/>
                  </a:lnTo>
                  <a:lnTo>
                    <a:pt x="1003592" y="788492"/>
                  </a:lnTo>
                  <a:lnTo>
                    <a:pt x="1223873" y="1033919"/>
                  </a:lnTo>
                  <a:lnTo>
                    <a:pt x="1444167" y="788492"/>
                  </a:lnTo>
                  <a:lnTo>
                    <a:pt x="1664462" y="1033932"/>
                  </a:lnTo>
                  <a:lnTo>
                    <a:pt x="1884756" y="788492"/>
                  </a:lnTo>
                  <a:lnTo>
                    <a:pt x="2105063" y="1033932"/>
                  </a:lnTo>
                  <a:lnTo>
                    <a:pt x="2325357" y="788492"/>
                  </a:lnTo>
                  <a:lnTo>
                    <a:pt x="2545651" y="1033932"/>
                  </a:lnTo>
                  <a:lnTo>
                    <a:pt x="2765945" y="788492"/>
                  </a:lnTo>
                  <a:lnTo>
                    <a:pt x="2986214" y="1033919"/>
                  </a:lnTo>
                  <a:lnTo>
                    <a:pt x="3081210" y="928090"/>
                  </a:lnTo>
                  <a:lnTo>
                    <a:pt x="3081210" y="888009"/>
                  </a:lnTo>
                  <a:close/>
                </a:path>
                <a:path w="6187440" h="3378834">
                  <a:moveTo>
                    <a:pt x="3081223" y="2918218"/>
                  </a:moveTo>
                  <a:lnTo>
                    <a:pt x="2986328" y="2812491"/>
                  </a:lnTo>
                  <a:lnTo>
                    <a:pt x="2766034" y="3057918"/>
                  </a:lnTo>
                  <a:lnTo>
                    <a:pt x="2545753" y="2812504"/>
                  </a:lnTo>
                  <a:lnTo>
                    <a:pt x="2325459" y="3057931"/>
                  </a:lnTo>
                  <a:lnTo>
                    <a:pt x="2105177" y="2812504"/>
                  </a:lnTo>
                  <a:lnTo>
                    <a:pt x="1884883" y="3057931"/>
                  </a:lnTo>
                  <a:lnTo>
                    <a:pt x="2105177" y="3303359"/>
                  </a:lnTo>
                  <a:lnTo>
                    <a:pt x="2325459" y="3057944"/>
                  </a:lnTo>
                  <a:lnTo>
                    <a:pt x="2545753" y="3303359"/>
                  </a:lnTo>
                  <a:lnTo>
                    <a:pt x="2766034" y="3057944"/>
                  </a:lnTo>
                  <a:lnTo>
                    <a:pt x="2986328" y="3303359"/>
                  </a:lnTo>
                  <a:lnTo>
                    <a:pt x="3081223" y="3197631"/>
                  </a:lnTo>
                  <a:lnTo>
                    <a:pt x="3081223" y="2918218"/>
                  </a:lnTo>
                  <a:close/>
                </a:path>
                <a:path w="6187440" h="3378834">
                  <a:moveTo>
                    <a:pt x="3081223" y="2336025"/>
                  </a:moveTo>
                  <a:lnTo>
                    <a:pt x="2986328" y="2230297"/>
                  </a:lnTo>
                  <a:lnTo>
                    <a:pt x="2766047" y="2475725"/>
                  </a:lnTo>
                  <a:lnTo>
                    <a:pt x="2545753" y="2230297"/>
                  </a:lnTo>
                  <a:lnTo>
                    <a:pt x="2325459" y="2475725"/>
                  </a:lnTo>
                  <a:lnTo>
                    <a:pt x="2105177" y="2230297"/>
                  </a:lnTo>
                  <a:lnTo>
                    <a:pt x="1884883" y="2475725"/>
                  </a:lnTo>
                  <a:lnTo>
                    <a:pt x="2105177" y="2721152"/>
                  </a:lnTo>
                  <a:lnTo>
                    <a:pt x="2325459" y="2475738"/>
                  </a:lnTo>
                  <a:lnTo>
                    <a:pt x="2545753" y="2721152"/>
                  </a:lnTo>
                  <a:lnTo>
                    <a:pt x="2766034" y="2475750"/>
                  </a:lnTo>
                  <a:lnTo>
                    <a:pt x="2986328" y="2721165"/>
                  </a:lnTo>
                  <a:lnTo>
                    <a:pt x="3081223" y="2615438"/>
                  </a:lnTo>
                  <a:lnTo>
                    <a:pt x="3081223" y="2336025"/>
                  </a:lnTo>
                  <a:close/>
                </a:path>
                <a:path w="6187440" h="3378834">
                  <a:moveTo>
                    <a:pt x="3081223" y="1745513"/>
                  </a:moveTo>
                  <a:lnTo>
                    <a:pt x="2986328" y="1639785"/>
                  </a:lnTo>
                  <a:lnTo>
                    <a:pt x="2766034" y="1885213"/>
                  </a:lnTo>
                  <a:lnTo>
                    <a:pt x="2545753" y="1639785"/>
                  </a:lnTo>
                  <a:lnTo>
                    <a:pt x="2325459" y="1885213"/>
                  </a:lnTo>
                  <a:lnTo>
                    <a:pt x="2105177" y="1639785"/>
                  </a:lnTo>
                  <a:lnTo>
                    <a:pt x="1884883" y="1885213"/>
                  </a:lnTo>
                  <a:lnTo>
                    <a:pt x="2105177" y="2130641"/>
                  </a:lnTo>
                  <a:lnTo>
                    <a:pt x="2325459" y="1885226"/>
                  </a:lnTo>
                  <a:lnTo>
                    <a:pt x="2545753" y="2130641"/>
                  </a:lnTo>
                  <a:lnTo>
                    <a:pt x="2766034" y="1885226"/>
                  </a:lnTo>
                  <a:lnTo>
                    <a:pt x="2986328" y="2130641"/>
                  </a:lnTo>
                  <a:lnTo>
                    <a:pt x="3081223" y="2024913"/>
                  </a:lnTo>
                  <a:lnTo>
                    <a:pt x="3081223" y="1745513"/>
                  </a:lnTo>
                  <a:close/>
                </a:path>
                <a:path w="6187440" h="3378834">
                  <a:moveTo>
                    <a:pt x="3081223" y="1163980"/>
                  </a:moveTo>
                  <a:lnTo>
                    <a:pt x="2986328" y="1058252"/>
                  </a:lnTo>
                  <a:lnTo>
                    <a:pt x="2766047" y="1303680"/>
                  </a:lnTo>
                  <a:lnTo>
                    <a:pt x="2545753" y="1058252"/>
                  </a:lnTo>
                  <a:lnTo>
                    <a:pt x="2325459" y="1303680"/>
                  </a:lnTo>
                  <a:lnTo>
                    <a:pt x="2105177" y="1058252"/>
                  </a:lnTo>
                  <a:lnTo>
                    <a:pt x="1884883" y="1303680"/>
                  </a:lnTo>
                  <a:lnTo>
                    <a:pt x="2105177" y="1549107"/>
                  </a:lnTo>
                  <a:lnTo>
                    <a:pt x="2325459" y="1303693"/>
                  </a:lnTo>
                  <a:lnTo>
                    <a:pt x="2545753" y="1549107"/>
                  </a:lnTo>
                  <a:lnTo>
                    <a:pt x="2766034" y="1303705"/>
                  </a:lnTo>
                  <a:lnTo>
                    <a:pt x="2986328" y="1549120"/>
                  </a:lnTo>
                  <a:lnTo>
                    <a:pt x="3081223" y="1443393"/>
                  </a:lnTo>
                  <a:lnTo>
                    <a:pt x="3081223" y="1163980"/>
                  </a:lnTo>
                  <a:close/>
                </a:path>
                <a:path w="6187440" h="3378834">
                  <a:moveTo>
                    <a:pt x="4302049" y="1885213"/>
                  </a:moveTo>
                  <a:lnTo>
                    <a:pt x="4081754" y="1639785"/>
                  </a:lnTo>
                  <a:lnTo>
                    <a:pt x="3861460" y="1885213"/>
                  </a:lnTo>
                  <a:lnTo>
                    <a:pt x="3641179" y="1639785"/>
                  </a:lnTo>
                  <a:lnTo>
                    <a:pt x="3420884" y="1885213"/>
                  </a:lnTo>
                  <a:lnTo>
                    <a:pt x="3200603" y="1639798"/>
                  </a:lnTo>
                  <a:lnTo>
                    <a:pt x="3105708" y="1745513"/>
                  </a:lnTo>
                  <a:lnTo>
                    <a:pt x="3105708" y="2024926"/>
                  </a:lnTo>
                  <a:lnTo>
                    <a:pt x="3200603" y="2130641"/>
                  </a:lnTo>
                  <a:lnTo>
                    <a:pt x="3420884" y="1885226"/>
                  </a:lnTo>
                  <a:lnTo>
                    <a:pt x="3641179" y="2130641"/>
                  </a:lnTo>
                  <a:lnTo>
                    <a:pt x="3861460" y="1885226"/>
                  </a:lnTo>
                  <a:lnTo>
                    <a:pt x="4081754" y="2130641"/>
                  </a:lnTo>
                  <a:lnTo>
                    <a:pt x="4302049" y="1885213"/>
                  </a:lnTo>
                  <a:close/>
                </a:path>
                <a:path w="6187440" h="3378834">
                  <a:moveTo>
                    <a:pt x="4302049" y="1303680"/>
                  </a:moveTo>
                  <a:lnTo>
                    <a:pt x="4081754" y="1058252"/>
                  </a:lnTo>
                  <a:lnTo>
                    <a:pt x="3861460" y="1303680"/>
                  </a:lnTo>
                  <a:lnTo>
                    <a:pt x="3641179" y="1058252"/>
                  </a:lnTo>
                  <a:lnTo>
                    <a:pt x="3420884" y="1303680"/>
                  </a:lnTo>
                  <a:lnTo>
                    <a:pt x="3200603" y="1058252"/>
                  </a:lnTo>
                  <a:lnTo>
                    <a:pt x="3105708" y="1163980"/>
                  </a:lnTo>
                  <a:lnTo>
                    <a:pt x="3105708" y="1443393"/>
                  </a:lnTo>
                  <a:lnTo>
                    <a:pt x="3200603" y="1549120"/>
                  </a:lnTo>
                  <a:lnTo>
                    <a:pt x="3420884" y="1303705"/>
                  </a:lnTo>
                  <a:lnTo>
                    <a:pt x="3641179" y="1549107"/>
                  </a:lnTo>
                  <a:lnTo>
                    <a:pt x="3861460" y="1303693"/>
                  </a:lnTo>
                  <a:lnTo>
                    <a:pt x="4081754" y="1549107"/>
                  </a:lnTo>
                  <a:lnTo>
                    <a:pt x="4302049" y="1303680"/>
                  </a:lnTo>
                  <a:close/>
                </a:path>
                <a:path w="6187440" h="3378834">
                  <a:moveTo>
                    <a:pt x="4302049" y="713168"/>
                  </a:moveTo>
                  <a:lnTo>
                    <a:pt x="4081754" y="467741"/>
                  </a:lnTo>
                  <a:lnTo>
                    <a:pt x="3861460" y="713168"/>
                  </a:lnTo>
                  <a:lnTo>
                    <a:pt x="3641179" y="467741"/>
                  </a:lnTo>
                  <a:lnTo>
                    <a:pt x="3420884" y="713168"/>
                  </a:lnTo>
                  <a:lnTo>
                    <a:pt x="3200603" y="467728"/>
                  </a:lnTo>
                  <a:lnTo>
                    <a:pt x="3105708" y="573455"/>
                  </a:lnTo>
                  <a:lnTo>
                    <a:pt x="3105708" y="852868"/>
                  </a:lnTo>
                  <a:lnTo>
                    <a:pt x="3200603" y="958596"/>
                  </a:lnTo>
                  <a:lnTo>
                    <a:pt x="3420884" y="713181"/>
                  </a:lnTo>
                  <a:lnTo>
                    <a:pt x="3641179" y="958596"/>
                  </a:lnTo>
                  <a:lnTo>
                    <a:pt x="3861460" y="713181"/>
                  </a:lnTo>
                  <a:lnTo>
                    <a:pt x="4081754" y="958596"/>
                  </a:lnTo>
                  <a:lnTo>
                    <a:pt x="4302049" y="713168"/>
                  </a:lnTo>
                  <a:close/>
                </a:path>
                <a:path w="6187440" h="3378834">
                  <a:moveTo>
                    <a:pt x="4302049" y="124472"/>
                  </a:moveTo>
                  <a:lnTo>
                    <a:pt x="4190327" y="0"/>
                  </a:lnTo>
                  <a:lnTo>
                    <a:pt x="3973182" y="0"/>
                  </a:lnTo>
                  <a:lnTo>
                    <a:pt x="3861460" y="124472"/>
                  </a:lnTo>
                  <a:lnTo>
                    <a:pt x="3749751" y="0"/>
                  </a:lnTo>
                  <a:lnTo>
                    <a:pt x="3532606" y="0"/>
                  </a:lnTo>
                  <a:lnTo>
                    <a:pt x="3420884" y="124472"/>
                  </a:lnTo>
                  <a:lnTo>
                    <a:pt x="3309175" y="0"/>
                  </a:lnTo>
                  <a:lnTo>
                    <a:pt x="3105708" y="0"/>
                  </a:lnTo>
                  <a:lnTo>
                    <a:pt x="3105708" y="264172"/>
                  </a:lnTo>
                  <a:lnTo>
                    <a:pt x="3200603" y="369900"/>
                  </a:lnTo>
                  <a:lnTo>
                    <a:pt x="3420884" y="124485"/>
                  </a:lnTo>
                  <a:lnTo>
                    <a:pt x="3641179" y="369900"/>
                  </a:lnTo>
                  <a:lnTo>
                    <a:pt x="3861460" y="124485"/>
                  </a:lnTo>
                  <a:lnTo>
                    <a:pt x="4081754" y="369900"/>
                  </a:lnTo>
                  <a:lnTo>
                    <a:pt x="4302049" y="124472"/>
                  </a:lnTo>
                  <a:close/>
                </a:path>
                <a:path w="6187440" h="3378834">
                  <a:moveTo>
                    <a:pt x="4742650" y="1885213"/>
                  </a:moveTo>
                  <a:lnTo>
                    <a:pt x="4522355" y="1639785"/>
                  </a:lnTo>
                  <a:lnTo>
                    <a:pt x="4302061" y="1885213"/>
                  </a:lnTo>
                  <a:lnTo>
                    <a:pt x="4522355" y="2130641"/>
                  </a:lnTo>
                  <a:lnTo>
                    <a:pt x="4742650" y="1885213"/>
                  </a:lnTo>
                  <a:close/>
                </a:path>
                <a:path w="6187440" h="3378834">
                  <a:moveTo>
                    <a:pt x="4742650" y="1303680"/>
                  </a:moveTo>
                  <a:lnTo>
                    <a:pt x="4522355" y="1058252"/>
                  </a:lnTo>
                  <a:lnTo>
                    <a:pt x="4302061" y="1303680"/>
                  </a:lnTo>
                  <a:lnTo>
                    <a:pt x="4522355" y="1549107"/>
                  </a:lnTo>
                  <a:lnTo>
                    <a:pt x="4742650" y="1303680"/>
                  </a:lnTo>
                  <a:close/>
                </a:path>
                <a:path w="6187440" h="3378834">
                  <a:moveTo>
                    <a:pt x="4742650" y="713168"/>
                  </a:moveTo>
                  <a:lnTo>
                    <a:pt x="4522355" y="467741"/>
                  </a:lnTo>
                  <a:lnTo>
                    <a:pt x="4302061" y="713168"/>
                  </a:lnTo>
                  <a:lnTo>
                    <a:pt x="4522355" y="958596"/>
                  </a:lnTo>
                  <a:lnTo>
                    <a:pt x="4742650" y="713168"/>
                  </a:lnTo>
                  <a:close/>
                </a:path>
                <a:path w="6187440" h="3378834">
                  <a:moveTo>
                    <a:pt x="4742650" y="124472"/>
                  </a:moveTo>
                  <a:lnTo>
                    <a:pt x="4630928" y="0"/>
                  </a:lnTo>
                  <a:lnTo>
                    <a:pt x="4413783" y="0"/>
                  </a:lnTo>
                  <a:lnTo>
                    <a:pt x="4302061" y="124472"/>
                  </a:lnTo>
                  <a:lnTo>
                    <a:pt x="4522355" y="369900"/>
                  </a:lnTo>
                  <a:lnTo>
                    <a:pt x="4742650" y="124472"/>
                  </a:lnTo>
                  <a:close/>
                </a:path>
                <a:path w="6187440" h="3378834">
                  <a:moveTo>
                    <a:pt x="5623814" y="1303680"/>
                  </a:moveTo>
                  <a:lnTo>
                    <a:pt x="5403520" y="1058252"/>
                  </a:lnTo>
                  <a:lnTo>
                    <a:pt x="5183225" y="1303680"/>
                  </a:lnTo>
                  <a:lnTo>
                    <a:pt x="4962944" y="1058252"/>
                  </a:lnTo>
                  <a:lnTo>
                    <a:pt x="4742650" y="1303680"/>
                  </a:lnTo>
                  <a:lnTo>
                    <a:pt x="4962944" y="1549107"/>
                  </a:lnTo>
                  <a:lnTo>
                    <a:pt x="5183225" y="1303693"/>
                  </a:lnTo>
                  <a:lnTo>
                    <a:pt x="5403520" y="1549107"/>
                  </a:lnTo>
                  <a:lnTo>
                    <a:pt x="5623814" y="1303680"/>
                  </a:lnTo>
                  <a:close/>
                </a:path>
                <a:path w="6187440" h="3378834">
                  <a:moveTo>
                    <a:pt x="5623814" y="713168"/>
                  </a:moveTo>
                  <a:lnTo>
                    <a:pt x="5403520" y="467741"/>
                  </a:lnTo>
                  <a:lnTo>
                    <a:pt x="5183225" y="713168"/>
                  </a:lnTo>
                  <a:lnTo>
                    <a:pt x="4962944" y="467741"/>
                  </a:lnTo>
                  <a:lnTo>
                    <a:pt x="4742650" y="713168"/>
                  </a:lnTo>
                  <a:lnTo>
                    <a:pt x="4962944" y="958596"/>
                  </a:lnTo>
                  <a:lnTo>
                    <a:pt x="5183225" y="713181"/>
                  </a:lnTo>
                  <a:lnTo>
                    <a:pt x="5403520" y="958596"/>
                  </a:lnTo>
                  <a:lnTo>
                    <a:pt x="5623814" y="713168"/>
                  </a:lnTo>
                  <a:close/>
                </a:path>
                <a:path w="6187440" h="3378834">
                  <a:moveTo>
                    <a:pt x="5623814" y="124472"/>
                  </a:moveTo>
                  <a:lnTo>
                    <a:pt x="5512092" y="0"/>
                  </a:lnTo>
                  <a:lnTo>
                    <a:pt x="5294947" y="0"/>
                  </a:lnTo>
                  <a:lnTo>
                    <a:pt x="5183238" y="124460"/>
                  </a:lnTo>
                  <a:lnTo>
                    <a:pt x="5071529" y="0"/>
                  </a:lnTo>
                  <a:lnTo>
                    <a:pt x="4854384" y="0"/>
                  </a:lnTo>
                  <a:lnTo>
                    <a:pt x="4742662" y="124472"/>
                  </a:lnTo>
                  <a:lnTo>
                    <a:pt x="4962957" y="369900"/>
                  </a:lnTo>
                  <a:lnTo>
                    <a:pt x="5183238" y="124498"/>
                  </a:lnTo>
                  <a:lnTo>
                    <a:pt x="5403520" y="369900"/>
                  </a:lnTo>
                  <a:lnTo>
                    <a:pt x="5623814" y="124472"/>
                  </a:lnTo>
                  <a:close/>
                </a:path>
                <a:path w="6187440" h="3378834">
                  <a:moveTo>
                    <a:pt x="6064402" y="1303680"/>
                  </a:moveTo>
                  <a:lnTo>
                    <a:pt x="5844108" y="1058252"/>
                  </a:lnTo>
                  <a:lnTo>
                    <a:pt x="5623814" y="1303680"/>
                  </a:lnTo>
                  <a:lnTo>
                    <a:pt x="5844108" y="1549107"/>
                  </a:lnTo>
                  <a:lnTo>
                    <a:pt x="6064402" y="1303680"/>
                  </a:lnTo>
                  <a:close/>
                </a:path>
                <a:path w="6187440" h="3378834">
                  <a:moveTo>
                    <a:pt x="6064402" y="713168"/>
                  </a:moveTo>
                  <a:lnTo>
                    <a:pt x="5844108" y="467741"/>
                  </a:lnTo>
                  <a:lnTo>
                    <a:pt x="5623814" y="713168"/>
                  </a:lnTo>
                  <a:lnTo>
                    <a:pt x="5844108" y="958596"/>
                  </a:lnTo>
                  <a:lnTo>
                    <a:pt x="6064402" y="713168"/>
                  </a:lnTo>
                  <a:close/>
                </a:path>
                <a:path w="6187440" h="3378834">
                  <a:moveTo>
                    <a:pt x="6064402" y="124472"/>
                  </a:moveTo>
                  <a:lnTo>
                    <a:pt x="5952680" y="0"/>
                  </a:lnTo>
                  <a:lnTo>
                    <a:pt x="5735536" y="0"/>
                  </a:lnTo>
                  <a:lnTo>
                    <a:pt x="5623814" y="124472"/>
                  </a:lnTo>
                  <a:lnTo>
                    <a:pt x="5844108" y="369900"/>
                  </a:lnTo>
                  <a:lnTo>
                    <a:pt x="6064402" y="124472"/>
                  </a:lnTo>
                  <a:close/>
                </a:path>
                <a:path w="6187440" h="3378834">
                  <a:moveTo>
                    <a:pt x="6186932" y="1475308"/>
                  </a:moveTo>
                  <a:lnTo>
                    <a:pt x="6064516" y="1338922"/>
                  </a:lnTo>
                  <a:lnTo>
                    <a:pt x="5844222" y="1584350"/>
                  </a:lnTo>
                  <a:lnTo>
                    <a:pt x="5623903" y="1338922"/>
                  </a:lnTo>
                  <a:lnTo>
                    <a:pt x="5403621" y="1584350"/>
                  </a:lnTo>
                  <a:lnTo>
                    <a:pt x="5183327" y="1338922"/>
                  </a:lnTo>
                  <a:lnTo>
                    <a:pt x="4963033" y="1584350"/>
                  </a:lnTo>
                  <a:lnTo>
                    <a:pt x="4742764" y="1338922"/>
                  </a:lnTo>
                  <a:lnTo>
                    <a:pt x="4522457" y="1584350"/>
                  </a:lnTo>
                  <a:lnTo>
                    <a:pt x="4302163" y="1338922"/>
                  </a:lnTo>
                  <a:lnTo>
                    <a:pt x="4081856" y="1584350"/>
                  </a:lnTo>
                  <a:lnTo>
                    <a:pt x="3861562" y="1338922"/>
                  </a:lnTo>
                  <a:lnTo>
                    <a:pt x="3641267" y="1584350"/>
                  </a:lnTo>
                  <a:lnTo>
                    <a:pt x="3420986" y="1338922"/>
                  </a:lnTo>
                  <a:lnTo>
                    <a:pt x="3200692" y="1584350"/>
                  </a:lnTo>
                  <a:lnTo>
                    <a:pt x="3105696" y="1478521"/>
                  </a:lnTo>
                  <a:lnTo>
                    <a:pt x="3105696" y="1518602"/>
                  </a:lnTo>
                  <a:lnTo>
                    <a:pt x="3200692" y="1624431"/>
                  </a:lnTo>
                  <a:lnTo>
                    <a:pt x="3420986" y="1379004"/>
                  </a:lnTo>
                  <a:lnTo>
                    <a:pt x="3641267" y="1624431"/>
                  </a:lnTo>
                  <a:lnTo>
                    <a:pt x="3861562" y="1379004"/>
                  </a:lnTo>
                  <a:lnTo>
                    <a:pt x="4081856" y="1624431"/>
                  </a:lnTo>
                  <a:lnTo>
                    <a:pt x="4302163" y="1379004"/>
                  </a:lnTo>
                  <a:lnTo>
                    <a:pt x="4522457" y="1624431"/>
                  </a:lnTo>
                  <a:lnTo>
                    <a:pt x="4742764" y="1379004"/>
                  </a:lnTo>
                  <a:lnTo>
                    <a:pt x="4963033" y="1624431"/>
                  </a:lnTo>
                  <a:lnTo>
                    <a:pt x="5183327" y="1379004"/>
                  </a:lnTo>
                  <a:lnTo>
                    <a:pt x="5403621" y="1624431"/>
                  </a:lnTo>
                  <a:lnTo>
                    <a:pt x="5623903" y="1379004"/>
                  </a:lnTo>
                  <a:lnTo>
                    <a:pt x="5844222" y="1624431"/>
                  </a:lnTo>
                  <a:lnTo>
                    <a:pt x="6064516" y="1379004"/>
                  </a:lnTo>
                  <a:lnTo>
                    <a:pt x="6186932" y="1515389"/>
                  </a:lnTo>
                  <a:lnTo>
                    <a:pt x="6186932" y="1475308"/>
                  </a:lnTo>
                  <a:close/>
                </a:path>
                <a:path w="6187440" h="3378834">
                  <a:moveTo>
                    <a:pt x="6186932" y="1167193"/>
                  </a:moveTo>
                  <a:lnTo>
                    <a:pt x="6064415" y="1303693"/>
                  </a:lnTo>
                  <a:lnTo>
                    <a:pt x="6186932" y="1440192"/>
                  </a:lnTo>
                  <a:lnTo>
                    <a:pt x="6186932" y="1167193"/>
                  </a:lnTo>
                  <a:close/>
                </a:path>
                <a:path w="6187440" h="3378834">
                  <a:moveTo>
                    <a:pt x="6186932" y="884796"/>
                  </a:moveTo>
                  <a:lnTo>
                    <a:pt x="6064516" y="748411"/>
                  </a:lnTo>
                  <a:lnTo>
                    <a:pt x="5844222" y="993838"/>
                  </a:lnTo>
                  <a:lnTo>
                    <a:pt x="5623903" y="748411"/>
                  </a:lnTo>
                  <a:lnTo>
                    <a:pt x="5403621" y="993838"/>
                  </a:lnTo>
                  <a:lnTo>
                    <a:pt x="5183327" y="748411"/>
                  </a:lnTo>
                  <a:lnTo>
                    <a:pt x="4963033" y="993838"/>
                  </a:lnTo>
                  <a:lnTo>
                    <a:pt x="4742764" y="748411"/>
                  </a:lnTo>
                  <a:lnTo>
                    <a:pt x="4522457" y="993838"/>
                  </a:lnTo>
                  <a:lnTo>
                    <a:pt x="4302163" y="748411"/>
                  </a:lnTo>
                  <a:lnTo>
                    <a:pt x="4081856" y="993838"/>
                  </a:lnTo>
                  <a:lnTo>
                    <a:pt x="3861562" y="748411"/>
                  </a:lnTo>
                  <a:lnTo>
                    <a:pt x="3641267" y="993838"/>
                  </a:lnTo>
                  <a:lnTo>
                    <a:pt x="3420986" y="748411"/>
                  </a:lnTo>
                  <a:lnTo>
                    <a:pt x="3200692" y="993838"/>
                  </a:lnTo>
                  <a:lnTo>
                    <a:pt x="3105696" y="888009"/>
                  </a:lnTo>
                  <a:lnTo>
                    <a:pt x="3105696" y="928090"/>
                  </a:lnTo>
                  <a:lnTo>
                    <a:pt x="3200692" y="1033919"/>
                  </a:lnTo>
                  <a:lnTo>
                    <a:pt x="3420986" y="788492"/>
                  </a:lnTo>
                  <a:lnTo>
                    <a:pt x="3641267" y="1033932"/>
                  </a:lnTo>
                  <a:lnTo>
                    <a:pt x="3861562" y="788492"/>
                  </a:lnTo>
                  <a:lnTo>
                    <a:pt x="4081856" y="1033932"/>
                  </a:lnTo>
                  <a:lnTo>
                    <a:pt x="4302163" y="788492"/>
                  </a:lnTo>
                  <a:lnTo>
                    <a:pt x="4522457" y="1033932"/>
                  </a:lnTo>
                  <a:lnTo>
                    <a:pt x="4742764" y="788492"/>
                  </a:lnTo>
                  <a:lnTo>
                    <a:pt x="4963033" y="1033919"/>
                  </a:lnTo>
                  <a:lnTo>
                    <a:pt x="5183327" y="788492"/>
                  </a:lnTo>
                  <a:lnTo>
                    <a:pt x="5403621" y="1033932"/>
                  </a:lnTo>
                  <a:lnTo>
                    <a:pt x="5623903" y="788492"/>
                  </a:lnTo>
                  <a:lnTo>
                    <a:pt x="5844222" y="1033932"/>
                  </a:lnTo>
                  <a:lnTo>
                    <a:pt x="6064516" y="788492"/>
                  </a:lnTo>
                  <a:lnTo>
                    <a:pt x="6186932" y="924890"/>
                  </a:lnTo>
                  <a:lnTo>
                    <a:pt x="6186932" y="884796"/>
                  </a:lnTo>
                  <a:close/>
                </a:path>
                <a:path w="6187440" h="3378834">
                  <a:moveTo>
                    <a:pt x="6186932" y="576668"/>
                  </a:moveTo>
                  <a:lnTo>
                    <a:pt x="6064415" y="713168"/>
                  </a:lnTo>
                  <a:lnTo>
                    <a:pt x="6186932" y="849668"/>
                  </a:lnTo>
                  <a:lnTo>
                    <a:pt x="6186932" y="576668"/>
                  </a:lnTo>
                  <a:close/>
                </a:path>
                <a:path w="6187440" h="3378834">
                  <a:moveTo>
                    <a:pt x="6186932" y="296100"/>
                  </a:moveTo>
                  <a:lnTo>
                    <a:pt x="6064516" y="159715"/>
                  </a:lnTo>
                  <a:lnTo>
                    <a:pt x="5844222" y="405142"/>
                  </a:lnTo>
                  <a:lnTo>
                    <a:pt x="5623903" y="159715"/>
                  </a:lnTo>
                  <a:lnTo>
                    <a:pt x="5403621" y="405142"/>
                  </a:lnTo>
                  <a:lnTo>
                    <a:pt x="5183327" y="159715"/>
                  </a:lnTo>
                  <a:lnTo>
                    <a:pt x="4963033" y="405142"/>
                  </a:lnTo>
                  <a:lnTo>
                    <a:pt x="4742764" y="159715"/>
                  </a:lnTo>
                  <a:lnTo>
                    <a:pt x="4522457" y="405142"/>
                  </a:lnTo>
                  <a:lnTo>
                    <a:pt x="4302163" y="159715"/>
                  </a:lnTo>
                  <a:lnTo>
                    <a:pt x="4081856" y="405142"/>
                  </a:lnTo>
                  <a:lnTo>
                    <a:pt x="3861562" y="159715"/>
                  </a:lnTo>
                  <a:lnTo>
                    <a:pt x="3641267" y="405142"/>
                  </a:lnTo>
                  <a:lnTo>
                    <a:pt x="3420986" y="159715"/>
                  </a:lnTo>
                  <a:lnTo>
                    <a:pt x="3200692" y="405142"/>
                  </a:lnTo>
                  <a:lnTo>
                    <a:pt x="3105696" y="299313"/>
                  </a:lnTo>
                  <a:lnTo>
                    <a:pt x="3105696" y="339394"/>
                  </a:lnTo>
                  <a:lnTo>
                    <a:pt x="3200692" y="445223"/>
                  </a:lnTo>
                  <a:lnTo>
                    <a:pt x="3420986" y="199796"/>
                  </a:lnTo>
                  <a:lnTo>
                    <a:pt x="3641267" y="445223"/>
                  </a:lnTo>
                  <a:lnTo>
                    <a:pt x="3861562" y="199796"/>
                  </a:lnTo>
                  <a:lnTo>
                    <a:pt x="4081856" y="445223"/>
                  </a:lnTo>
                  <a:lnTo>
                    <a:pt x="4302163" y="199796"/>
                  </a:lnTo>
                  <a:lnTo>
                    <a:pt x="4522457" y="445223"/>
                  </a:lnTo>
                  <a:lnTo>
                    <a:pt x="4742764" y="199796"/>
                  </a:lnTo>
                  <a:lnTo>
                    <a:pt x="4963033" y="445223"/>
                  </a:lnTo>
                  <a:lnTo>
                    <a:pt x="5183327" y="199796"/>
                  </a:lnTo>
                  <a:lnTo>
                    <a:pt x="5403621" y="445223"/>
                  </a:lnTo>
                  <a:lnTo>
                    <a:pt x="5623903" y="199796"/>
                  </a:lnTo>
                  <a:lnTo>
                    <a:pt x="5844222" y="445223"/>
                  </a:lnTo>
                  <a:lnTo>
                    <a:pt x="6064516" y="199796"/>
                  </a:lnTo>
                  <a:lnTo>
                    <a:pt x="6186932" y="336181"/>
                  </a:lnTo>
                  <a:lnTo>
                    <a:pt x="6186932" y="296100"/>
                  </a:lnTo>
                  <a:close/>
                </a:path>
                <a:path w="6187440" h="3378834">
                  <a:moveTo>
                    <a:pt x="6186932" y="0"/>
                  </a:moveTo>
                  <a:lnTo>
                    <a:pt x="6176137" y="0"/>
                  </a:lnTo>
                  <a:lnTo>
                    <a:pt x="6064415" y="124472"/>
                  </a:lnTo>
                  <a:lnTo>
                    <a:pt x="6186932" y="260972"/>
                  </a:lnTo>
                  <a:lnTo>
                    <a:pt x="6186932" y="0"/>
                  </a:lnTo>
                  <a:close/>
                </a:path>
              </a:pathLst>
            </a:custGeom>
            <a:solidFill>
              <a:srgbClr val="8AA1AD">
                <a:alpha val="3999"/>
              </a:srgbClr>
            </a:solidFill>
          </p:spPr>
          <p:txBody>
            <a:bodyPr wrap="square" lIns="0" tIns="0" rIns="0" bIns="0" rtlCol="0"/>
            <a:lstStyle/>
            <a:p>
              <a:endParaRPr sz="1403"/>
            </a:p>
          </p:txBody>
        </p:sp>
        <p:sp>
          <p:nvSpPr>
            <p:cNvPr id="6" name="object 6">
              <a:extLst>
                <a:ext uri="{FF2B5EF4-FFF2-40B4-BE49-F238E27FC236}">
                  <a16:creationId xmlns:a16="http://schemas.microsoft.com/office/drawing/2014/main" id="{9D1C30AF-FF3C-0077-6CF9-9FEC01D10B42}"/>
                </a:ext>
              </a:extLst>
            </p:cNvPr>
            <p:cNvSpPr/>
            <p:nvPr/>
          </p:nvSpPr>
          <p:spPr>
            <a:xfrm>
              <a:off x="0" y="19062"/>
              <a:ext cx="12168505" cy="6795134"/>
            </a:xfrm>
            <a:custGeom>
              <a:avLst/>
              <a:gdLst/>
              <a:ahLst/>
              <a:cxnLst/>
              <a:rect l="l" t="t" r="r" b="b"/>
              <a:pathLst>
                <a:path w="12168505" h="6795134">
                  <a:moveTo>
                    <a:pt x="293331" y="0"/>
                  </a:moveTo>
                  <a:lnTo>
                    <a:pt x="257352" y="0"/>
                  </a:lnTo>
                  <a:lnTo>
                    <a:pt x="212407" y="50076"/>
                  </a:lnTo>
                  <a:lnTo>
                    <a:pt x="167462" y="0"/>
                  </a:lnTo>
                  <a:lnTo>
                    <a:pt x="131483" y="0"/>
                  </a:lnTo>
                  <a:lnTo>
                    <a:pt x="212407" y="90157"/>
                  </a:lnTo>
                  <a:lnTo>
                    <a:pt x="248386" y="50076"/>
                  </a:lnTo>
                  <a:lnTo>
                    <a:pt x="293331" y="0"/>
                  </a:lnTo>
                  <a:close/>
                </a:path>
                <a:path w="12168505" h="6795134">
                  <a:moveTo>
                    <a:pt x="650786" y="124460"/>
                  </a:moveTo>
                  <a:lnTo>
                    <a:pt x="539076" y="0"/>
                  </a:lnTo>
                  <a:lnTo>
                    <a:pt x="321919" y="0"/>
                  </a:lnTo>
                  <a:lnTo>
                    <a:pt x="210210" y="124460"/>
                  </a:lnTo>
                  <a:lnTo>
                    <a:pt x="98501" y="0"/>
                  </a:lnTo>
                  <a:lnTo>
                    <a:pt x="0" y="0"/>
                  </a:lnTo>
                  <a:lnTo>
                    <a:pt x="0" y="358673"/>
                  </a:lnTo>
                  <a:lnTo>
                    <a:pt x="210210" y="124472"/>
                  </a:lnTo>
                  <a:lnTo>
                    <a:pt x="430504" y="369887"/>
                  </a:lnTo>
                  <a:lnTo>
                    <a:pt x="650786" y="124460"/>
                  </a:lnTo>
                  <a:close/>
                </a:path>
                <a:path w="12168505" h="6795134">
                  <a:moveTo>
                    <a:pt x="650798" y="3057906"/>
                  </a:moveTo>
                  <a:lnTo>
                    <a:pt x="430504" y="2812478"/>
                  </a:lnTo>
                  <a:lnTo>
                    <a:pt x="210210" y="3057906"/>
                  </a:lnTo>
                  <a:lnTo>
                    <a:pt x="0" y="2823680"/>
                  </a:lnTo>
                  <a:lnTo>
                    <a:pt x="0" y="3292132"/>
                  </a:lnTo>
                  <a:lnTo>
                    <a:pt x="210210" y="3057931"/>
                  </a:lnTo>
                  <a:lnTo>
                    <a:pt x="430504" y="3303333"/>
                  </a:lnTo>
                  <a:lnTo>
                    <a:pt x="650798" y="3057906"/>
                  </a:lnTo>
                  <a:close/>
                </a:path>
                <a:path w="12168505" h="6795134">
                  <a:moveTo>
                    <a:pt x="650798" y="2475712"/>
                  </a:moveTo>
                  <a:lnTo>
                    <a:pt x="430504" y="2230285"/>
                  </a:lnTo>
                  <a:lnTo>
                    <a:pt x="210210" y="2475712"/>
                  </a:lnTo>
                  <a:lnTo>
                    <a:pt x="0" y="2241512"/>
                  </a:lnTo>
                  <a:lnTo>
                    <a:pt x="0" y="2709926"/>
                  </a:lnTo>
                  <a:lnTo>
                    <a:pt x="210210" y="2475725"/>
                  </a:lnTo>
                  <a:lnTo>
                    <a:pt x="430504" y="2721140"/>
                  </a:lnTo>
                  <a:lnTo>
                    <a:pt x="650798" y="2475712"/>
                  </a:lnTo>
                  <a:close/>
                </a:path>
                <a:path w="12168505" h="6795134">
                  <a:moveTo>
                    <a:pt x="650798" y="1885200"/>
                  </a:moveTo>
                  <a:lnTo>
                    <a:pt x="430504" y="1639773"/>
                  </a:lnTo>
                  <a:lnTo>
                    <a:pt x="210223" y="1885188"/>
                  </a:lnTo>
                  <a:lnTo>
                    <a:pt x="0" y="1650987"/>
                  </a:lnTo>
                  <a:lnTo>
                    <a:pt x="0" y="2119426"/>
                  </a:lnTo>
                  <a:lnTo>
                    <a:pt x="210210" y="1885213"/>
                  </a:lnTo>
                  <a:lnTo>
                    <a:pt x="430504" y="2130628"/>
                  </a:lnTo>
                  <a:lnTo>
                    <a:pt x="650798" y="1885200"/>
                  </a:lnTo>
                  <a:close/>
                </a:path>
                <a:path w="12168505" h="6795134">
                  <a:moveTo>
                    <a:pt x="650798" y="1303667"/>
                  </a:moveTo>
                  <a:lnTo>
                    <a:pt x="430504" y="1058240"/>
                  </a:lnTo>
                  <a:lnTo>
                    <a:pt x="210210" y="1303667"/>
                  </a:lnTo>
                  <a:lnTo>
                    <a:pt x="0" y="1069441"/>
                  </a:lnTo>
                  <a:lnTo>
                    <a:pt x="0" y="1537893"/>
                  </a:lnTo>
                  <a:lnTo>
                    <a:pt x="210210" y="1303680"/>
                  </a:lnTo>
                  <a:lnTo>
                    <a:pt x="430504" y="1549095"/>
                  </a:lnTo>
                  <a:lnTo>
                    <a:pt x="650798" y="1303667"/>
                  </a:lnTo>
                  <a:close/>
                </a:path>
                <a:path w="12168505" h="6795134">
                  <a:moveTo>
                    <a:pt x="650798" y="713155"/>
                  </a:moveTo>
                  <a:lnTo>
                    <a:pt x="430504" y="467728"/>
                  </a:lnTo>
                  <a:lnTo>
                    <a:pt x="210223" y="713143"/>
                  </a:lnTo>
                  <a:lnTo>
                    <a:pt x="0" y="478942"/>
                  </a:lnTo>
                  <a:lnTo>
                    <a:pt x="0" y="947369"/>
                  </a:lnTo>
                  <a:lnTo>
                    <a:pt x="210210" y="713168"/>
                  </a:lnTo>
                  <a:lnTo>
                    <a:pt x="430504" y="958583"/>
                  </a:lnTo>
                  <a:lnTo>
                    <a:pt x="650798" y="713155"/>
                  </a:lnTo>
                  <a:close/>
                </a:path>
                <a:path w="12168505" h="6795134">
                  <a:moveTo>
                    <a:pt x="733920" y="0"/>
                  </a:moveTo>
                  <a:lnTo>
                    <a:pt x="697928" y="0"/>
                  </a:lnTo>
                  <a:lnTo>
                    <a:pt x="652983" y="50076"/>
                  </a:lnTo>
                  <a:lnTo>
                    <a:pt x="608037" y="0"/>
                  </a:lnTo>
                  <a:lnTo>
                    <a:pt x="572058" y="0"/>
                  </a:lnTo>
                  <a:lnTo>
                    <a:pt x="652983" y="90170"/>
                  </a:lnTo>
                  <a:lnTo>
                    <a:pt x="688975" y="50076"/>
                  </a:lnTo>
                  <a:lnTo>
                    <a:pt x="733920" y="0"/>
                  </a:lnTo>
                  <a:close/>
                </a:path>
                <a:path w="12168505" h="6795134">
                  <a:moveTo>
                    <a:pt x="1091387" y="3057906"/>
                  </a:moveTo>
                  <a:lnTo>
                    <a:pt x="871093" y="2812478"/>
                  </a:lnTo>
                  <a:lnTo>
                    <a:pt x="650798" y="3057906"/>
                  </a:lnTo>
                  <a:lnTo>
                    <a:pt x="871093" y="3303333"/>
                  </a:lnTo>
                  <a:lnTo>
                    <a:pt x="1091387" y="3057906"/>
                  </a:lnTo>
                  <a:close/>
                </a:path>
                <a:path w="12168505" h="6795134">
                  <a:moveTo>
                    <a:pt x="1091387" y="2475712"/>
                  </a:moveTo>
                  <a:lnTo>
                    <a:pt x="871093" y="2230285"/>
                  </a:lnTo>
                  <a:lnTo>
                    <a:pt x="650798" y="2475712"/>
                  </a:lnTo>
                  <a:lnTo>
                    <a:pt x="871093" y="2721140"/>
                  </a:lnTo>
                  <a:lnTo>
                    <a:pt x="1091387" y="2475712"/>
                  </a:lnTo>
                  <a:close/>
                </a:path>
                <a:path w="12168505" h="6795134">
                  <a:moveTo>
                    <a:pt x="1091387" y="1885200"/>
                  </a:moveTo>
                  <a:lnTo>
                    <a:pt x="871093" y="1639773"/>
                  </a:lnTo>
                  <a:lnTo>
                    <a:pt x="650798" y="1885200"/>
                  </a:lnTo>
                  <a:lnTo>
                    <a:pt x="871093" y="2130628"/>
                  </a:lnTo>
                  <a:lnTo>
                    <a:pt x="1091387" y="1885200"/>
                  </a:lnTo>
                  <a:close/>
                </a:path>
                <a:path w="12168505" h="6795134">
                  <a:moveTo>
                    <a:pt x="1091387" y="1303667"/>
                  </a:moveTo>
                  <a:lnTo>
                    <a:pt x="871093" y="1058240"/>
                  </a:lnTo>
                  <a:lnTo>
                    <a:pt x="650798" y="1303667"/>
                  </a:lnTo>
                  <a:lnTo>
                    <a:pt x="871093" y="1549095"/>
                  </a:lnTo>
                  <a:lnTo>
                    <a:pt x="1091387" y="1303667"/>
                  </a:lnTo>
                  <a:close/>
                </a:path>
                <a:path w="12168505" h="6795134">
                  <a:moveTo>
                    <a:pt x="1091387" y="713155"/>
                  </a:moveTo>
                  <a:lnTo>
                    <a:pt x="871093" y="467728"/>
                  </a:lnTo>
                  <a:lnTo>
                    <a:pt x="650798" y="713155"/>
                  </a:lnTo>
                  <a:lnTo>
                    <a:pt x="871093" y="958583"/>
                  </a:lnTo>
                  <a:lnTo>
                    <a:pt x="1091387" y="713155"/>
                  </a:lnTo>
                  <a:close/>
                </a:path>
                <a:path w="12168505" h="6795134">
                  <a:moveTo>
                    <a:pt x="1091387" y="124460"/>
                  </a:moveTo>
                  <a:lnTo>
                    <a:pt x="979678" y="0"/>
                  </a:lnTo>
                  <a:lnTo>
                    <a:pt x="762520" y="0"/>
                  </a:lnTo>
                  <a:lnTo>
                    <a:pt x="650811" y="124460"/>
                  </a:lnTo>
                  <a:lnTo>
                    <a:pt x="871105" y="369887"/>
                  </a:lnTo>
                  <a:lnTo>
                    <a:pt x="1091387" y="124460"/>
                  </a:lnTo>
                  <a:close/>
                </a:path>
                <a:path w="12168505" h="6795134">
                  <a:moveTo>
                    <a:pt x="1174508" y="0"/>
                  </a:moveTo>
                  <a:lnTo>
                    <a:pt x="1138516" y="0"/>
                  </a:lnTo>
                  <a:lnTo>
                    <a:pt x="1093571" y="50076"/>
                  </a:lnTo>
                  <a:lnTo>
                    <a:pt x="1048626" y="0"/>
                  </a:lnTo>
                  <a:lnTo>
                    <a:pt x="1012634" y="0"/>
                  </a:lnTo>
                  <a:lnTo>
                    <a:pt x="1093571" y="90170"/>
                  </a:lnTo>
                  <a:lnTo>
                    <a:pt x="1129563" y="50076"/>
                  </a:lnTo>
                  <a:lnTo>
                    <a:pt x="1174508" y="0"/>
                  </a:lnTo>
                  <a:close/>
                </a:path>
                <a:path w="12168505" h="6795134">
                  <a:moveTo>
                    <a:pt x="1531975" y="124460"/>
                  </a:moveTo>
                  <a:lnTo>
                    <a:pt x="1420266" y="0"/>
                  </a:lnTo>
                  <a:lnTo>
                    <a:pt x="1203109" y="0"/>
                  </a:lnTo>
                  <a:lnTo>
                    <a:pt x="1091399" y="124460"/>
                  </a:lnTo>
                  <a:lnTo>
                    <a:pt x="1311694" y="369887"/>
                  </a:lnTo>
                  <a:lnTo>
                    <a:pt x="1531975" y="124460"/>
                  </a:lnTo>
                  <a:close/>
                </a:path>
                <a:path w="12168505" h="6795134">
                  <a:moveTo>
                    <a:pt x="1531988" y="3057906"/>
                  </a:moveTo>
                  <a:lnTo>
                    <a:pt x="1311694" y="2812478"/>
                  </a:lnTo>
                  <a:lnTo>
                    <a:pt x="1091399" y="3057906"/>
                  </a:lnTo>
                  <a:lnTo>
                    <a:pt x="1311694" y="3303333"/>
                  </a:lnTo>
                  <a:lnTo>
                    <a:pt x="1531988" y="3057906"/>
                  </a:lnTo>
                  <a:close/>
                </a:path>
                <a:path w="12168505" h="6795134">
                  <a:moveTo>
                    <a:pt x="1531988" y="2475712"/>
                  </a:moveTo>
                  <a:lnTo>
                    <a:pt x="1311694" y="2230285"/>
                  </a:lnTo>
                  <a:lnTo>
                    <a:pt x="1091399" y="2475712"/>
                  </a:lnTo>
                  <a:lnTo>
                    <a:pt x="1311694" y="2721140"/>
                  </a:lnTo>
                  <a:lnTo>
                    <a:pt x="1531988" y="2475712"/>
                  </a:lnTo>
                  <a:close/>
                </a:path>
                <a:path w="12168505" h="6795134">
                  <a:moveTo>
                    <a:pt x="1531988" y="1885200"/>
                  </a:moveTo>
                  <a:lnTo>
                    <a:pt x="1311694" y="1639773"/>
                  </a:lnTo>
                  <a:lnTo>
                    <a:pt x="1091399" y="1885200"/>
                  </a:lnTo>
                  <a:lnTo>
                    <a:pt x="1311694" y="2130628"/>
                  </a:lnTo>
                  <a:lnTo>
                    <a:pt x="1531988" y="1885200"/>
                  </a:lnTo>
                  <a:close/>
                </a:path>
                <a:path w="12168505" h="6795134">
                  <a:moveTo>
                    <a:pt x="1531988" y="1303667"/>
                  </a:moveTo>
                  <a:lnTo>
                    <a:pt x="1311694" y="1058240"/>
                  </a:lnTo>
                  <a:lnTo>
                    <a:pt x="1091399" y="1303667"/>
                  </a:lnTo>
                  <a:lnTo>
                    <a:pt x="1311694" y="1549095"/>
                  </a:lnTo>
                  <a:lnTo>
                    <a:pt x="1531988" y="1303667"/>
                  </a:lnTo>
                  <a:close/>
                </a:path>
                <a:path w="12168505" h="6795134">
                  <a:moveTo>
                    <a:pt x="1531988" y="713155"/>
                  </a:moveTo>
                  <a:lnTo>
                    <a:pt x="1311694" y="467728"/>
                  </a:lnTo>
                  <a:lnTo>
                    <a:pt x="1091399" y="713155"/>
                  </a:lnTo>
                  <a:lnTo>
                    <a:pt x="1311694" y="958583"/>
                  </a:lnTo>
                  <a:lnTo>
                    <a:pt x="1531988" y="713155"/>
                  </a:lnTo>
                  <a:close/>
                </a:path>
                <a:path w="12168505" h="6795134">
                  <a:moveTo>
                    <a:pt x="1615097" y="0"/>
                  </a:moveTo>
                  <a:lnTo>
                    <a:pt x="1579105" y="0"/>
                  </a:lnTo>
                  <a:lnTo>
                    <a:pt x="1534160" y="50076"/>
                  </a:lnTo>
                  <a:lnTo>
                    <a:pt x="1489214" y="0"/>
                  </a:lnTo>
                  <a:lnTo>
                    <a:pt x="1453222" y="0"/>
                  </a:lnTo>
                  <a:lnTo>
                    <a:pt x="1534160" y="90170"/>
                  </a:lnTo>
                  <a:lnTo>
                    <a:pt x="1570151" y="50076"/>
                  </a:lnTo>
                  <a:lnTo>
                    <a:pt x="1615097" y="0"/>
                  </a:lnTo>
                  <a:close/>
                </a:path>
                <a:path w="12168505" h="6795134">
                  <a:moveTo>
                    <a:pt x="1972564" y="124460"/>
                  </a:moveTo>
                  <a:lnTo>
                    <a:pt x="1860854" y="0"/>
                  </a:lnTo>
                  <a:lnTo>
                    <a:pt x="1643697" y="0"/>
                  </a:lnTo>
                  <a:lnTo>
                    <a:pt x="1531988" y="124460"/>
                  </a:lnTo>
                  <a:lnTo>
                    <a:pt x="1752282" y="369887"/>
                  </a:lnTo>
                  <a:lnTo>
                    <a:pt x="1972564" y="124460"/>
                  </a:lnTo>
                  <a:close/>
                </a:path>
                <a:path w="12168505" h="6795134">
                  <a:moveTo>
                    <a:pt x="2055672" y="0"/>
                  </a:moveTo>
                  <a:lnTo>
                    <a:pt x="2019693" y="0"/>
                  </a:lnTo>
                  <a:lnTo>
                    <a:pt x="1974748" y="50076"/>
                  </a:lnTo>
                  <a:lnTo>
                    <a:pt x="1929803" y="0"/>
                  </a:lnTo>
                  <a:lnTo>
                    <a:pt x="1893824" y="0"/>
                  </a:lnTo>
                  <a:lnTo>
                    <a:pt x="1974748" y="90157"/>
                  </a:lnTo>
                  <a:lnTo>
                    <a:pt x="2010727" y="50076"/>
                  </a:lnTo>
                  <a:lnTo>
                    <a:pt x="2055672" y="0"/>
                  </a:lnTo>
                  <a:close/>
                </a:path>
                <a:path w="12168505" h="6795134">
                  <a:moveTo>
                    <a:pt x="2413139" y="124460"/>
                  </a:moveTo>
                  <a:lnTo>
                    <a:pt x="2301430" y="0"/>
                  </a:lnTo>
                  <a:lnTo>
                    <a:pt x="2084273" y="0"/>
                  </a:lnTo>
                  <a:lnTo>
                    <a:pt x="1972564" y="124460"/>
                  </a:lnTo>
                  <a:lnTo>
                    <a:pt x="2192858" y="369887"/>
                  </a:lnTo>
                  <a:lnTo>
                    <a:pt x="2413139" y="124460"/>
                  </a:lnTo>
                  <a:close/>
                </a:path>
                <a:path w="12168505" h="6795134">
                  <a:moveTo>
                    <a:pt x="2496261" y="0"/>
                  </a:moveTo>
                  <a:lnTo>
                    <a:pt x="2460282" y="0"/>
                  </a:lnTo>
                  <a:lnTo>
                    <a:pt x="2415336" y="50076"/>
                  </a:lnTo>
                  <a:lnTo>
                    <a:pt x="2370391" y="0"/>
                  </a:lnTo>
                  <a:lnTo>
                    <a:pt x="2334399" y="0"/>
                  </a:lnTo>
                  <a:lnTo>
                    <a:pt x="2415336" y="90170"/>
                  </a:lnTo>
                  <a:lnTo>
                    <a:pt x="2451316" y="50076"/>
                  </a:lnTo>
                  <a:lnTo>
                    <a:pt x="2496261" y="0"/>
                  </a:lnTo>
                  <a:close/>
                </a:path>
                <a:path w="12168505" h="6795134">
                  <a:moveTo>
                    <a:pt x="2853728" y="3057906"/>
                  </a:moveTo>
                  <a:lnTo>
                    <a:pt x="2633434" y="2812478"/>
                  </a:lnTo>
                  <a:lnTo>
                    <a:pt x="2413139" y="3057906"/>
                  </a:lnTo>
                  <a:lnTo>
                    <a:pt x="2192858" y="2812478"/>
                  </a:lnTo>
                  <a:lnTo>
                    <a:pt x="1972564" y="3057906"/>
                  </a:lnTo>
                  <a:lnTo>
                    <a:pt x="1752282" y="2812478"/>
                  </a:lnTo>
                  <a:lnTo>
                    <a:pt x="1531988" y="3057906"/>
                  </a:lnTo>
                  <a:lnTo>
                    <a:pt x="1752282" y="3303333"/>
                  </a:lnTo>
                  <a:lnTo>
                    <a:pt x="1972564" y="3057918"/>
                  </a:lnTo>
                  <a:lnTo>
                    <a:pt x="2192858" y="3303333"/>
                  </a:lnTo>
                  <a:lnTo>
                    <a:pt x="2413139" y="3057918"/>
                  </a:lnTo>
                  <a:lnTo>
                    <a:pt x="2633434" y="3303333"/>
                  </a:lnTo>
                  <a:lnTo>
                    <a:pt x="2853728" y="3057906"/>
                  </a:lnTo>
                  <a:close/>
                </a:path>
                <a:path w="12168505" h="6795134">
                  <a:moveTo>
                    <a:pt x="2853728" y="2475712"/>
                  </a:moveTo>
                  <a:lnTo>
                    <a:pt x="2633434" y="2230285"/>
                  </a:lnTo>
                  <a:lnTo>
                    <a:pt x="2413139" y="2475712"/>
                  </a:lnTo>
                  <a:lnTo>
                    <a:pt x="2192858" y="2230285"/>
                  </a:lnTo>
                  <a:lnTo>
                    <a:pt x="1972564" y="2475712"/>
                  </a:lnTo>
                  <a:lnTo>
                    <a:pt x="1752282" y="2230285"/>
                  </a:lnTo>
                  <a:lnTo>
                    <a:pt x="1531988" y="2475712"/>
                  </a:lnTo>
                  <a:lnTo>
                    <a:pt x="1752282" y="2721140"/>
                  </a:lnTo>
                  <a:lnTo>
                    <a:pt x="1972564" y="2475725"/>
                  </a:lnTo>
                  <a:lnTo>
                    <a:pt x="2192858" y="2721140"/>
                  </a:lnTo>
                  <a:lnTo>
                    <a:pt x="2413139" y="2475725"/>
                  </a:lnTo>
                  <a:lnTo>
                    <a:pt x="2633434" y="2721140"/>
                  </a:lnTo>
                  <a:lnTo>
                    <a:pt x="2853728" y="2475712"/>
                  </a:lnTo>
                  <a:close/>
                </a:path>
                <a:path w="12168505" h="6795134">
                  <a:moveTo>
                    <a:pt x="2853728" y="1885200"/>
                  </a:moveTo>
                  <a:lnTo>
                    <a:pt x="2633434" y="1639773"/>
                  </a:lnTo>
                  <a:lnTo>
                    <a:pt x="2413139" y="1885200"/>
                  </a:lnTo>
                  <a:lnTo>
                    <a:pt x="2192858" y="1639773"/>
                  </a:lnTo>
                  <a:lnTo>
                    <a:pt x="1972564" y="1885200"/>
                  </a:lnTo>
                  <a:lnTo>
                    <a:pt x="1752282" y="1639773"/>
                  </a:lnTo>
                  <a:lnTo>
                    <a:pt x="1531988" y="1885200"/>
                  </a:lnTo>
                  <a:lnTo>
                    <a:pt x="1752282" y="2130628"/>
                  </a:lnTo>
                  <a:lnTo>
                    <a:pt x="1972564" y="1885213"/>
                  </a:lnTo>
                  <a:lnTo>
                    <a:pt x="2192858" y="2130628"/>
                  </a:lnTo>
                  <a:lnTo>
                    <a:pt x="2413139" y="1885213"/>
                  </a:lnTo>
                  <a:lnTo>
                    <a:pt x="2633434" y="2130628"/>
                  </a:lnTo>
                  <a:lnTo>
                    <a:pt x="2853728" y="1885200"/>
                  </a:lnTo>
                  <a:close/>
                </a:path>
                <a:path w="12168505" h="6795134">
                  <a:moveTo>
                    <a:pt x="2853728" y="1303667"/>
                  </a:moveTo>
                  <a:lnTo>
                    <a:pt x="2633434" y="1058240"/>
                  </a:lnTo>
                  <a:lnTo>
                    <a:pt x="2413139" y="1303667"/>
                  </a:lnTo>
                  <a:lnTo>
                    <a:pt x="2192858" y="1058240"/>
                  </a:lnTo>
                  <a:lnTo>
                    <a:pt x="1972564" y="1303667"/>
                  </a:lnTo>
                  <a:lnTo>
                    <a:pt x="1752282" y="1058240"/>
                  </a:lnTo>
                  <a:lnTo>
                    <a:pt x="1531988" y="1303667"/>
                  </a:lnTo>
                  <a:lnTo>
                    <a:pt x="1752282" y="1549095"/>
                  </a:lnTo>
                  <a:lnTo>
                    <a:pt x="1972564" y="1303680"/>
                  </a:lnTo>
                  <a:lnTo>
                    <a:pt x="2192858" y="1549095"/>
                  </a:lnTo>
                  <a:lnTo>
                    <a:pt x="2413139" y="1303680"/>
                  </a:lnTo>
                  <a:lnTo>
                    <a:pt x="2633434" y="1549095"/>
                  </a:lnTo>
                  <a:lnTo>
                    <a:pt x="2853728" y="1303667"/>
                  </a:lnTo>
                  <a:close/>
                </a:path>
                <a:path w="12168505" h="6795134">
                  <a:moveTo>
                    <a:pt x="2853728" y="713155"/>
                  </a:moveTo>
                  <a:lnTo>
                    <a:pt x="2633434" y="467728"/>
                  </a:lnTo>
                  <a:lnTo>
                    <a:pt x="2413139" y="713155"/>
                  </a:lnTo>
                  <a:lnTo>
                    <a:pt x="2192858" y="467728"/>
                  </a:lnTo>
                  <a:lnTo>
                    <a:pt x="1972564" y="713155"/>
                  </a:lnTo>
                  <a:lnTo>
                    <a:pt x="1752282" y="467728"/>
                  </a:lnTo>
                  <a:lnTo>
                    <a:pt x="1531988" y="713155"/>
                  </a:lnTo>
                  <a:lnTo>
                    <a:pt x="1752282" y="958583"/>
                  </a:lnTo>
                  <a:lnTo>
                    <a:pt x="1972564" y="713168"/>
                  </a:lnTo>
                  <a:lnTo>
                    <a:pt x="2192858" y="958583"/>
                  </a:lnTo>
                  <a:lnTo>
                    <a:pt x="2413139" y="713168"/>
                  </a:lnTo>
                  <a:lnTo>
                    <a:pt x="2633434" y="958583"/>
                  </a:lnTo>
                  <a:lnTo>
                    <a:pt x="2853728" y="713155"/>
                  </a:lnTo>
                  <a:close/>
                </a:path>
                <a:path w="12168505" h="6795134">
                  <a:moveTo>
                    <a:pt x="2853728" y="124460"/>
                  </a:moveTo>
                  <a:lnTo>
                    <a:pt x="2742019" y="0"/>
                  </a:lnTo>
                  <a:lnTo>
                    <a:pt x="2524861" y="0"/>
                  </a:lnTo>
                  <a:lnTo>
                    <a:pt x="2413152" y="124460"/>
                  </a:lnTo>
                  <a:lnTo>
                    <a:pt x="2633446" y="369887"/>
                  </a:lnTo>
                  <a:lnTo>
                    <a:pt x="2853728" y="124460"/>
                  </a:lnTo>
                  <a:close/>
                </a:path>
                <a:path w="12168505" h="6795134">
                  <a:moveTo>
                    <a:pt x="2936875" y="0"/>
                  </a:moveTo>
                  <a:lnTo>
                    <a:pt x="2900883" y="0"/>
                  </a:lnTo>
                  <a:lnTo>
                    <a:pt x="2855938" y="50076"/>
                  </a:lnTo>
                  <a:lnTo>
                    <a:pt x="2810980" y="0"/>
                  </a:lnTo>
                  <a:lnTo>
                    <a:pt x="2775000" y="0"/>
                  </a:lnTo>
                  <a:lnTo>
                    <a:pt x="2855938" y="90170"/>
                  </a:lnTo>
                  <a:lnTo>
                    <a:pt x="2891929" y="50076"/>
                  </a:lnTo>
                  <a:lnTo>
                    <a:pt x="2936875" y="0"/>
                  </a:lnTo>
                  <a:close/>
                </a:path>
                <a:path w="12168505" h="6795134">
                  <a:moveTo>
                    <a:pt x="2976270" y="2921406"/>
                  </a:moveTo>
                  <a:lnTo>
                    <a:pt x="2853740" y="3057918"/>
                  </a:lnTo>
                  <a:lnTo>
                    <a:pt x="2976270" y="3194431"/>
                  </a:lnTo>
                  <a:lnTo>
                    <a:pt x="2976270" y="2921406"/>
                  </a:lnTo>
                  <a:close/>
                </a:path>
                <a:path w="12168505" h="6795134">
                  <a:moveTo>
                    <a:pt x="2976270" y="2339200"/>
                  </a:moveTo>
                  <a:lnTo>
                    <a:pt x="2853740" y="2475712"/>
                  </a:lnTo>
                  <a:lnTo>
                    <a:pt x="2976270" y="2612225"/>
                  </a:lnTo>
                  <a:lnTo>
                    <a:pt x="2976270" y="2339200"/>
                  </a:lnTo>
                  <a:close/>
                </a:path>
                <a:path w="12168505" h="6795134">
                  <a:moveTo>
                    <a:pt x="2976270" y="1748688"/>
                  </a:moveTo>
                  <a:lnTo>
                    <a:pt x="2853740" y="1885200"/>
                  </a:lnTo>
                  <a:lnTo>
                    <a:pt x="2976270" y="2021713"/>
                  </a:lnTo>
                  <a:lnTo>
                    <a:pt x="2976270" y="1748688"/>
                  </a:lnTo>
                  <a:close/>
                </a:path>
                <a:path w="12168505" h="6795134">
                  <a:moveTo>
                    <a:pt x="2976270" y="1167155"/>
                  </a:moveTo>
                  <a:lnTo>
                    <a:pt x="2853740" y="1303667"/>
                  </a:lnTo>
                  <a:lnTo>
                    <a:pt x="2976270" y="1440180"/>
                  </a:lnTo>
                  <a:lnTo>
                    <a:pt x="2976270" y="1167155"/>
                  </a:lnTo>
                  <a:close/>
                </a:path>
                <a:path w="12168505" h="6795134">
                  <a:moveTo>
                    <a:pt x="2976270" y="576643"/>
                  </a:moveTo>
                  <a:lnTo>
                    <a:pt x="2853740" y="713155"/>
                  </a:lnTo>
                  <a:lnTo>
                    <a:pt x="2976270" y="849668"/>
                  </a:lnTo>
                  <a:lnTo>
                    <a:pt x="2976270" y="576643"/>
                  </a:lnTo>
                  <a:close/>
                </a:path>
                <a:path w="12168505" h="6795134">
                  <a:moveTo>
                    <a:pt x="2976270" y="0"/>
                  </a:moveTo>
                  <a:lnTo>
                    <a:pt x="2965450" y="0"/>
                  </a:lnTo>
                  <a:lnTo>
                    <a:pt x="2853740" y="124460"/>
                  </a:lnTo>
                  <a:lnTo>
                    <a:pt x="2976270" y="260972"/>
                  </a:lnTo>
                  <a:lnTo>
                    <a:pt x="2976270" y="0"/>
                  </a:lnTo>
                  <a:close/>
                </a:path>
                <a:path w="12168505" h="6795134">
                  <a:moveTo>
                    <a:pt x="2976283" y="3229546"/>
                  </a:moveTo>
                  <a:lnTo>
                    <a:pt x="2889834" y="3133242"/>
                  </a:lnTo>
                  <a:lnTo>
                    <a:pt x="2853855" y="3093148"/>
                  </a:lnTo>
                  <a:lnTo>
                    <a:pt x="2633561" y="3338576"/>
                  </a:lnTo>
                  <a:lnTo>
                    <a:pt x="2449245" y="3133242"/>
                  </a:lnTo>
                  <a:lnTo>
                    <a:pt x="2413254" y="3093148"/>
                  </a:lnTo>
                  <a:lnTo>
                    <a:pt x="2192972" y="3338576"/>
                  </a:lnTo>
                  <a:lnTo>
                    <a:pt x="2008657" y="3133242"/>
                  </a:lnTo>
                  <a:lnTo>
                    <a:pt x="1972678" y="3093148"/>
                  </a:lnTo>
                  <a:lnTo>
                    <a:pt x="1752384" y="3338576"/>
                  </a:lnTo>
                  <a:lnTo>
                    <a:pt x="1568081" y="3133242"/>
                  </a:lnTo>
                  <a:lnTo>
                    <a:pt x="1532102" y="3093148"/>
                  </a:lnTo>
                  <a:lnTo>
                    <a:pt x="1311795" y="3338576"/>
                  </a:lnTo>
                  <a:lnTo>
                    <a:pt x="1127480" y="3133242"/>
                  </a:lnTo>
                  <a:lnTo>
                    <a:pt x="1091501" y="3093148"/>
                  </a:lnTo>
                  <a:lnTo>
                    <a:pt x="871207" y="3338576"/>
                  </a:lnTo>
                  <a:lnTo>
                    <a:pt x="686892" y="3133242"/>
                  </a:lnTo>
                  <a:lnTo>
                    <a:pt x="650913" y="3093148"/>
                  </a:lnTo>
                  <a:lnTo>
                    <a:pt x="430606" y="3338576"/>
                  </a:lnTo>
                  <a:lnTo>
                    <a:pt x="246303" y="3133242"/>
                  </a:lnTo>
                  <a:lnTo>
                    <a:pt x="210324" y="3093148"/>
                  </a:lnTo>
                  <a:lnTo>
                    <a:pt x="0" y="3327489"/>
                  </a:lnTo>
                  <a:lnTo>
                    <a:pt x="0" y="3367570"/>
                  </a:lnTo>
                  <a:lnTo>
                    <a:pt x="210324" y="3133242"/>
                  </a:lnTo>
                  <a:lnTo>
                    <a:pt x="430606" y="3378657"/>
                  </a:lnTo>
                  <a:lnTo>
                    <a:pt x="466585" y="3338576"/>
                  </a:lnTo>
                  <a:lnTo>
                    <a:pt x="650913" y="3133242"/>
                  </a:lnTo>
                  <a:lnTo>
                    <a:pt x="871207" y="3378657"/>
                  </a:lnTo>
                  <a:lnTo>
                    <a:pt x="907186" y="3338576"/>
                  </a:lnTo>
                  <a:lnTo>
                    <a:pt x="1091501" y="3133242"/>
                  </a:lnTo>
                  <a:lnTo>
                    <a:pt x="1311795" y="3378657"/>
                  </a:lnTo>
                  <a:lnTo>
                    <a:pt x="1347774" y="3338576"/>
                  </a:lnTo>
                  <a:lnTo>
                    <a:pt x="1532102" y="3133242"/>
                  </a:lnTo>
                  <a:lnTo>
                    <a:pt x="1752384" y="3378657"/>
                  </a:lnTo>
                  <a:lnTo>
                    <a:pt x="1788363" y="3338576"/>
                  </a:lnTo>
                  <a:lnTo>
                    <a:pt x="1972678" y="3133242"/>
                  </a:lnTo>
                  <a:lnTo>
                    <a:pt x="2192972" y="3378657"/>
                  </a:lnTo>
                  <a:lnTo>
                    <a:pt x="2228939" y="3338576"/>
                  </a:lnTo>
                  <a:lnTo>
                    <a:pt x="2413254" y="3133242"/>
                  </a:lnTo>
                  <a:lnTo>
                    <a:pt x="2633561" y="3378657"/>
                  </a:lnTo>
                  <a:lnTo>
                    <a:pt x="2669540" y="3338576"/>
                  </a:lnTo>
                  <a:lnTo>
                    <a:pt x="2853855" y="3133242"/>
                  </a:lnTo>
                  <a:lnTo>
                    <a:pt x="2976283" y="3269627"/>
                  </a:lnTo>
                  <a:lnTo>
                    <a:pt x="2976283" y="3229546"/>
                  </a:lnTo>
                  <a:close/>
                </a:path>
                <a:path w="12168505" h="6795134">
                  <a:moveTo>
                    <a:pt x="2976283" y="2647365"/>
                  </a:moveTo>
                  <a:lnTo>
                    <a:pt x="2889834" y="2551049"/>
                  </a:lnTo>
                  <a:lnTo>
                    <a:pt x="2853855" y="2510955"/>
                  </a:lnTo>
                  <a:lnTo>
                    <a:pt x="2633561" y="2756395"/>
                  </a:lnTo>
                  <a:lnTo>
                    <a:pt x="2449233" y="2551049"/>
                  </a:lnTo>
                  <a:lnTo>
                    <a:pt x="2413254" y="2510955"/>
                  </a:lnTo>
                  <a:lnTo>
                    <a:pt x="2192972" y="2756395"/>
                  </a:lnTo>
                  <a:lnTo>
                    <a:pt x="2008657" y="2551049"/>
                  </a:lnTo>
                  <a:lnTo>
                    <a:pt x="1972678" y="2510955"/>
                  </a:lnTo>
                  <a:lnTo>
                    <a:pt x="1752384" y="2756382"/>
                  </a:lnTo>
                  <a:lnTo>
                    <a:pt x="1568081" y="2551049"/>
                  </a:lnTo>
                  <a:lnTo>
                    <a:pt x="1532102" y="2510955"/>
                  </a:lnTo>
                  <a:lnTo>
                    <a:pt x="1311795" y="2756395"/>
                  </a:lnTo>
                  <a:lnTo>
                    <a:pt x="1127480" y="2551049"/>
                  </a:lnTo>
                  <a:lnTo>
                    <a:pt x="1091501" y="2510955"/>
                  </a:lnTo>
                  <a:lnTo>
                    <a:pt x="871207" y="2756395"/>
                  </a:lnTo>
                  <a:lnTo>
                    <a:pt x="686892" y="2551049"/>
                  </a:lnTo>
                  <a:lnTo>
                    <a:pt x="650913" y="2510955"/>
                  </a:lnTo>
                  <a:lnTo>
                    <a:pt x="430606" y="2756395"/>
                  </a:lnTo>
                  <a:lnTo>
                    <a:pt x="246303" y="2551049"/>
                  </a:lnTo>
                  <a:lnTo>
                    <a:pt x="210324" y="2510955"/>
                  </a:lnTo>
                  <a:lnTo>
                    <a:pt x="0" y="2745282"/>
                  </a:lnTo>
                  <a:lnTo>
                    <a:pt x="0" y="2785376"/>
                  </a:lnTo>
                  <a:lnTo>
                    <a:pt x="210324" y="2551049"/>
                  </a:lnTo>
                  <a:lnTo>
                    <a:pt x="430606" y="2796476"/>
                  </a:lnTo>
                  <a:lnTo>
                    <a:pt x="466585" y="2756395"/>
                  </a:lnTo>
                  <a:lnTo>
                    <a:pt x="650913" y="2551049"/>
                  </a:lnTo>
                  <a:lnTo>
                    <a:pt x="871207" y="2796476"/>
                  </a:lnTo>
                  <a:lnTo>
                    <a:pt x="907186" y="2756395"/>
                  </a:lnTo>
                  <a:lnTo>
                    <a:pt x="889190" y="2756395"/>
                  </a:lnTo>
                  <a:lnTo>
                    <a:pt x="907186" y="2756382"/>
                  </a:lnTo>
                  <a:lnTo>
                    <a:pt x="1091501" y="2551049"/>
                  </a:lnTo>
                  <a:lnTo>
                    <a:pt x="1311795" y="2796476"/>
                  </a:lnTo>
                  <a:lnTo>
                    <a:pt x="1347774" y="2756395"/>
                  </a:lnTo>
                  <a:lnTo>
                    <a:pt x="1532102" y="2551049"/>
                  </a:lnTo>
                  <a:lnTo>
                    <a:pt x="1752384" y="2796476"/>
                  </a:lnTo>
                  <a:lnTo>
                    <a:pt x="1788363" y="2756382"/>
                  </a:lnTo>
                  <a:lnTo>
                    <a:pt x="1972678" y="2551049"/>
                  </a:lnTo>
                  <a:lnTo>
                    <a:pt x="2192972" y="2796476"/>
                  </a:lnTo>
                  <a:lnTo>
                    <a:pt x="2228939" y="2756395"/>
                  </a:lnTo>
                  <a:lnTo>
                    <a:pt x="2413254" y="2551049"/>
                  </a:lnTo>
                  <a:lnTo>
                    <a:pt x="2633561" y="2796476"/>
                  </a:lnTo>
                  <a:lnTo>
                    <a:pt x="2669540" y="2756395"/>
                  </a:lnTo>
                  <a:lnTo>
                    <a:pt x="2651544" y="2756395"/>
                  </a:lnTo>
                  <a:lnTo>
                    <a:pt x="2669540" y="2756382"/>
                  </a:lnTo>
                  <a:lnTo>
                    <a:pt x="2853855" y="2551049"/>
                  </a:lnTo>
                  <a:lnTo>
                    <a:pt x="2976283" y="2687447"/>
                  </a:lnTo>
                  <a:lnTo>
                    <a:pt x="2976283" y="2647365"/>
                  </a:lnTo>
                  <a:close/>
                </a:path>
                <a:path w="12168505" h="6795134">
                  <a:moveTo>
                    <a:pt x="2976283" y="2056841"/>
                  </a:moveTo>
                  <a:lnTo>
                    <a:pt x="2889834" y="1960524"/>
                  </a:lnTo>
                  <a:lnTo>
                    <a:pt x="2853855" y="1920430"/>
                  </a:lnTo>
                  <a:lnTo>
                    <a:pt x="2633561" y="2165870"/>
                  </a:lnTo>
                  <a:lnTo>
                    <a:pt x="2449233" y="1960524"/>
                  </a:lnTo>
                  <a:lnTo>
                    <a:pt x="2413254" y="1920430"/>
                  </a:lnTo>
                  <a:lnTo>
                    <a:pt x="2192972" y="2165870"/>
                  </a:lnTo>
                  <a:lnTo>
                    <a:pt x="2008657" y="1960524"/>
                  </a:lnTo>
                  <a:lnTo>
                    <a:pt x="1972678" y="1920430"/>
                  </a:lnTo>
                  <a:lnTo>
                    <a:pt x="1752384" y="2165858"/>
                  </a:lnTo>
                  <a:lnTo>
                    <a:pt x="1568081" y="1960524"/>
                  </a:lnTo>
                  <a:lnTo>
                    <a:pt x="1532102" y="1920430"/>
                  </a:lnTo>
                  <a:lnTo>
                    <a:pt x="1311795" y="2165870"/>
                  </a:lnTo>
                  <a:lnTo>
                    <a:pt x="1127480" y="1960524"/>
                  </a:lnTo>
                  <a:lnTo>
                    <a:pt x="1091501" y="1920430"/>
                  </a:lnTo>
                  <a:lnTo>
                    <a:pt x="871207" y="2165870"/>
                  </a:lnTo>
                  <a:lnTo>
                    <a:pt x="686892" y="1960524"/>
                  </a:lnTo>
                  <a:lnTo>
                    <a:pt x="650913" y="1920430"/>
                  </a:lnTo>
                  <a:lnTo>
                    <a:pt x="430606" y="2165870"/>
                  </a:lnTo>
                  <a:lnTo>
                    <a:pt x="246303" y="1960524"/>
                  </a:lnTo>
                  <a:lnTo>
                    <a:pt x="210324" y="1920430"/>
                  </a:lnTo>
                  <a:lnTo>
                    <a:pt x="0" y="2154771"/>
                  </a:lnTo>
                  <a:lnTo>
                    <a:pt x="0" y="2194864"/>
                  </a:lnTo>
                  <a:lnTo>
                    <a:pt x="210324" y="1960524"/>
                  </a:lnTo>
                  <a:lnTo>
                    <a:pt x="430606" y="2205952"/>
                  </a:lnTo>
                  <a:lnTo>
                    <a:pt x="466585" y="2165870"/>
                  </a:lnTo>
                  <a:lnTo>
                    <a:pt x="650913" y="1960524"/>
                  </a:lnTo>
                  <a:lnTo>
                    <a:pt x="871207" y="2205952"/>
                  </a:lnTo>
                  <a:lnTo>
                    <a:pt x="907186" y="2165870"/>
                  </a:lnTo>
                  <a:lnTo>
                    <a:pt x="889190" y="2165870"/>
                  </a:lnTo>
                  <a:lnTo>
                    <a:pt x="907186" y="2165858"/>
                  </a:lnTo>
                  <a:lnTo>
                    <a:pt x="1091501" y="1960524"/>
                  </a:lnTo>
                  <a:lnTo>
                    <a:pt x="1311795" y="2205952"/>
                  </a:lnTo>
                  <a:lnTo>
                    <a:pt x="1347774" y="2165870"/>
                  </a:lnTo>
                  <a:lnTo>
                    <a:pt x="1532102" y="1960524"/>
                  </a:lnTo>
                  <a:lnTo>
                    <a:pt x="1752384" y="2205952"/>
                  </a:lnTo>
                  <a:lnTo>
                    <a:pt x="1788363" y="2165858"/>
                  </a:lnTo>
                  <a:lnTo>
                    <a:pt x="1972678" y="1960524"/>
                  </a:lnTo>
                  <a:lnTo>
                    <a:pt x="2192972" y="2205952"/>
                  </a:lnTo>
                  <a:lnTo>
                    <a:pt x="2228939" y="2165870"/>
                  </a:lnTo>
                  <a:lnTo>
                    <a:pt x="2413254" y="1960524"/>
                  </a:lnTo>
                  <a:lnTo>
                    <a:pt x="2633561" y="2205952"/>
                  </a:lnTo>
                  <a:lnTo>
                    <a:pt x="2669540" y="2165870"/>
                  </a:lnTo>
                  <a:lnTo>
                    <a:pt x="2651544" y="2165870"/>
                  </a:lnTo>
                  <a:lnTo>
                    <a:pt x="2669540" y="2165858"/>
                  </a:lnTo>
                  <a:lnTo>
                    <a:pt x="2853855" y="1960524"/>
                  </a:lnTo>
                  <a:lnTo>
                    <a:pt x="2976283" y="2096922"/>
                  </a:lnTo>
                  <a:lnTo>
                    <a:pt x="2976283" y="2056841"/>
                  </a:lnTo>
                  <a:close/>
                </a:path>
                <a:path w="12168505" h="6795134">
                  <a:moveTo>
                    <a:pt x="2976283" y="1475308"/>
                  </a:moveTo>
                  <a:lnTo>
                    <a:pt x="2889834" y="1379004"/>
                  </a:lnTo>
                  <a:lnTo>
                    <a:pt x="2853855" y="1338910"/>
                  </a:lnTo>
                  <a:lnTo>
                    <a:pt x="2633561" y="1584337"/>
                  </a:lnTo>
                  <a:lnTo>
                    <a:pt x="2449245" y="1379004"/>
                  </a:lnTo>
                  <a:lnTo>
                    <a:pt x="2413254" y="1338910"/>
                  </a:lnTo>
                  <a:lnTo>
                    <a:pt x="2192972" y="1584337"/>
                  </a:lnTo>
                  <a:lnTo>
                    <a:pt x="2008657" y="1379004"/>
                  </a:lnTo>
                  <a:lnTo>
                    <a:pt x="1972678" y="1338910"/>
                  </a:lnTo>
                  <a:lnTo>
                    <a:pt x="1752384" y="1584337"/>
                  </a:lnTo>
                  <a:lnTo>
                    <a:pt x="1568081" y="1379004"/>
                  </a:lnTo>
                  <a:lnTo>
                    <a:pt x="1532102" y="1338910"/>
                  </a:lnTo>
                  <a:lnTo>
                    <a:pt x="1311795" y="1584337"/>
                  </a:lnTo>
                  <a:lnTo>
                    <a:pt x="1127480" y="1379004"/>
                  </a:lnTo>
                  <a:lnTo>
                    <a:pt x="1091501" y="1338910"/>
                  </a:lnTo>
                  <a:lnTo>
                    <a:pt x="871207" y="1584337"/>
                  </a:lnTo>
                  <a:lnTo>
                    <a:pt x="686892" y="1379004"/>
                  </a:lnTo>
                  <a:lnTo>
                    <a:pt x="650913" y="1338910"/>
                  </a:lnTo>
                  <a:lnTo>
                    <a:pt x="430606" y="1584337"/>
                  </a:lnTo>
                  <a:lnTo>
                    <a:pt x="246303" y="1379004"/>
                  </a:lnTo>
                  <a:lnTo>
                    <a:pt x="210324" y="1338910"/>
                  </a:lnTo>
                  <a:lnTo>
                    <a:pt x="0" y="1573250"/>
                  </a:lnTo>
                  <a:lnTo>
                    <a:pt x="0" y="1613331"/>
                  </a:lnTo>
                  <a:lnTo>
                    <a:pt x="210324" y="1379004"/>
                  </a:lnTo>
                  <a:lnTo>
                    <a:pt x="430606" y="1624431"/>
                  </a:lnTo>
                  <a:lnTo>
                    <a:pt x="466598" y="1584337"/>
                  </a:lnTo>
                  <a:lnTo>
                    <a:pt x="650913" y="1379004"/>
                  </a:lnTo>
                  <a:lnTo>
                    <a:pt x="871207" y="1624431"/>
                  </a:lnTo>
                  <a:lnTo>
                    <a:pt x="907186" y="1584337"/>
                  </a:lnTo>
                  <a:lnTo>
                    <a:pt x="1091501" y="1379004"/>
                  </a:lnTo>
                  <a:lnTo>
                    <a:pt x="1311795" y="1624431"/>
                  </a:lnTo>
                  <a:lnTo>
                    <a:pt x="1347787" y="1584337"/>
                  </a:lnTo>
                  <a:lnTo>
                    <a:pt x="1532102" y="1379004"/>
                  </a:lnTo>
                  <a:lnTo>
                    <a:pt x="1752384" y="1624418"/>
                  </a:lnTo>
                  <a:lnTo>
                    <a:pt x="1788363" y="1584337"/>
                  </a:lnTo>
                  <a:lnTo>
                    <a:pt x="1972678" y="1379004"/>
                  </a:lnTo>
                  <a:lnTo>
                    <a:pt x="2192972" y="1624431"/>
                  </a:lnTo>
                  <a:lnTo>
                    <a:pt x="2228951" y="1584337"/>
                  </a:lnTo>
                  <a:lnTo>
                    <a:pt x="2413254" y="1379004"/>
                  </a:lnTo>
                  <a:lnTo>
                    <a:pt x="2633561" y="1624431"/>
                  </a:lnTo>
                  <a:lnTo>
                    <a:pt x="2669540" y="1584337"/>
                  </a:lnTo>
                  <a:lnTo>
                    <a:pt x="2853855" y="1379004"/>
                  </a:lnTo>
                  <a:lnTo>
                    <a:pt x="2976283" y="1515402"/>
                  </a:lnTo>
                  <a:lnTo>
                    <a:pt x="2976283" y="1475308"/>
                  </a:lnTo>
                  <a:close/>
                </a:path>
                <a:path w="12168505" h="6795134">
                  <a:moveTo>
                    <a:pt x="2976283" y="884796"/>
                  </a:moveTo>
                  <a:lnTo>
                    <a:pt x="2889847" y="788492"/>
                  </a:lnTo>
                  <a:lnTo>
                    <a:pt x="2853855" y="748385"/>
                  </a:lnTo>
                  <a:lnTo>
                    <a:pt x="2633561" y="993825"/>
                  </a:lnTo>
                  <a:lnTo>
                    <a:pt x="2449245" y="788492"/>
                  </a:lnTo>
                  <a:lnTo>
                    <a:pt x="2413254" y="748385"/>
                  </a:lnTo>
                  <a:lnTo>
                    <a:pt x="2192972" y="993825"/>
                  </a:lnTo>
                  <a:lnTo>
                    <a:pt x="2008670" y="788492"/>
                  </a:lnTo>
                  <a:lnTo>
                    <a:pt x="1972678" y="748385"/>
                  </a:lnTo>
                  <a:lnTo>
                    <a:pt x="1752384" y="993813"/>
                  </a:lnTo>
                  <a:lnTo>
                    <a:pt x="1568094" y="788492"/>
                  </a:lnTo>
                  <a:lnTo>
                    <a:pt x="1532102" y="748385"/>
                  </a:lnTo>
                  <a:lnTo>
                    <a:pt x="1311795" y="993825"/>
                  </a:lnTo>
                  <a:lnTo>
                    <a:pt x="1127493" y="788492"/>
                  </a:lnTo>
                  <a:lnTo>
                    <a:pt x="1091501" y="748385"/>
                  </a:lnTo>
                  <a:lnTo>
                    <a:pt x="871207" y="993825"/>
                  </a:lnTo>
                  <a:lnTo>
                    <a:pt x="686904" y="788492"/>
                  </a:lnTo>
                  <a:lnTo>
                    <a:pt x="650913" y="748385"/>
                  </a:lnTo>
                  <a:lnTo>
                    <a:pt x="430606" y="993825"/>
                  </a:lnTo>
                  <a:lnTo>
                    <a:pt x="246316" y="788492"/>
                  </a:lnTo>
                  <a:lnTo>
                    <a:pt x="210324" y="748385"/>
                  </a:lnTo>
                  <a:lnTo>
                    <a:pt x="0" y="982726"/>
                  </a:lnTo>
                  <a:lnTo>
                    <a:pt x="0" y="1022819"/>
                  </a:lnTo>
                  <a:lnTo>
                    <a:pt x="210324" y="788492"/>
                  </a:lnTo>
                  <a:lnTo>
                    <a:pt x="430606" y="1033907"/>
                  </a:lnTo>
                  <a:lnTo>
                    <a:pt x="466585" y="993825"/>
                  </a:lnTo>
                  <a:lnTo>
                    <a:pt x="650913" y="788492"/>
                  </a:lnTo>
                  <a:lnTo>
                    <a:pt x="871207" y="1033907"/>
                  </a:lnTo>
                  <a:lnTo>
                    <a:pt x="907186" y="993825"/>
                  </a:lnTo>
                  <a:lnTo>
                    <a:pt x="1091501" y="788492"/>
                  </a:lnTo>
                  <a:lnTo>
                    <a:pt x="1311795" y="1033907"/>
                  </a:lnTo>
                  <a:lnTo>
                    <a:pt x="1347774" y="993825"/>
                  </a:lnTo>
                  <a:lnTo>
                    <a:pt x="1532102" y="788492"/>
                  </a:lnTo>
                  <a:lnTo>
                    <a:pt x="1752384" y="1033907"/>
                  </a:lnTo>
                  <a:lnTo>
                    <a:pt x="1788375" y="993813"/>
                  </a:lnTo>
                  <a:lnTo>
                    <a:pt x="1972678" y="788492"/>
                  </a:lnTo>
                  <a:lnTo>
                    <a:pt x="2192972" y="1033907"/>
                  </a:lnTo>
                  <a:lnTo>
                    <a:pt x="2228939" y="993825"/>
                  </a:lnTo>
                  <a:lnTo>
                    <a:pt x="2413254" y="788492"/>
                  </a:lnTo>
                  <a:lnTo>
                    <a:pt x="2633561" y="1033907"/>
                  </a:lnTo>
                  <a:lnTo>
                    <a:pt x="2669540" y="993825"/>
                  </a:lnTo>
                  <a:lnTo>
                    <a:pt x="2853855" y="788492"/>
                  </a:lnTo>
                  <a:lnTo>
                    <a:pt x="2976283" y="924877"/>
                  </a:lnTo>
                  <a:lnTo>
                    <a:pt x="2976283" y="884796"/>
                  </a:lnTo>
                  <a:close/>
                </a:path>
                <a:path w="12168505" h="6795134">
                  <a:moveTo>
                    <a:pt x="2976283" y="296100"/>
                  </a:moveTo>
                  <a:lnTo>
                    <a:pt x="2889834" y="199796"/>
                  </a:lnTo>
                  <a:lnTo>
                    <a:pt x="2853855" y="159702"/>
                  </a:lnTo>
                  <a:lnTo>
                    <a:pt x="2633561" y="405130"/>
                  </a:lnTo>
                  <a:lnTo>
                    <a:pt x="2449245" y="199796"/>
                  </a:lnTo>
                  <a:lnTo>
                    <a:pt x="2413254" y="159702"/>
                  </a:lnTo>
                  <a:lnTo>
                    <a:pt x="2192972" y="405130"/>
                  </a:lnTo>
                  <a:lnTo>
                    <a:pt x="2008657" y="199796"/>
                  </a:lnTo>
                  <a:lnTo>
                    <a:pt x="1972678" y="159702"/>
                  </a:lnTo>
                  <a:lnTo>
                    <a:pt x="1752384" y="405130"/>
                  </a:lnTo>
                  <a:lnTo>
                    <a:pt x="1568081" y="199796"/>
                  </a:lnTo>
                  <a:lnTo>
                    <a:pt x="1532102" y="159702"/>
                  </a:lnTo>
                  <a:lnTo>
                    <a:pt x="1311795" y="405130"/>
                  </a:lnTo>
                  <a:lnTo>
                    <a:pt x="1127480" y="199796"/>
                  </a:lnTo>
                  <a:lnTo>
                    <a:pt x="1091501" y="159702"/>
                  </a:lnTo>
                  <a:lnTo>
                    <a:pt x="871207" y="405130"/>
                  </a:lnTo>
                  <a:lnTo>
                    <a:pt x="686892" y="199796"/>
                  </a:lnTo>
                  <a:lnTo>
                    <a:pt x="650913" y="159702"/>
                  </a:lnTo>
                  <a:lnTo>
                    <a:pt x="430606" y="405130"/>
                  </a:lnTo>
                  <a:lnTo>
                    <a:pt x="246303" y="199796"/>
                  </a:lnTo>
                  <a:lnTo>
                    <a:pt x="210324" y="159702"/>
                  </a:lnTo>
                  <a:lnTo>
                    <a:pt x="0" y="394042"/>
                  </a:lnTo>
                  <a:lnTo>
                    <a:pt x="0" y="434124"/>
                  </a:lnTo>
                  <a:lnTo>
                    <a:pt x="210324" y="199796"/>
                  </a:lnTo>
                  <a:lnTo>
                    <a:pt x="430606" y="445223"/>
                  </a:lnTo>
                  <a:lnTo>
                    <a:pt x="466598" y="405130"/>
                  </a:lnTo>
                  <a:lnTo>
                    <a:pt x="650913" y="199796"/>
                  </a:lnTo>
                  <a:lnTo>
                    <a:pt x="871207" y="445223"/>
                  </a:lnTo>
                  <a:lnTo>
                    <a:pt x="907186" y="405130"/>
                  </a:lnTo>
                  <a:lnTo>
                    <a:pt x="1091501" y="199796"/>
                  </a:lnTo>
                  <a:lnTo>
                    <a:pt x="1311795" y="445223"/>
                  </a:lnTo>
                  <a:lnTo>
                    <a:pt x="1347787" y="405130"/>
                  </a:lnTo>
                  <a:lnTo>
                    <a:pt x="1532102" y="199796"/>
                  </a:lnTo>
                  <a:lnTo>
                    <a:pt x="1752384" y="445211"/>
                  </a:lnTo>
                  <a:lnTo>
                    <a:pt x="1788363" y="405130"/>
                  </a:lnTo>
                  <a:lnTo>
                    <a:pt x="1972678" y="199796"/>
                  </a:lnTo>
                  <a:lnTo>
                    <a:pt x="2192972" y="445223"/>
                  </a:lnTo>
                  <a:lnTo>
                    <a:pt x="2228951" y="405130"/>
                  </a:lnTo>
                  <a:lnTo>
                    <a:pt x="2413254" y="199796"/>
                  </a:lnTo>
                  <a:lnTo>
                    <a:pt x="2633561" y="445223"/>
                  </a:lnTo>
                  <a:lnTo>
                    <a:pt x="2669540" y="405130"/>
                  </a:lnTo>
                  <a:lnTo>
                    <a:pt x="2853855" y="199796"/>
                  </a:lnTo>
                  <a:lnTo>
                    <a:pt x="2976283" y="336194"/>
                  </a:lnTo>
                  <a:lnTo>
                    <a:pt x="2976283" y="296100"/>
                  </a:lnTo>
                  <a:close/>
                </a:path>
                <a:path w="12168505" h="6795134">
                  <a:moveTo>
                    <a:pt x="3986822" y="124460"/>
                  </a:moveTo>
                  <a:lnTo>
                    <a:pt x="3875113" y="0"/>
                  </a:lnTo>
                  <a:lnTo>
                    <a:pt x="3657955" y="0"/>
                  </a:lnTo>
                  <a:lnTo>
                    <a:pt x="3546246" y="124460"/>
                  </a:lnTo>
                  <a:lnTo>
                    <a:pt x="3766540" y="369887"/>
                  </a:lnTo>
                  <a:lnTo>
                    <a:pt x="3986822" y="124460"/>
                  </a:lnTo>
                  <a:close/>
                </a:path>
                <a:path w="12168505" h="6795134">
                  <a:moveTo>
                    <a:pt x="4427398" y="124460"/>
                  </a:moveTo>
                  <a:lnTo>
                    <a:pt x="4315688" y="0"/>
                  </a:lnTo>
                  <a:lnTo>
                    <a:pt x="4098531" y="0"/>
                  </a:lnTo>
                  <a:lnTo>
                    <a:pt x="3986822" y="124460"/>
                  </a:lnTo>
                  <a:lnTo>
                    <a:pt x="4207116" y="369887"/>
                  </a:lnTo>
                  <a:lnTo>
                    <a:pt x="4427398" y="124460"/>
                  </a:lnTo>
                  <a:close/>
                </a:path>
                <a:path w="12168505" h="6795134">
                  <a:moveTo>
                    <a:pt x="4867986" y="124460"/>
                  </a:moveTo>
                  <a:lnTo>
                    <a:pt x="4756277" y="0"/>
                  </a:lnTo>
                  <a:lnTo>
                    <a:pt x="4539119" y="0"/>
                  </a:lnTo>
                  <a:lnTo>
                    <a:pt x="4427410" y="124460"/>
                  </a:lnTo>
                  <a:lnTo>
                    <a:pt x="4647704" y="369887"/>
                  </a:lnTo>
                  <a:lnTo>
                    <a:pt x="4867986" y="124460"/>
                  </a:lnTo>
                  <a:close/>
                </a:path>
                <a:path w="12168505" h="6795134">
                  <a:moveTo>
                    <a:pt x="5308600" y="124460"/>
                  </a:moveTo>
                  <a:lnTo>
                    <a:pt x="5196891" y="0"/>
                  </a:lnTo>
                  <a:lnTo>
                    <a:pt x="4979733" y="0"/>
                  </a:lnTo>
                  <a:lnTo>
                    <a:pt x="4868024" y="124460"/>
                  </a:lnTo>
                  <a:lnTo>
                    <a:pt x="5088318" y="369887"/>
                  </a:lnTo>
                  <a:lnTo>
                    <a:pt x="5308600" y="124460"/>
                  </a:lnTo>
                  <a:close/>
                </a:path>
                <a:path w="12168505" h="6795134">
                  <a:moveTo>
                    <a:pt x="6064339" y="0"/>
                  </a:moveTo>
                  <a:lnTo>
                    <a:pt x="5860872" y="0"/>
                  </a:lnTo>
                  <a:lnTo>
                    <a:pt x="5749163" y="124460"/>
                  </a:lnTo>
                  <a:lnTo>
                    <a:pt x="5637466" y="0"/>
                  </a:lnTo>
                  <a:lnTo>
                    <a:pt x="5420309" y="0"/>
                  </a:lnTo>
                  <a:lnTo>
                    <a:pt x="5308600" y="124460"/>
                  </a:lnTo>
                  <a:lnTo>
                    <a:pt x="5528894" y="369887"/>
                  </a:lnTo>
                  <a:lnTo>
                    <a:pt x="5749163" y="124472"/>
                  </a:lnTo>
                  <a:lnTo>
                    <a:pt x="5969457" y="369887"/>
                  </a:lnTo>
                  <a:lnTo>
                    <a:pt x="6064339" y="264172"/>
                  </a:lnTo>
                  <a:lnTo>
                    <a:pt x="6064339" y="0"/>
                  </a:lnTo>
                  <a:close/>
                </a:path>
                <a:path w="12168505" h="6795134">
                  <a:moveTo>
                    <a:pt x="9299435" y="6474079"/>
                  </a:moveTo>
                  <a:lnTo>
                    <a:pt x="9176918" y="6337579"/>
                  </a:lnTo>
                  <a:lnTo>
                    <a:pt x="9176918" y="6610578"/>
                  </a:lnTo>
                  <a:lnTo>
                    <a:pt x="9299435" y="6474079"/>
                  </a:lnTo>
                  <a:close/>
                </a:path>
                <a:path w="12168505" h="6795134">
                  <a:moveTo>
                    <a:pt x="9378201" y="3416147"/>
                  </a:moveTo>
                  <a:lnTo>
                    <a:pt x="9342209" y="3416147"/>
                  </a:lnTo>
                  <a:lnTo>
                    <a:pt x="9297251" y="3466236"/>
                  </a:lnTo>
                  <a:lnTo>
                    <a:pt x="9252293" y="3416147"/>
                  </a:lnTo>
                  <a:lnTo>
                    <a:pt x="9216314" y="3416147"/>
                  </a:lnTo>
                  <a:lnTo>
                    <a:pt x="9297251" y="3506317"/>
                  </a:lnTo>
                  <a:lnTo>
                    <a:pt x="9333243" y="3466236"/>
                  </a:lnTo>
                  <a:lnTo>
                    <a:pt x="9378201" y="3416147"/>
                  </a:lnTo>
                  <a:close/>
                </a:path>
                <a:path w="12168505" h="6795134">
                  <a:moveTo>
                    <a:pt x="9740036" y="6474079"/>
                  </a:moveTo>
                  <a:lnTo>
                    <a:pt x="9519742" y="6228651"/>
                  </a:lnTo>
                  <a:lnTo>
                    <a:pt x="9299448" y="6474079"/>
                  </a:lnTo>
                  <a:lnTo>
                    <a:pt x="9519742" y="6719506"/>
                  </a:lnTo>
                  <a:lnTo>
                    <a:pt x="9740036" y="6474079"/>
                  </a:lnTo>
                  <a:close/>
                </a:path>
                <a:path w="12168505" h="6795134">
                  <a:moveTo>
                    <a:pt x="9818789" y="3416147"/>
                  </a:moveTo>
                  <a:lnTo>
                    <a:pt x="9782810" y="3416147"/>
                  </a:lnTo>
                  <a:lnTo>
                    <a:pt x="9737852" y="3466236"/>
                  </a:lnTo>
                  <a:lnTo>
                    <a:pt x="9692894" y="3416147"/>
                  </a:lnTo>
                  <a:lnTo>
                    <a:pt x="9656915" y="3416147"/>
                  </a:lnTo>
                  <a:lnTo>
                    <a:pt x="9737852" y="3506317"/>
                  </a:lnTo>
                  <a:lnTo>
                    <a:pt x="9773831" y="3466236"/>
                  </a:lnTo>
                  <a:lnTo>
                    <a:pt x="9818789" y="3416147"/>
                  </a:lnTo>
                  <a:close/>
                </a:path>
                <a:path w="12168505" h="6795134">
                  <a:moveTo>
                    <a:pt x="10259365" y="3416147"/>
                  </a:moveTo>
                  <a:lnTo>
                    <a:pt x="10223386" y="3416147"/>
                  </a:lnTo>
                  <a:lnTo>
                    <a:pt x="10178428" y="3466236"/>
                  </a:lnTo>
                  <a:lnTo>
                    <a:pt x="10133470" y="3416147"/>
                  </a:lnTo>
                  <a:lnTo>
                    <a:pt x="10097491" y="3416147"/>
                  </a:lnTo>
                  <a:lnTo>
                    <a:pt x="10178428" y="3506317"/>
                  </a:lnTo>
                  <a:lnTo>
                    <a:pt x="10214407" y="3466236"/>
                  </a:lnTo>
                  <a:lnTo>
                    <a:pt x="10259365" y="3416147"/>
                  </a:lnTo>
                  <a:close/>
                </a:path>
                <a:path w="12168505" h="6795134">
                  <a:moveTo>
                    <a:pt x="10621201" y="6474079"/>
                  </a:moveTo>
                  <a:lnTo>
                    <a:pt x="10400906" y="6228651"/>
                  </a:lnTo>
                  <a:lnTo>
                    <a:pt x="10180612" y="6474079"/>
                  </a:lnTo>
                  <a:lnTo>
                    <a:pt x="9960331" y="6228651"/>
                  </a:lnTo>
                  <a:lnTo>
                    <a:pt x="9740036" y="6474079"/>
                  </a:lnTo>
                  <a:lnTo>
                    <a:pt x="9960331" y="6719506"/>
                  </a:lnTo>
                  <a:lnTo>
                    <a:pt x="10180612" y="6474092"/>
                  </a:lnTo>
                  <a:lnTo>
                    <a:pt x="10400906" y="6719506"/>
                  </a:lnTo>
                  <a:lnTo>
                    <a:pt x="10621201" y="6474079"/>
                  </a:lnTo>
                  <a:close/>
                </a:path>
                <a:path w="12168505" h="6795134">
                  <a:moveTo>
                    <a:pt x="10699953" y="3416147"/>
                  </a:moveTo>
                  <a:lnTo>
                    <a:pt x="10663974" y="3416147"/>
                  </a:lnTo>
                  <a:lnTo>
                    <a:pt x="10619016" y="3466236"/>
                  </a:lnTo>
                  <a:lnTo>
                    <a:pt x="10574058" y="3416147"/>
                  </a:lnTo>
                  <a:lnTo>
                    <a:pt x="10538079" y="3416147"/>
                  </a:lnTo>
                  <a:lnTo>
                    <a:pt x="10619016" y="3506317"/>
                  </a:lnTo>
                  <a:lnTo>
                    <a:pt x="10654995" y="3466236"/>
                  </a:lnTo>
                  <a:lnTo>
                    <a:pt x="10699953" y="3416147"/>
                  </a:lnTo>
                  <a:close/>
                </a:path>
                <a:path w="12168505" h="6795134">
                  <a:moveTo>
                    <a:pt x="11061789" y="6474079"/>
                  </a:moveTo>
                  <a:lnTo>
                    <a:pt x="10841495" y="6228651"/>
                  </a:lnTo>
                  <a:lnTo>
                    <a:pt x="10621201" y="6474079"/>
                  </a:lnTo>
                  <a:lnTo>
                    <a:pt x="10841495" y="6719506"/>
                  </a:lnTo>
                  <a:lnTo>
                    <a:pt x="11061789" y="6474079"/>
                  </a:lnTo>
                  <a:close/>
                </a:path>
                <a:path w="12168505" h="6795134">
                  <a:moveTo>
                    <a:pt x="11140554" y="3416147"/>
                  </a:moveTo>
                  <a:lnTo>
                    <a:pt x="11104575" y="3416147"/>
                  </a:lnTo>
                  <a:lnTo>
                    <a:pt x="11059617" y="3466236"/>
                  </a:lnTo>
                  <a:lnTo>
                    <a:pt x="11014659" y="3416147"/>
                  </a:lnTo>
                  <a:lnTo>
                    <a:pt x="10978680" y="3416147"/>
                  </a:lnTo>
                  <a:lnTo>
                    <a:pt x="11059617" y="3506317"/>
                  </a:lnTo>
                  <a:lnTo>
                    <a:pt x="11095596" y="3466236"/>
                  </a:lnTo>
                  <a:lnTo>
                    <a:pt x="11140554" y="3416147"/>
                  </a:lnTo>
                  <a:close/>
                </a:path>
                <a:path w="12168505" h="6795134">
                  <a:moveTo>
                    <a:pt x="11502390" y="6474079"/>
                  </a:moveTo>
                  <a:lnTo>
                    <a:pt x="11282096" y="6228651"/>
                  </a:lnTo>
                  <a:lnTo>
                    <a:pt x="11061802" y="6474079"/>
                  </a:lnTo>
                  <a:lnTo>
                    <a:pt x="11282096" y="6719506"/>
                  </a:lnTo>
                  <a:lnTo>
                    <a:pt x="11502390" y="6474079"/>
                  </a:lnTo>
                  <a:close/>
                </a:path>
                <a:path w="12168505" h="6795134">
                  <a:moveTo>
                    <a:pt x="11581143" y="3416147"/>
                  </a:moveTo>
                  <a:lnTo>
                    <a:pt x="11545164" y="3416147"/>
                  </a:lnTo>
                  <a:lnTo>
                    <a:pt x="11500206" y="3466236"/>
                  </a:lnTo>
                  <a:lnTo>
                    <a:pt x="11455248" y="3416147"/>
                  </a:lnTo>
                  <a:lnTo>
                    <a:pt x="11419269" y="3416147"/>
                  </a:lnTo>
                  <a:lnTo>
                    <a:pt x="11500206" y="3506317"/>
                  </a:lnTo>
                  <a:lnTo>
                    <a:pt x="11536185" y="3466236"/>
                  </a:lnTo>
                  <a:lnTo>
                    <a:pt x="11581143" y="3416147"/>
                  </a:lnTo>
                  <a:close/>
                </a:path>
                <a:path w="12168505" h="6795134">
                  <a:moveTo>
                    <a:pt x="12021718" y="3416147"/>
                  </a:moveTo>
                  <a:lnTo>
                    <a:pt x="11985739" y="3416147"/>
                  </a:lnTo>
                  <a:lnTo>
                    <a:pt x="11940781" y="3466236"/>
                  </a:lnTo>
                  <a:lnTo>
                    <a:pt x="11895823" y="3416147"/>
                  </a:lnTo>
                  <a:lnTo>
                    <a:pt x="11859844" y="3416147"/>
                  </a:lnTo>
                  <a:lnTo>
                    <a:pt x="11940781" y="3506317"/>
                  </a:lnTo>
                  <a:lnTo>
                    <a:pt x="11976760" y="3466236"/>
                  </a:lnTo>
                  <a:lnTo>
                    <a:pt x="12021718" y="3416147"/>
                  </a:lnTo>
                  <a:close/>
                </a:path>
                <a:path w="12168505" h="6795134">
                  <a:moveTo>
                    <a:pt x="12167972" y="6233884"/>
                  </a:moveTo>
                  <a:lnTo>
                    <a:pt x="12163273" y="6228639"/>
                  </a:lnTo>
                  <a:lnTo>
                    <a:pt x="11942966" y="6474066"/>
                  </a:lnTo>
                  <a:lnTo>
                    <a:pt x="11722684" y="6228651"/>
                  </a:lnTo>
                  <a:lnTo>
                    <a:pt x="11502390" y="6474079"/>
                  </a:lnTo>
                  <a:lnTo>
                    <a:pt x="11722684" y="6719506"/>
                  </a:lnTo>
                  <a:lnTo>
                    <a:pt x="11942966" y="6474092"/>
                  </a:lnTo>
                  <a:lnTo>
                    <a:pt x="12163273" y="6719506"/>
                  </a:lnTo>
                  <a:lnTo>
                    <a:pt x="12167972" y="6714261"/>
                  </a:lnTo>
                  <a:lnTo>
                    <a:pt x="12167972" y="6233884"/>
                  </a:lnTo>
                  <a:close/>
                </a:path>
                <a:path w="12168505" h="6795134">
                  <a:moveTo>
                    <a:pt x="12167984" y="6749351"/>
                  </a:moveTo>
                  <a:lnTo>
                    <a:pt x="12163158" y="6754736"/>
                  </a:lnTo>
                  <a:lnTo>
                    <a:pt x="11978856" y="6549403"/>
                  </a:lnTo>
                  <a:lnTo>
                    <a:pt x="11942877" y="6509309"/>
                  </a:lnTo>
                  <a:lnTo>
                    <a:pt x="11722583" y="6754749"/>
                  </a:lnTo>
                  <a:lnTo>
                    <a:pt x="11538268" y="6549403"/>
                  </a:lnTo>
                  <a:lnTo>
                    <a:pt x="11502288" y="6509309"/>
                  </a:lnTo>
                  <a:lnTo>
                    <a:pt x="11282007" y="6754749"/>
                  </a:lnTo>
                  <a:lnTo>
                    <a:pt x="11097666" y="6549403"/>
                  </a:lnTo>
                  <a:lnTo>
                    <a:pt x="11061687" y="6509309"/>
                  </a:lnTo>
                  <a:lnTo>
                    <a:pt x="10841393" y="6754749"/>
                  </a:lnTo>
                  <a:lnTo>
                    <a:pt x="10657078" y="6549403"/>
                  </a:lnTo>
                  <a:lnTo>
                    <a:pt x="10621099" y="6509309"/>
                  </a:lnTo>
                  <a:lnTo>
                    <a:pt x="10400817" y="6754736"/>
                  </a:lnTo>
                  <a:lnTo>
                    <a:pt x="10216502" y="6549403"/>
                  </a:lnTo>
                  <a:lnTo>
                    <a:pt x="10180523" y="6509309"/>
                  </a:lnTo>
                  <a:lnTo>
                    <a:pt x="9960242" y="6754749"/>
                  </a:lnTo>
                  <a:lnTo>
                    <a:pt x="9775927" y="6549403"/>
                  </a:lnTo>
                  <a:lnTo>
                    <a:pt x="9739947" y="6509309"/>
                  </a:lnTo>
                  <a:lnTo>
                    <a:pt x="9519628" y="6754749"/>
                  </a:lnTo>
                  <a:lnTo>
                    <a:pt x="9335325" y="6549403"/>
                  </a:lnTo>
                  <a:lnTo>
                    <a:pt x="9299346" y="6509309"/>
                  </a:lnTo>
                  <a:lnTo>
                    <a:pt x="9176931" y="6645707"/>
                  </a:lnTo>
                  <a:lnTo>
                    <a:pt x="9176931" y="6685788"/>
                  </a:lnTo>
                  <a:lnTo>
                    <a:pt x="9299346" y="6549403"/>
                  </a:lnTo>
                  <a:lnTo>
                    <a:pt x="9519628" y="6794830"/>
                  </a:lnTo>
                  <a:lnTo>
                    <a:pt x="9555607" y="6754749"/>
                  </a:lnTo>
                  <a:lnTo>
                    <a:pt x="9739947" y="6549403"/>
                  </a:lnTo>
                  <a:lnTo>
                    <a:pt x="9960242" y="6794830"/>
                  </a:lnTo>
                  <a:lnTo>
                    <a:pt x="9996208" y="6754749"/>
                  </a:lnTo>
                  <a:lnTo>
                    <a:pt x="10180523" y="6549403"/>
                  </a:lnTo>
                  <a:lnTo>
                    <a:pt x="10400817" y="6794830"/>
                  </a:lnTo>
                  <a:lnTo>
                    <a:pt x="10436796" y="6754736"/>
                  </a:lnTo>
                  <a:lnTo>
                    <a:pt x="10621099" y="6549403"/>
                  </a:lnTo>
                  <a:lnTo>
                    <a:pt x="10841393" y="6794830"/>
                  </a:lnTo>
                  <a:lnTo>
                    <a:pt x="10877360" y="6754749"/>
                  </a:lnTo>
                  <a:lnTo>
                    <a:pt x="11061687" y="6549403"/>
                  </a:lnTo>
                  <a:lnTo>
                    <a:pt x="11282007" y="6794830"/>
                  </a:lnTo>
                  <a:lnTo>
                    <a:pt x="11317973" y="6754749"/>
                  </a:lnTo>
                  <a:lnTo>
                    <a:pt x="11502288" y="6549403"/>
                  </a:lnTo>
                  <a:lnTo>
                    <a:pt x="11722583" y="6794830"/>
                  </a:lnTo>
                  <a:lnTo>
                    <a:pt x="11758549" y="6754749"/>
                  </a:lnTo>
                  <a:lnTo>
                    <a:pt x="11942877" y="6549403"/>
                  </a:lnTo>
                  <a:lnTo>
                    <a:pt x="12163158" y="6794830"/>
                  </a:lnTo>
                  <a:lnTo>
                    <a:pt x="12167984" y="6789445"/>
                  </a:lnTo>
                  <a:lnTo>
                    <a:pt x="12167984" y="6754736"/>
                  </a:lnTo>
                  <a:lnTo>
                    <a:pt x="12167984" y="6749351"/>
                  </a:lnTo>
                  <a:close/>
                </a:path>
              </a:pathLst>
            </a:custGeom>
            <a:solidFill>
              <a:srgbClr val="8AA1AD">
                <a:alpha val="3999"/>
              </a:srgbClr>
            </a:solidFill>
          </p:spPr>
          <p:txBody>
            <a:bodyPr wrap="square" lIns="0" tIns="0" rIns="0" bIns="0" rtlCol="0"/>
            <a:lstStyle/>
            <a:p>
              <a:endParaRPr sz="1403"/>
            </a:p>
          </p:txBody>
        </p:sp>
        <p:sp>
          <p:nvSpPr>
            <p:cNvPr id="7" name="object 7">
              <a:extLst>
                <a:ext uri="{FF2B5EF4-FFF2-40B4-BE49-F238E27FC236}">
                  <a16:creationId xmlns:a16="http://schemas.microsoft.com/office/drawing/2014/main" id="{18D4328B-D392-E3D7-FB98-DA2DFCC1B3CC}"/>
                </a:ext>
              </a:extLst>
            </p:cNvPr>
            <p:cNvSpPr/>
            <p:nvPr/>
          </p:nvSpPr>
          <p:spPr>
            <a:xfrm>
              <a:off x="2983128" y="19062"/>
              <a:ext cx="6187440" cy="3378835"/>
            </a:xfrm>
            <a:custGeom>
              <a:avLst/>
              <a:gdLst/>
              <a:ahLst/>
              <a:cxnLst/>
              <a:rect l="l" t="t" r="r" b="b"/>
              <a:pathLst>
                <a:path w="6187440" h="3378835">
                  <a:moveTo>
                    <a:pt x="122516" y="3057906"/>
                  </a:moveTo>
                  <a:lnTo>
                    <a:pt x="0" y="2921406"/>
                  </a:lnTo>
                  <a:lnTo>
                    <a:pt x="0" y="3194405"/>
                  </a:lnTo>
                  <a:lnTo>
                    <a:pt x="122516" y="3057906"/>
                  </a:lnTo>
                  <a:close/>
                </a:path>
                <a:path w="6187440" h="3378835">
                  <a:moveTo>
                    <a:pt x="122516" y="2475712"/>
                  </a:moveTo>
                  <a:lnTo>
                    <a:pt x="0" y="2339213"/>
                  </a:lnTo>
                  <a:lnTo>
                    <a:pt x="0" y="2612212"/>
                  </a:lnTo>
                  <a:lnTo>
                    <a:pt x="122516" y="2475712"/>
                  </a:lnTo>
                  <a:close/>
                </a:path>
                <a:path w="6187440" h="3378835">
                  <a:moveTo>
                    <a:pt x="122516" y="1885200"/>
                  </a:moveTo>
                  <a:lnTo>
                    <a:pt x="0" y="1748701"/>
                  </a:lnTo>
                  <a:lnTo>
                    <a:pt x="0" y="2021700"/>
                  </a:lnTo>
                  <a:lnTo>
                    <a:pt x="122516" y="1885200"/>
                  </a:lnTo>
                  <a:close/>
                </a:path>
                <a:path w="6187440" h="3378835">
                  <a:moveTo>
                    <a:pt x="122516" y="1303667"/>
                  </a:moveTo>
                  <a:lnTo>
                    <a:pt x="0" y="1167168"/>
                  </a:lnTo>
                  <a:lnTo>
                    <a:pt x="0" y="1440167"/>
                  </a:lnTo>
                  <a:lnTo>
                    <a:pt x="122516" y="1303667"/>
                  </a:lnTo>
                  <a:close/>
                </a:path>
                <a:path w="6187440" h="3378835">
                  <a:moveTo>
                    <a:pt x="122516" y="713143"/>
                  </a:moveTo>
                  <a:lnTo>
                    <a:pt x="0" y="576643"/>
                  </a:lnTo>
                  <a:lnTo>
                    <a:pt x="0" y="849642"/>
                  </a:lnTo>
                  <a:lnTo>
                    <a:pt x="122516" y="713143"/>
                  </a:lnTo>
                  <a:close/>
                </a:path>
                <a:path w="6187440" h="3378835">
                  <a:moveTo>
                    <a:pt x="122516" y="124460"/>
                  </a:moveTo>
                  <a:lnTo>
                    <a:pt x="10807" y="0"/>
                  </a:lnTo>
                  <a:lnTo>
                    <a:pt x="0" y="0"/>
                  </a:lnTo>
                  <a:lnTo>
                    <a:pt x="0" y="260959"/>
                  </a:lnTo>
                  <a:lnTo>
                    <a:pt x="122516" y="124460"/>
                  </a:lnTo>
                  <a:close/>
                </a:path>
                <a:path w="6187440" h="3378835">
                  <a:moveTo>
                    <a:pt x="201282" y="0"/>
                  </a:moveTo>
                  <a:lnTo>
                    <a:pt x="165290" y="0"/>
                  </a:lnTo>
                  <a:lnTo>
                    <a:pt x="120345" y="50076"/>
                  </a:lnTo>
                  <a:lnTo>
                    <a:pt x="75399" y="0"/>
                  </a:lnTo>
                  <a:lnTo>
                    <a:pt x="39408" y="0"/>
                  </a:lnTo>
                  <a:lnTo>
                    <a:pt x="120345" y="90170"/>
                  </a:lnTo>
                  <a:lnTo>
                    <a:pt x="156324" y="50076"/>
                  </a:lnTo>
                  <a:lnTo>
                    <a:pt x="201282" y="0"/>
                  </a:lnTo>
                  <a:close/>
                </a:path>
                <a:path w="6187440" h="3378835">
                  <a:moveTo>
                    <a:pt x="563105" y="124460"/>
                  </a:moveTo>
                  <a:lnTo>
                    <a:pt x="451396" y="0"/>
                  </a:lnTo>
                  <a:lnTo>
                    <a:pt x="234238" y="0"/>
                  </a:lnTo>
                  <a:lnTo>
                    <a:pt x="122529" y="124460"/>
                  </a:lnTo>
                  <a:lnTo>
                    <a:pt x="342823" y="369887"/>
                  </a:lnTo>
                  <a:lnTo>
                    <a:pt x="563105" y="124460"/>
                  </a:lnTo>
                  <a:close/>
                </a:path>
                <a:path w="6187440" h="3378835">
                  <a:moveTo>
                    <a:pt x="563118" y="3057906"/>
                  </a:moveTo>
                  <a:lnTo>
                    <a:pt x="342823" y="2812478"/>
                  </a:lnTo>
                  <a:lnTo>
                    <a:pt x="122529" y="3057906"/>
                  </a:lnTo>
                  <a:lnTo>
                    <a:pt x="342823" y="3303333"/>
                  </a:lnTo>
                  <a:lnTo>
                    <a:pt x="563118" y="3057906"/>
                  </a:lnTo>
                  <a:close/>
                </a:path>
                <a:path w="6187440" h="3378835">
                  <a:moveTo>
                    <a:pt x="563118" y="2475712"/>
                  </a:moveTo>
                  <a:lnTo>
                    <a:pt x="342823" y="2230285"/>
                  </a:lnTo>
                  <a:lnTo>
                    <a:pt x="122529" y="2475712"/>
                  </a:lnTo>
                  <a:lnTo>
                    <a:pt x="342823" y="2721140"/>
                  </a:lnTo>
                  <a:lnTo>
                    <a:pt x="563118" y="2475712"/>
                  </a:lnTo>
                  <a:close/>
                </a:path>
                <a:path w="6187440" h="3378835">
                  <a:moveTo>
                    <a:pt x="563118" y="1885200"/>
                  </a:moveTo>
                  <a:lnTo>
                    <a:pt x="342823" y="1639773"/>
                  </a:lnTo>
                  <a:lnTo>
                    <a:pt x="122529" y="1885200"/>
                  </a:lnTo>
                  <a:lnTo>
                    <a:pt x="342823" y="2130628"/>
                  </a:lnTo>
                  <a:lnTo>
                    <a:pt x="563118" y="1885200"/>
                  </a:lnTo>
                  <a:close/>
                </a:path>
                <a:path w="6187440" h="3378835">
                  <a:moveTo>
                    <a:pt x="563118" y="1303667"/>
                  </a:moveTo>
                  <a:lnTo>
                    <a:pt x="342823" y="1058240"/>
                  </a:lnTo>
                  <a:lnTo>
                    <a:pt x="122529" y="1303667"/>
                  </a:lnTo>
                  <a:lnTo>
                    <a:pt x="342823" y="1549095"/>
                  </a:lnTo>
                  <a:lnTo>
                    <a:pt x="563118" y="1303667"/>
                  </a:lnTo>
                  <a:close/>
                </a:path>
                <a:path w="6187440" h="3378835">
                  <a:moveTo>
                    <a:pt x="563118" y="713155"/>
                  </a:moveTo>
                  <a:lnTo>
                    <a:pt x="342823" y="467728"/>
                  </a:lnTo>
                  <a:lnTo>
                    <a:pt x="122529" y="713155"/>
                  </a:lnTo>
                  <a:lnTo>
                    <a:pt x="342823" y="958583"/>
                  </a:lnTo>
                  <a:lnTo>
                    <a:pt x="563118" y="713155"/>
                  </a:lnTo>
                  <a:close/>
                </a:path>
                <a:path w="6187440" h="3378835">
                  <a:moveTo>
                    <a:pt x="641870" y="0"/>
                  </a:moveTo>
                  <a:lnTo>
                    <a:pt x="605878" y="0"/>
                  </a:lnTo>
                  <a:lnTo>
                    <a:pt x="560933" y="50076"/>
                  </a:lnTo>
                  <a:lnTo>
                    <a:pt x="515988" y="0"/>
                  </a:lnTo>
                  <a:lnTo>
                    <a:pt x="479996" y="0"/>
                  </a:lnTo>
                  <a:lnTo>
                    <a:pt x="560933" y="90170"/>
                  </a:lnTo>
                  <a:lnTo>
                    <a:pt x="596912" y="50076"/>
                  </a:lnTo>
                  <a:lnTo>
                    <a:pt x="641870" y="0"/>
                  </a:lnTo>
                  <a:close/>
                </a:path>
                <a:path w="6187440" h="3378835">
                  <a:moveTo>
                    <a:pt x="1003693" y="124460"/>
                  </a:moveTo>
                  <a:lnTo>
                    <a:pt x="891984" y="0"/>
                  </a:lnTo>
                  <a:lnTo>
                    <a:pt x="674827" y="0"/>
                  </a:lnTo>
                  <a:lnTo>
                    <a:pt x="563118" y="124460"/>
                  </a:lnTo>
                  <a:lnTo>
                    <a:pt x="783412" y="369887"/>
                  </a:lnTo>
                  <a:lnTo>
                    <a:pt x="1003693" y="124460"/>
                  </a:lnTo>
                  <a:close/>
                </a:path>
                <a:path w="6187440" h="3378835">
                  <a:moveTo>
                    <a:pt x="1082446" y="0"/>
                  </a:moveTo>
                  <a:lnTo>
                    <a:pt x="1046467" y="0"/>
                  </a:lnTo>
                  <a:lnTo>
                    <a:pt x="1001522" y="50076"/>
                  </a:lnTo>
                  <a:lnTo>
                    <a:pt x="956564" y="0"/>
                  </a:lnTo>
                  <a:lnTo>
                    <a:pt x="920584" y="0"/>
                  </a:lnTo>
                  <a:lnTo>
                    <a:pt x="1001522" y="90157"/>
                  </a:lnTo>
                  <a:lnTo>
                    <a:pt x="1037488" y="50076"/>
                  </a:lnTo>
                  <a:lnTo>
                    <a:pt x="1082446" y="0"/>
                  </a:lnTo>
                  <a:close/>
                </a:path>
                <a:path w="6187440" h="3378835">
                  <a:moveTo>
                    <a:pt x="1444282" y="3057906"/>
                  </a:moveTo>
                  <a:lnTo>
                    <a:pt x="1223987" y="2812478"/>
                  </a:lnTo>
                  <a:lnTo>
                    <a:pt x="1003693" y="3057906"/>
                  </a:lnTo>
                  <a:lnTo>
                    <a:pt x="783412" y="2812478"/>
                  </a:lnTo>
                  <a:lnTo>
                    <a:pt x="563118" y="3057906"/>
                  </a:lnTo>
                  <a:lnTo>
                    <a:pt x="783412" y="3303333"/>
                  </a:lnTo>
                  <a:lnTo>
                    <a:pt x="1003693" y="3057918"/>
                  </a:lnTo>
                  <a:lnTo>
                    <a:pt x="1223987" y="3303333"/>
                  </a:lnTo>
                  <a:lnTo>
                    <a:pt x="1444282" y="3057906"/>
                  </a:lnTo>
                  <a:close/>
                </a:path>
                <a:path w="6187440" h="3378835">
                  <a:moveTo>
                    <a:pt x="1444282" y="2475712"/>
                  </a:moveTo>
                  <a:lnTo>
                    <a:pt x="1223987" y="2230285"/>
                  </a:lnTo>
                  <a:lnTo>
                    <a:pt x="1003693" y="2475712"/>
                  </a:lnTo>
                  <a:lnTo>
                    <a:pt x="783412" y="2230285"/>
                  </a:lnTo>
                  <a:lnTo>
                    <a:pt x="563118" y="2475712"/>
                  </a:lnTo>
                  <a:lnTo>
                    <a:pt x="783412" y="2721140"/>
                  </a:lnTo>
                  <a:lnTo>
                    <a:pt x="1003693" y="2475725"/>
                  </a:lnTo>
                  <a:lnTo>
                    <a:pt x="1223987" y="2721140"/>
                  </a:lnTo>
                  <a:lnTo>
                    <a:pt x="1444282" y="2475712"/>
                  </a:lnTo>
                  <a:close/>
                </a:path>
                <a:path w="6187440" h="3378835">
                  <a:moveTo>
                    <a:pt x="1444282" y="1885200"/>
                  </a:moveTo>
                  <a:lnTo>
                    <a:pt x="1223987" y="1639773"/>
                  </a:lnTo>
                  <a:lnTo>
                    <a:pt x="1003693" y="1885200"/>
                  </a:lnTo>
                  <a:lnTo>
                    <a:pt x="783412" y="1639773"/>
                  </a:lnTo>
                  <a:lnTo>
                    <a:pt x="563118" y="1885200"/>
                  </a:lnTo>
                  <a:lnTo>
                    <a:pt x="783412" y="2130628"/>
                  </a:lnTo>
                  <a:lnTo>
                    <a:pt x="1003693" y="1885213"/>
                  </a:lnTo>
                  <a:lnTo>
                    <a:pt x="1223987" y="2130628"/>
                  </a:lnTo>
                  <a:lnTo>
                    <a:pt x="1444282" y="1885200"/>
                  </a:lnTo>
                  <a:close/>
                </a:path>
                <a:path w="6187440" h="3378835">
                  <a:moveTo>
                    <a:pt x="1444282" y="1303667"/>
                  </a:moveTo>
                  <a:lnTo>
                    <a:pt x="1223987" y="1058240"/>
                  </a:lnTo>
                  <a:lnTo>
                    <a:pt x="1003693" y="1303667"/>
                  </a:lnTo>
                  <a:lnTo>
                    <a:pt x="783412" y="1058240"/>
                  </a:lnTo>
                  <a:lnTo>
                    <a:pt x="563118" y="1303667"/>
                  </a:lnTo>
                  <a:lnTo>
                    <a:pt x="783412" y="1549095"/>
                  </a:lnTo>
                  <a:lnTo>
                    <a:pt x="1003693" y="1303680"/>
                  </a:lnTo>
                  <a:lnTo>
                    <a:pt x="1223987" y="1549095"/>
                  </a:lnTo>
                  <a:lnTo>
                    <a:pt x="1444282" y="1303667"/>
                  </a:lnTo>
                  <a:close/>
                </a:path>
                <a:path w="6187440" h="3378835">
                  <a:moveTo>
                    <a:pt x="1444282" y="713155"/>
                  </a:moveTo>
                  <a:lnTo>
                    <a:pt x="1223987" y="467728"/>
                  </a:lnTo>
                  <a:lnTo>
                    <a:pt x="1003693" y="713155"/>
                  </a:lnTo>
                  <a:lnTo>
                    <a:pt x="783412" y="467728"/>
                  </a:lnTo>
                  <a:lnTo>
                    <a:pt x="563118" y="713155"/>
                  </a:lnTo>
                  <a:lnTo>
                    <a:pt x="783412" y="958583"/>
                  </a:lnTo>
                  <a:lnTo>
                    <a:pt x="1003693" y="713168"/>
                  </a:lnTo>
                  <a:lnTo>
                    <a:pt x="1223987" y="958583"/>
                  </a:lnTo>
                  <a:lnTo>
                    <a:pt x="1444282" y="713155"/>
                  </a:lnTo>
                  <a:close/>
                </a:path>
                <a:path w="6187440" h="3378835">
                  <a:moveTo>
                    <a:pt x="1523034" y="0"/>
                  </a:moveTo>
                  <a:lnTo>
                    <a:pt x="1487055" y="0"/>
                  </a:lnTo>
                  <a:lnTo>
                    <a:pt x="1442110" y="50076"/>
                  </a:lnTo>
                  <a:lnTo>
                    <a:pt x="1397165" y="0"/>
                  </a:lnTo>
                  <a:lnTo>
                    <a:pt x="1361173" y="0"/>
                  </a:lnTo>
                  <a:lnTo>
                    <a:pt x="1442110" y="90170"/>
                  </a:lnTo>
                  <a:lnTo>
                    <a:pt x="1478089" y="50076"/>
                  </a:lnTo>
                  <a:lnTo>
                    <a:pt x="1523034" y="0"/>
                  </a:lnTo>
                  <a:close/>
                </a:path>
                <a:path w="6187440" h="3378835">
                  <a:moveTo>
                    <a:pt x="1884870" y="3057906"/>
                  </a:moveTo>
                  <a:lnTo>
                    <a:pt x="1664576" y="2812478"/>
                  </a:lnTo>
                  <a:lnTo>
                    <a:pt x="1444282" y="3057906"/>
                  </a:lnTo>
                  <a:lnTo>
                    <a:pt x="1664576" y="3303333"/>
                  </a:lnTo>
                  <a:lnTo>
                    <a:pt x="1884870" y="3057906"/>
                  </a:lnTo>
                  <a:close/>
                </a:path>
                <a:path w="6187440" h="3378835">
                  <a:moveTo>
                    <a:pt x="1884870" y="2475712"/>
                  </a:moveTo>
                  <a:lnTo>
                    <a:pt x="1664576" y="2230285"/>
                  </a:lnTo>
                  <a:lnTo>
                    <a:pt x="1444282" y="2475712"/>
                  </a:lnTo>
                  <a:lnTo>
                    <a:pt x="1664576" y="2721140"/>
                  </a:lnTo>
                  <a:lnTo>
                    <a:pt x="1884870" y="2475712"/>
                  </a:lnTo>
                  <a:close/>
                </a:path>
                <a:path w="6187440" h="3378835">
                  <a:moveTo>
                    <a:pt x="1884870" y="1885200"/>
                  </a:moveTo>
                  <a:lnTo>
                    <a:pt x="1664576" y="1639773"/>
                  </a:lnTo>
                  <a:lnTo>
                    <a:pt x="1444282" y="1885200"/>
                  </a:lnTo>
                  <a:lnTo>
                    <a:pt x="1664576" y="2130628"/>
                  </a:lnTo>
                  <a:lnTo>
                    <a:pt x="1884870" y="1885200"/>
                  </a:lnTo>
                  <a:close/>
                </a:path>
                <a:path w="6187440" h="3378835">
                  <a:moveTo>
                    <a:pt x="1884870" y="1303667"/>
                  </a:moveTo>
                  <a:lnTo>
                    <a:pt x="1664576" y="1058240"/>
                  </a:lnTo>
                  <a:lnTo>
                    <a:pt x="1444282" y="1303667"/>
                  </a:lnTo>
                  <a:lnTo>
                    <a:pt x="1664576" y="1549095"/>
                  </a:lnTo>
                  <a:lnTo>
                    <a:pt x="1884870" y="1303667"/>
                  </a:lnTo>
                  <a:close/>
                </a:path>
                <a:path w="6187440" h="3378835">
                  <a:moveTo>
                    <a:pt x="1884870" y="713155"/>
                  </a:moveTo>
                  <a:lnTo>
                    <a:pt x="1664576" y="467728"/>
                  </a:lnTo>
                  <a:lnTo>
                    <a:pt x="1444282" y="713155"/>
                  </a:lnTo>
                  <a:lnTo>
                    <a:pt x="1664576" y="958583"/>
                  </a:lnTo>
                  <a:lnTo>
                    <a:pt x="1884870" y="713155"/>
                  </a:lnTo>
                  <a:close/>
                </a:path>
                <a:path w="6187440" h="3378835">
                  <a:moveTo>
                    <a:pt x="1963635" y="0"/>
                  </a:moveTo>
                  <a:lnTo>
                    <a:pt x="1927644" y="0"/>
                  </a:lnTo>
                  <a:lnTo>
                    <a:pt x="1882698" y="50076"/>
                  </a:lnTo>
                  <a:lnTo>
                    <a:pt x="1837753" y="0"/>
                  </a:lnTo>
                  <a:lnTo>
                    <a:pt x="1801761" y="0"/>
                  </a:lnTo>
                  <a:lnTo>
                    <a:pt x="1882698" y="90170"/>
                  </a:lnTo>
                  <a:lnTo>
                    <a:pt x="1918677" y="50076"/>
                  </a:lnTo>
                  <a:lnTo>
                    <a:pt x="1963635" y="0"/>
                  </a:lnTo>
                  <a:close/>
                </a:path>
                <a:path w="6187440" h="3378835">
                  <a:moveTo>
                    <a:pt x="2404224" y="0"/>
                  </a:moveTo>
                  <a:lnTo>
                    <a:pt x="2368245" y="0"/>
                  </a:lnTo>
                  <a:lnTo>
                    <a:pt x="2323287" y="50076"/>
                  </a:lnTo>
                  <a:lnTo>
                    <a:pt x="2278342" y="0"/>
                  </a:lnTo>
                  <a:lnTo>
                    <a:pt x="2242350" y="0"/>
                  </a:lnTo>
                  <a:lnTo>
                    <a:pt x="2323287" y="90170"/>
                  </a:lnTo>
                  <a:lnTo>
                    <a:pt x="2359266" y="50076"/>
                  </a:lnTo>
                  <a:lnTo>
                    <a:pt x="2404224" y="0"/>
                  </a:lnTo>
                  <a:close/>
                </a:path>
                <a:path w="6187440" h="3378835">
                  <a:moveTo>
                    <a:pt x="2844787" y="0"/>
                  </a:moveTo>
                  <a:lnTo>
                    <a:pt x="2808808" y="0"/>
                  </a:lnTo>
                  <a:lnTo>
                    <a:pt x="2763863" y="50076"/>
                  </a:lnTo>
                  <a:lnTo>
                    <a:pt x="2718917" y="0"/>
                  </a:lnTo>
                  <a:lnTo>
                    <a:pt x="2682938" y="0"/>
                  </a:lnTo>
                  <a:lnTo>
                    <a:pt x="2763863" y="90157"/>
                  </a:lnTo>
                  <a:lnTo>
                    <a:pt x="2799829" y="50076"/>
                  </a:lnTo>
                  <a:lnTo>
                    <a:pt x="2844787" y="0"/>
                  </a:lnTo>
                  <a:close/>
                </a:path>
                <a:path w="6187440" h="3378835">
                  <a:moveTo>
                    <a:pt x="3081210" y="3232747"/>
                  </a:moveTo>
                  <a:lnTo>
                    <a:pt x="2986214" y="3338576"/>
                  </a:lnTo>
                  <a:lnTo>
                    <a:pt x="2765945" y="3093148"/>
                  </a:lnTo>
                  <a:lnTo>
                    <a:pt x="2545651" y="3338576"/>
                  </a:lnTo>
                  <a:lnTo>
                    <a:pt x="2325357" y="3093148"/>
                  </a:lnTo>
                  <a:lnTo>
                    <a:pt x="2105063" y="3338576"/>
                  </a:lnTo>
                  <a:lnTo>
                    <a:pt x="1884756" y="3093148"/>
                  </a:lnTo>
                  <a:lnTo>
                    <a:pt x="1664462" y="3338576"/>
                  </a:lnTo>
                  <a:lnTo>
                    <a:pt x="1444167" y="3093148"/>
                  </a:lnTo>
                  <a:lnTo>
                    <a:pt x="1223873" y="3338576"/>
                  </a:lnTo>
                  <a:lnTo>
                    <a:pt x="1003592" y="3093148"/>
                  </a:lnTo>
                  <a:lnTo>
                    <a:pt x="783310" y="3338576"/>
                  </a:lnTo>
                  <a:lnTo>
                    <a:pt x="563003" y="3093148"/>
                  </a:lnTo>
                  <a:lnTo>
                    <a:pt x="342696" y="3338576"/>
                  </a:lnTo>
                  <a:lnTo>
                    <a:pt x="122415" y="3093148"/>
                  </a:lnTo>
                  <a:lnTo>
                    <a:pt x="0" y="3229533"/>
                  </a:lnTo>
                  <a:lnTo>
                    <a:pt x="0" y="3269615"/>
                  </a:lnTo>
                  <a:lnTo>
                    <a:pt x="122415" y="3133242"/>
                  </a:lnTo>
                  <a:lnTo>
                    <a:pt x="342696" y="3378657"/>
                  </a:lnTo>
                  <a:lnTo>
                    <a:pt x="563003" y="3133242"/>
                  </a:lnTo>
                  <a:lnTo>
                    <a:pt x="783310" y="3378657"/>
                  </a:lnTo>
                  <a:lnTo>
                    <a:pt x="1003592" y="3133242"/>
                  </a:lnTo>
                  <a:lnTo>
                    <a:pt x="1223873" y="3378657"/>
                  </a:lnTo>
                  <a:lnTo>
                    <a:pt x="1444167" y="3133242"/>
                  </a:lnTo>
                  <a:lnTo>
                    <a:pt x="1664462" y="3378657"/>
                  </a:lnTo>
                  <a:lnTo>
                    <a:pt x="1884756" y="3133242"/>
                  </a:lnTo>
                  <a:lnTo>
                    <a:pt x="2105063" y="3378657"/>
                  </a:lnTo>
                  <a:lnTo>
                    <a:pt x="2325357" y="3133242"/>
                  </a:lnTo>
                  <a:lnTo>
                    <a:pt x="2545651" y="3378657"/>
                  </a:lnTo>
                  <a:lnTo>
                    <a:pt x="2765945" y="3133242"/>
                  </a:lnTo>
                  <a:lnTo>
                    <a:pt x="2986214" y="3378657"/>
                  </a:lnTo>
                  <a:lnTo>
                    <a:pt x="3081210" y="3272828"/>
                  </a:lnTo>
                  <a:lnTo>
                    <a:pt x="3081210" y="3232747"/>
                  </a:lnTo>
                  <a:close/>
                </a:path>
                <a:path w="6187440" h="3378835">
                  <a:moveTo>
                    <a:pt x="3081210" y="2650553"/>
                  </a:moveTo>
                  <a:lnTo>
                    <a:pt x="2986214" y="2756382"/>
                  </a:lnTo>
                  <a:lnTo>
                    <a:pt x="2765945" y="2510955"/>
                  </a:lnTo>
                  <a:lnTo>
                    <a:pt x="2545651" y="2756395"/>
                  </a:lnTo>
                  <a:lnTo>
                    <a:pt x="2325357" y="2510955"/>
                  </a:lnTo>
                  <a:lnTo>
                    <a:pt x="2105063" y="2756395"/>
                  </a:lnTo>
                  <a:lnTo>
                    <a:pt x="1884756" y="2510955"/>
                  </a:lnTo>
                  <a:lnTo>
                    <a:pt x="1664462" y="2756395"/>
                  </a:lnTo>
                  <a:lnTo>
                    <a:pt x="1444167" y="2510955"/>
                  </a:lnTo>
                  <a:lnTo>
                    <a:pt x="1223873" y="2756382"/>
                  </a:lnTo>
                  <a:lnTo>
                    <a:pt x="1003592" y="2510955"/>
                  </a:lnTo>
                  <a:lnTo>
                    <a:pt x="783310" y="2756395"/>
                  </a:lnTo>
                  <a:lnTo>
                    <a:pt x="563003" y="2510955"/>
                  </a:lnTo>
                  <a:lnTo>
                    <a:pt x="342696" y="2756395"/>
                  </a:lnTo>
                  <a:lnTo>
                    <a:pt x="122415" y="2510955"/>
                  </a:lnTo>
                  <a:lnTo>
                    <a:pt x="0" y="2647353"/>
                  </a:lnTo>
                  <a:lnTo>
                    <a:pt x="0" y="2687434"/>
                  </a:lnTo>
                  <a:lnTo>
                    <a:pt x="122415" y="2551049"/>
                  </a:lnTo>
                  <a:lnTo>
                    <a:pt x="342696" y="2796476"/>
                  </a:lnTo>
                  <a:lnTo>
                    <a:pt x="563003" y="2551049"/>
                  </a:lnTo>
                  <a:lnTo>
                    <a:pt x="783310" y="2796476"/>
                  </a:lnTo>
                  <a:lnTo>
                    <a:pt x="1003592" y="2551049"/>
                  </a:lnTo>
                  <a:lnTo>
                    <a:pt x="1223873" y="2796476"/>
                  </a:lnTo>
                  <a:lnTo>
                    <a:pt x="1444167" y="2551049"/>
                  </a:lnTo>
                  <a:lnTo>
                    <a:pt x="1664462" y="2796476"/>
                  </a:lnTo>
                  <a:lnTo>
                    <a:pt x="1884756" y="2551049"/>
                  </a:lnTo>
                  <a:lnTo>
                    <a:pt x="2105063" y="2796476"/>
                  </a:lnTo>
                  <a:lnTo>
                    <a:pt x="2325357" y="2551049"/>
                  </a:lnTo>
                  <a:lnTo>
                    <a:pt x="2545651" y="2796476"/>
                  </a:lnTo>
                  <a:lnTo>
                    <a:pt x="2765945" y="2551049"/>
                  </a:lnTo>
                  <a:lnTo>
                    <a:pt x="2986214" y="2796476"/>
                  </a:lnTo>
                  <a:lnTo>
                    <a:pt x="3081210" y="2690647"/>
                  </a:lnTo>
                  <a:lnTo>
                    <a:pt x="3081210" y="2650553"/>
                  </a:lnTo>
                  <a:close/>
                </a:path>
                <a:path w="6187440" h="3378835">
                  <a:moveTo>
                    <a:pt x="3081210" y="2060028"/>
                  </a:moveTo>
                  <a:lnTo>
                    <a:pt x="2986214" y="2165858"/>
                  </a:lnTo>
                  <a:lnTo>
                    <a:pt x="2765945" y="1920430"/>
                  </a:lnTo>
                  <a:lnTo>
                    <a:pt x="2545651" y="2165870"/>
                  </a:lnTo>
                  <a:lnTo>
                    <a:pt x="2325357" y="1920430"/>
                  </a:lnTo>
                  <a:lnTo>
                    <a:pt x="2105063" y="2165870"/>
                  </a:lnTo>
                  <a:lnTo>
                    <a:pt x="1884756" y="1920430"/>
                  </a:lnTo>
                  <a:lnTo>
                    <a:pt x="1664462" y="2165870"/>
                  </a:lnTo>
                  <a:lnTo>
                    <a:pt x="1444167" y="1920430"/>
                  </a:lnTo>
                  <a:lnTo>
                    <a:pt x="1223873" y="2165858"/>
                  </a:lnTo>
                  <a:lnTo>
                    <a:pt x="1003592" y="1920430"/>
                  </a:lnTo>
                  <a:lnTo>
                    <a:pt x="783310" y="2165870"/>
                  </a:lnTo>
                  <a:lnTo>
                    <a:pt x="563003" y="1920430"/>
                  </a:lnTo>
                  <a:lnTo>
                    <a:pt x="342696" y="2165870"/>
                  </a:lnTo>
                  <a:lnTo>
                    <a:pt x="122415" y="1920430"/>
                  </a:lnTo>
                  <a:lnTo>
                    <a:pt x="0" y="2056828"/>
                  </a:lnTo>
                  <a:lnTo>
                    <a:pt x="0" y="2096909"/>
                  </a:lnTo>
                  <a:lnTo>
                    <a:pt x="122415" y="1960524"/>
                  </a:lnTo>
                  <a:lnTo>
                    <a:pt x="342696" y="2205952"/>
                  </a:lnTo>
                  <a:lnTo>
                    <a:pt x="563003" y="1960524"/>
                  </a:lnTo>
                  <a:lnTo>
                    <a:pt x="783310" y="2205952"/>
                  </a:lnTo>
                  <a:lnTo>
                    <a:pt x="1003592" y="1960524"/>
                  </a:lnTo>
                  <a:lnTo>
                    <a:pt x="1223873" y="2205952"/>
                  </a:lnTo>
                  <a:lnTo>
                    <a:pt x="1444167" y="1960524"/>
                  </a:lnTo>
                  <a:lnTo>
                    <a:pt x="1664462" y="2205952"/>
                  </a:lnTo>
                  <a:lnTo>
                    <a:pt x="1884756" y="1960524"/>
                  </a:lnTo>
                  <a:lnTo>
                    <a:pt x="2105063" y="2205952"/>
                  </a:lnTo>
                  <a:lnTo>
                    <a:pt x="2325357" y="1960524"/>
                  </a:lnTo>
                  <a:lnTo>
                    <a:pt x="2545651" y="2205952"/>
                  </a:lnTo>
                  <a:lnTo>
                    <a:pt x="2765945" y="1960524"/>
                  </a:lnTo>
                  <a:lnTo>
                    <a:pt x="2986214" y="2205952"/>
                  </a:lnTo>
                  <a:lnTo>
                    <a:pt x="3081210" y="2100122"/>
                  </a:lnTo>
                  <a:lnTo>
                    <a:pt x="3081210" y="2060028"/>
                  </a:lnTo>
                  <a:close/>
                </a:path>
                <a:path w="6187440" h="3378835">
                  <a:moveTo>
                    <a:pt x="3081210" y="1478508"/>
                  </a:moveTo>
                  <a:lnTo>
                    <a:pt x="2986214" y="1584337"/>
                  </a:lnTo>
                  <a:lnTo>
                    <a:pt x="2765945" y="1338910"/>
                  </a:lnTo>
                  <a:lnTo>
                    <a:pt x="2545651" y="1584337"/>
                  </a:lnTo>
                  <a:lnTo>
                    <a:pt x="2325357" y="1338910"/>
                  </a:lnTo>
                  <a:lnTo>
                    <a:pt x="2105063" y="1584337"/>
                  </a:lnTo>
                  <a:lnTo>
                    <a:pt x="1884756" y="1338910"/>
                  </a:lnTo>
                  <a:lnTo>
                    <a:pt x="1664462" y="1584337"/>
                  </a:lnTo>
                  <a:lnTo>
                    <a:pt x="1444167" y="1338910"/>
                  </a:lnTo>
                  <a:lnTo>
                    <a:pt x="1223873" y="1584337"/>
                  </a:lnTo>
                  <a:lnTo>
                    <a:pt x="1003592" y="1338910"/>
                  </a:lnTo>
                  <a:lnTo>
                    <a:pt x="783310" y="1584337"/>
                  </a:lnTo>
                  <a:lnTo>
                    <a:pt x="563003" y="1338910"/>
                  </a:lnTo>
                  <a:lnTo>
                    <a:pt x="342696" y="1584337"/>
                  </a:lnTo>
                  <a:lnTo>
                    <a:pt x="122415" y="1338910"/>
                  </a:lnTo>
                  <a:lnTo>
                    <a:pt x="0" y="1475295"/>
                  </a:lnTo>
                  <a:lnTo>
                    <a:pt x="0" y="1515389"/>
                  </a:lnTo>
                  <a:lnTo>
                    <a:pt x="122415" y="1379004"/>
                  </a:lnTo>
                  <a:lnTo>
                    <a:pt x="342696" y="1624431"/>
                  </a:lnTo>
                  <a:lnTo>
                    <a:pt x="563003" y="1379004"/>
                  </a:lnTo>
                  <a:lnTo>
                    <a:pt x="783310" y="1624431"/>
                  </a:lnTo>
                  <a:lnTo>
                    <a:pt x="1003592" y="1379004"/>
                  </a:lnTo>
                  <a:lnTo>
                    <a:pt x="1223873" y="1624418"/>
                  </a:lnTo>
                  <a:lnTo>
                    <a:pt x="1444167" y="1379004"/>
                  </a:lnTo>
                  <a:lnTo>
                    <a:pt x="1664462" y="1624431"/>
                  </a:lnTo>
                  <a:lnTo>
                    <a:pt x="1884756" y="1379004"/>
                  </a:lnTo>
                  <a:lnTo>
                    <a:pt x="2105063" y="1624431"/>
                  </a:lnTo>
                  <a:lnTo>
                    <a:pt x="2325357" y="1379004"/>
                  </a:lnTo>
                  <a:lnTo>
                    <a:pt x="2545651" y="1624431"/>
                  </a:lnTo>
                  <a:lnTo>
                    <a:pt x="2765945" y="1379004"/>
                  </a:lnTo>
                  <a:lnTo>
                    <a:pt x="2986214" y="1624418"/>
                  </a:lnTo>
                  <a:lnTo>
                    <a:pt x="3081210" y="1518589"/>
                  </a:lnTo>
                  <a:lnTo>
                    <a:pt x="3081210" y="1478508"/>
                  </a:lnTo>
                  <a:close/>
                </a:path>
                <a:path w="6187440" h="3378835">
                  <a:moveTo>
                    <a:pt x="3081210" y="887984"/>
                  </a:moveTo>
                  <a:lnTo>
                    <a:pt x="2986214" y="993813"/>
                  </a:lnTo>
                  <a:lnTo>
                    <a:pt x="2765945" y="748385"/>
                  </a:lnTo>
                  <a:lnTo>
                    <a:pt x="2545651" y="993825"/>
                  </a:lnTo>
                  <a:lnTo>
                    <a:pt x="2325357" y="748385"/>
                  </a:lnTo>
                  <a:lnTo>
                    <a:pt x="2105063" y="993825"/>
                  </a:lnTo>
                  <a:lnTo>
                    <a:pt x="1884756" y="748385"/>
                  </a:lnTo>
                  <a:lnTo>
                    <a:pt x="1664462" y="993825"/>
                  </a:lnTo>
                  <a:lnTo>
                    <a:pt x="1444167" y="748385"/>
                  </a:lnTo>
                  <a:lnTo>
                    <a:pt x="1223873" y="993813"/>
                  </a:lnTo>
                  <a:lnTo>
                    <a:pt x="1003592" y="748385"/>
                  </a:lnTo>
                  <a:lnTo>
                    <a:pt x="783310" y="993825"/>
                  </a:lnTo>
                  <a:lnTo>
                    <a:pt x="563003" y="748385"/>
                  </a:lnTo>
                  <a:lnTo>
                    <a:pt x="342696" y="993825"/>
                  </a:lnTo>
                  <a:lnTo>
                    <a:pt x="122415" y="748385"/>
                  </a:lnTo>
                  <a:lnTo>
                    <a:pt x="0" y="884783"/>
                  </a:lnTo>
                  <a:lnTo>
                    <a:pt x="0" y="924864"/>
                  </a:lnTo>
                  <a:lnTo>
                    <a:pt x="122415" y="788492"/>
                  </a:lnTo>
                  <a:lnTo>
                    <a:pt x="342696" y="1033907"/>
                  </a:lnTo>
                  <a:lnTo>
                    <a:pt x="563003" y="788492"/>
                  </a:lnTo>
                  <a:lnTo>
                    <a:pt x="783310" y="1033907"/>
                  </a:lnTo>
                  <a:lnTo>
                    <a:pt x="1003592" y="788492"/>
                  </a:lnTo>
                  <a:lnTo>
                    <a:pt x="1223873" y="1033907"/>
                  </a:lnTo>
                  <a:lnTo>
                    <a:pt x="1444167" y="788492"/>
                  </a:lnTo>
                  <a:lnTo>
                    <a:pt x="1664462" y="1033907"/>
                  </a:lnTo>
                  <a:lnTo>
                    <a:pt x="1884756" y="788492"/>
                  </a:lnTo>
                  <a:lnTo>
                    <a:pt x="2105063" y="1033907"/>
                  </a:lnTo>
                  <a:lnTo>
                    <a:pt x="2325357" y="788492"/>
                  </a:lnTo>
                  <a:lnTo>
                    <a:pt x="2545651" y="1033907"/>
                  </a:lnTo>
                  <a:lnTo>
                    <a:pt x="2765945" y="788492"/>
                  </a:lnTo>
                  <a:lnTo>
                    <a:pt x="2986214" y="1033907"/>
                  </a:lnTo>
                  <a:lnTo>
                    <a:pt x="3081210" y="928077"/>
                  </a:lnTo>
                  <a:lnTo>
                    <a:pt x="3081210" y="887984"/>
                  </a:lnTo>
                  <a:close/>
                </a:path>
                <a:path w="6187440" h="3378835">
                  <a:moveTo>
                    <a:pt x="3081210" y="299300"/>
                  </a:moveTo>
                  <a:lnTo>
                    <a:pt x="2986214" y="405130"/>
                  </a:lnTo>
                  <a:lnTo>
                    <a:pt x="2765945" y="159702"/>
                  </a:lnTo>
                  <a:lnTo>
                    <a:pt x="2545651" y="405130"/>
                  </a:lnTo>
                  <a:lnTo>
                    <a:pt x="2325357" y="159702"/>
                  </a:lnTo>
                  <a:lnTo>
                    <a:pt x="2105063" y="405130"/>
                  </a:lnTo>
                  <a:lnTo>
                    <a:pt x="1884756" y="159702"/>
                  </a:lnTo>
                  <a:lnTo>
                    <a:pt x="1664462" y="405130"/>
                  </a:lnTo>
                  <a:lnTo>
                    <a:pt x="1444167" y="159702"/>
                  </a:lnTo>
                  <a:lnTo>
                    <a:pt x="1223873" y="405130"/>
                  </a:lnTo>
                  <a:lnTo>
                    <a:pt x="1003592" y="159702"/>
                  </a:lnTo>
                  <a:lnTo>
                    <a:pt x="783310" y="405130"/>
                  </a:lnTo>
                  <a:lnTo>
                    <a:pt x="563003" y="159702"/>
                  </a:lnTo>
                  <a:lnTo>
                    <a:pt x="342696" y="405130"/>
                  </a:lnTo>
                  <a:lnTo>
                    <a:pt x="122415" y="159702"/>
                  </a:lnTo>
                  <a:lnTo>
                    <a:pt x="0" y="296087"/>
                  </a:lnTo>
                  <a:lnTo>
                    <a:pt x="0" y="336181"/>
                  </a:lnTo>
                  <a:lnTo>
                    <a:pt x="122415" y="199796"/>
                  </a:lnTo>
                  <a:lnTo>
                    <a:pt x="342696" y="445223"/>
                  </a:lnTo>
                  <a:lnTo>
                    <a:pt x="563003" y="199796"/>
                  </a:lnTo>
                  <a:lnTo>
                    <a:pt x="783310" y="445223"/>
                  </a:lnTo>
                  <a:lnTo>
                    <a:pt x="1003592" y="199796"/>
                  </a:lnTo>
                  <a:lnTo>
                    <a:pt x="1223873" y="445211"/>
                  </a:lnTo>
                  <a:lnTo>
                    <a:pt x="1444167" y="199796"/>
                  </a:lnTo>
                  <a:lnTo>
                    <a:pt x="1664462" y="445223"/>
                  </a:lnTo>
                  <a:lnTo>
                    <a:pt x="1884756" y="199796"/>
                  </a:lnTo>
                  <a:lnTo>
                    <a:pt x="2105063" y="445223"/>
                  </a:lnTo>
                  <a:lnTo>
                    <a:pt x="2325357" y="199796"/>
                  </a:lnTo>
                  <a:lnTo>
                    <a:pt x="2545651" y="445223"/>
                  </a:lnTo>
                  <a:lnTo>
                    <a:pt x="2765945" y="199796"/>
                  </a:lnTo>
                  <a:lnTo>
                    <a:pt x="2986214" y="445211"/>
                  </a:lnTo>
                  <a:lnTo>
                    <a:pt x="3081210" y="339382"/>
                  </a:lnTo>
                  <a:lnTo>
                    <a:pt x="3081210" y="299300"/>
                  </a:lnTo>
                  <a:close/>
                </a:path>
                <a:path w="6187440" h="3378835">
                  <a:moveTo>
                    <a:pt x="3081223" y="2918206"/>
                  </a:moveTo>
                  <a:lnTo>
                    <a:pt x="2986328" y="2812478"/>
                  </a:lnTo>
                  <a:lnTo>
                    <a:pt x="2766047" y="3057906"/>
                  </a:lnTo>
                  <a:lnTo>
                    <a:pt x="2545753" y="2812478"/>
                  </a:lnTo>
                  <a:lnTo>
                    <a:pt x="2325459" y="3057906"/>
                  </a:lnTo>
                  <a:lnTo>
                    <a:pt x="2105177" y="2812478"/>
                  </a:lnTo>
                  <a:lnTo>
                    <a:pt x="1884883" y="3057906"/>
                  </a:lnTo>
                  <a:lnTo>
                    <a:pt x="2105177" y="3303333"/>
                  </a:lnTo>
                  <a:lnTo>
                    <a:pt x="2325459" y="3057918"/>
                  </a:lnTo>
                  <a:lnTo>
                    <a:pt x="2545753" y="3303333"/>
                  </a:lnTo>
                  <a:lnTo>
                    <a:pt x="2766034" y="3057931"/>
                  </a:lnTo>
                  <a:lnTo>
                    <a:pt x="2986328" y="3303346"/>
                  </a:lnTo>
                  <a:lnTo>
                    <a:pt x="3081223" y="3197618"/>
                  </a:lnTo>
                  <a:lnTo>
                    <a:pt x="3081223" y="2918206"/>
                  </a:lnTo>
                  <a:close/>
                </a:path>
                <a:path w="6187440" h="3378835">
                  <a:moveTo>
                    <a:pt x="3081223" y="2336012"/>
                  </a:moveTo>
                  <a:lnTo>
                    <a:pt x="2986328" y="2230285"/>
                  </a:lnTo>
                  <a:lnTo>
                    <a:pt x="2766034" y="2475712"/>
                  </a:lnTo>
                  <a:lnTo>
                    <a:pt x="2545753" y="2230285"/>
                  </a:lnTo>
                  <a:lnTo>
                    <a:pt x="2325459" y="2475712"/>
                  </a:lnTo>
                  <a:lnTo>
                    <a:pt x="2105177" y="2230285"/>
                  </a:lnTo>
                  <a:lnTo>
                    <a:pt x="1884883" y="2475712"/>
                  </a:lnTo>
                  <a:lnTo>
                    <a:pt x="2105177" y="2721140"/>
                  </a:lnTo>
                  <a:lnTo>
                    <a:pt x="2325459" y="2475725"/>
                  </a:lnTo>
                  <a:lnTo>
                    <a:pt x="2545753" y="2721140"/>
                  </a:lnTo>
                  <a:lnTo>
                    <a:pt x="2766034" y="2475725"/>
                  </a:lnTo>
                  <a:lnTo>
                    <a:pt x="2986328" y="2721140"/>
                  </a:lnTo>
                  <a:lnTo>
                    <a:pt x="3081223" y="2615412"/>
                  </a:lnTo>
                  <a:lnTo>
                    <a:pt x="3081223" y="2336012"/>
                  </a:lnTo>
                  <a:close/>
                </a:path>
                <a:path w="6187440" h="3378835">
                  <a:moveTo>
                    <a:pt x="3081223" y="1745500"/>
                  </a:moveTo>
                  <a:lnTo>
                    <a:pt x="2986328" y="1639773"/>
                  </a:lnTo>
                  <a:lnTo>
                    <a:pt x="2766034" y="1885200"/>
                  </a:lnTo>
                  <a:lnTo>
                    <a:pt x="2545753" y="1639773"/>
                  </a:lnTo>
                  <a:lnTo>
                    <a:pt x="2325459" y="1885200"/>
                  </a:lnTo>
                  <a:lnTo>
                    <a:pt x="2105177" y="1639773"/>
                  </a:lnTo>
                  <a:lnTo>
                    <a:pt x="1884883" y="1885200"/>
                  </a:lnTo>
                  <a:lnTo>
                    <a:pt x="2105177" y="2130628"/>
                  </a:lnTo>
                  <a:lnTo>
                    <a:pt x="2325459" y="1885213"/>
                  </a:lnTo>
                  <a:lnTo>
                    <a:pt x="2545753" y="2130628"/>
                  </a:lnTo>
                  <a:lnTo>
                    <a:pt x="2766034" y="1885213"/>
                  </a:lnTo>
                  <a:lnTo>
                    <a:pt x="2986328" y="2130641"/>
                  </a:lnTo>
                  <a:lnTo>
                    <a:pt x="3081223" y="2024913"/>
                  </a:lnTo>
                  <a:lnTo>
                    <a:pt x="3081223" y="1745500"/>
                  </a:lnTo>
                  <a:close/>
                </a:path>
                <a:path w="6187440" h="3378835">
                  <a:moveTo>
                    <a:pt x="3081223" y="1163955"/>
                  </a:moveTo>
                  <a:lnTo>
                    <a:pt x="2986328" y="1058227"/>
                  </a:lnTo>
                  <a:lnTo>
                    <a:pt x="2766034" y="1303667"/>
                  </a:lnTo>
                  <a:lnTo>
                    <a:pt x="2545753" y="1058240"/>
                  </a:lnTo>
                  <a:lnTo>
                    <a:pt x="2325459" y="1303667"/>
                  </a:lnTo>
                  <a:lnTo>
                    <a:pt x="2105177" y="1058240"/>
                  </a:lnTo>
                  <a:lnTo>
                    <a:pt x="1884883" y="1303667"/>
                  </a:lnTo>
                  <a:lnTo>
                    <a:pt x="2105177" y="1549095"/>
                  </a:lnTo>
                  <a:lnTo>
                    <a:pt x="2325459" y="1303680"/>
                  </a:lnTo>
                  <a:lnTo>
                    <a:pt x="2545753" y="1549095"/>
                  </a:lnTo>
                  <a:lnTo>
                    <a:pt x="2766034" y="1303680"/>
                  </a:lnTo>
                  <a:lnTo>
                    <a:pt x="2986328" y="1549095"/>
                  </a:lnTo>
                  <a:lnTo>
                    <a:pt x="3081223" y="1443367"/>
                  </a:lnTo>
                  <a:lnTo>
                    <a:pt x="3081223" y="1163955"/>
                  </a:lnTo>
                  <a:close/>
                </a:path>
                <a:path w="6187440" h="3378835">
                  <a:moveTo>
                    <a:pt x="3081223" y="573455"/>
                  </a:moveTo>
                  <a:lnTo>
                    <a:pt x="2986328" y="467728"/>
                  </a:lnTo>
                  <a:lnTo>
                    <a:pt x="2766034" y="713155"/>
                  </a:lnTo>
                  <a:lnTo>
                    <a:pt x="2545753" y="467728"/>
                  </a:lnTo>
                  <a:lnTo>
                    <a:pt x="2325459" y="713155"/>
                  </a:lnTo>
                  <a:lnTo>
                    <a:pt x="2105177" y="467728"/>
                  </a:lnTo>
                  <a:lnTo>
                    <a:pt x="1884883" y="713155"/>
                  </a:lnTo>
                  <a:lnTo>
                    <a:pt x="2105177" y="958583"/>
                  </a:lnTo>
                  <a:lnTo>
                    <a:pt x="2325459" y="713168"/>
                  </a:lnTo>
                  <a:lnTo>
                    <a:pt x="2545753" y="958583"/>
                  </a:lnTo>
                  <a:lnTo>
                    <a:pt x="2766034" y="713168"/>
                  </a:lnTo>
                  <a:lnTo>
                    <a:pt x="2986328" y="958583"/>
                  </a:lnTo>
                  <a:lnTo>
                    <a:pt x="3081223" y="852855"/>
                  </a:lnTo>
                  <a:lnTo>
                    <a:pt x="3081223" y="573455"/>
                  </a:lnTo>
                  <a:close/>
                </a:path>
                <a:path w="6187440" h="3378835">
                  <a:moveTo>
                    <a:pt x="3861460" y="124460"/>
                  </a:moveTo>
                  <a:lnTo>
                    <a:pt x="3749751" y="0"/>
                  </a:lnTo>
                  <a:lnTo>
                    <a:pt x="3532594" y="0"/>
                  </a:lnTo>
                  <a:lnTo>
                    <a:pt x="3420884" y="124460"/>
                  </a:lnTo>
                  <a:lnTo>
                    <a:pt x="3309175" y="0"/>
                  </a:lnTo>
                  <a:lnTo>
                    <a:pt x="3105708" y="0"/>
                  </a:lnTo>
                  <a:lnTo>
                    <a:pt x="3105708" y="264172"/>
                  </a:lnTo>
                  <a:lnTo>
                    <a:pt x="3200603" y="369887"/>
                  </a:lnTo>
                  <a:lnTo>
                    <a:pt x="3420884" y="124472"/>
                  </a:lnTo>
                  <a:lnTo>
                    <a:pt x="3641179" y="369887"/>
                  </a:lnTo>
                  <a:lnTo>
                    <a:pt x="3861460" y="124460"/>
                  </a:lnTo>
                  <a:close/>
                </a:path>
                <a:path w="6187440" h="3378835">
                  <a:moveTo>
                    <a:pt x="4302049" y="1303667"/>
                  </a:moveTo>
                  <a:lnTo>
                    <a:pt x="4081754" y="1058240"/>
                  </a:lnTo>
                  <a:lnTo>
                    <a:pt x="3861460" y="1303667"/>
                  </a:lnTo>
                  <a:lnTo>
                    <a:pt x="3641179" y="1058240"/>
                  </a:lnTo>
                  <a:lnTo>
                    <a:pt x="3420884" y="1303667"/>
                  </a:lnTo>
                  <a:lnTo>
                    <a:pt x="3200603" y="1058227"/>
                  </a:lnTo>
                  <a:lnTo>
                    <a:pt x="3105708" y="1163955"/>
                  </a:lnTo>
                  <a:lnTo>
                    <a:pt x="3105708" y="1443367"/>
                  </a:lnTo>
                  <a:lnTo>
                    <a:pt x="3200603" y="1549095"/>
                  </a:lnTo>
                  <a:lnTo>
                    <a:pt x="3420884" y="1303680"/>
                  </a:lnTo>
                  <a:lnTo>
                    <a:pt x="3641179" y="1549095"/>
                  </a:lnTo>
                  <a:lnTo>
                    <a:pt x="3861460" y="1303680"/>
                  </a:lnTo>
                  <a:lnTo>
                    <a:pt x="4081754" y="1549095"/>
                  </a:lnTo>
                  <a:lnTo>
                    <a:pt x="4302049" y="1303667"/>
                  </a:lnTo>
                  <a:close/>
                </a:path>
                <a:path w="6187440" h="3378835">
                  <a:moveTo>
                    <a:pt x="4302049" y="713155"/>
                  </a:moveTo>
                  <a:lnTo>
                    <a:pt x="4081754" y="467728"/>
                  </a:lnTo>
                  <a:lnTo>
                    <a:pt x="3861460" y="713155"/>
                  </a:lnTo>
                  <a:lnTo>
                    <a:pt x="3641179" y="467728"/>
                  </a:lnTo>
                  <a:lnTo>
                    <a:pt x="3420897" y="713143"/>
                  </a:lnTo>
                  <a:lnTo>
                    <a:pt x="3200603" y="467728"/>
                  </a:lnTo>
                  <a:lnTo>
                    <a:pt x="3105708" y="573443"/>
                  </a:lnTo>
                  <a:lnTo>
                    <a:pt x="3105708" y="852855"/>
                  </a:lnTo>
                  <a:lnTo>
                    <a:pt x="3200603" y="958570"/>
                  </a:lnTo>
                  <a:lnTo>
                    <a:pt x="3420884" y="713168"/>
                  </a:lnTo>
                  <a:lnTo>
                    <a:pt x="3641179" y="958583"/>
                  </a:lnTo>
                  <a:lnTo>
                    <a:pt x="3861460" y="713168"/>
                  </a:lnTo>
                  <a:lnTo>
                    <a:pt x="4081754" y="958583"/>
                  </a:lnTo>
                  <a:lnTo>
                    <a:pt x="4302049" y="713155"/>
                  </a:lnTo>
                  <a:close/>
                </a:path>
                <a:path w="6187440" h="3378835">
                  <a:moveTo>
                    <a:pt x="4302049" y="124460"/>
                  </a:moveTo>
                  <a:lnTo>
                    <a:pt x="4190339" y="0"/>
                  </a:lnTo>
                  <a:lnTo>
                    <a:pt x="3973182" y="0"/>
                  </a:lnTo>
                  <a:lnTo>
                    <a:pt x="3861473" y="124460"/>
                  </a:lnTo>
                  <a:lnTo>
                    <a:pt x="4081767" y="369887"/>
                  </a:lnTo>
                  <a:lnTo>
                    <a:pt x="4302049" y="124460"/>
                  </a:lnTo>
                  <a:close/>
                </a:path>
                <a:path w="6187440" h="3378835">
                  <a:moveTo>
                    <a:pt x="4742637" y="124460"/>
                  </a:moveTo>
                  <a:lnTo>
                    <a:pt x="4630928" y="0"/>
                  </a:lnTo>
                  <a:lnTo>
                    <a:pt x="4413770" y="0"/>
                  </a:lnTo>
                  <a:lnTo>
                    <a:pt x="4302061" y="124460"/>
                  </a:lnTo>
                  <a:lnTo>
                    <a:pt x="4522355" y="369887"/>
                  </a:lnTo>
                  <a:lnTo>
                    <a:pt x="4742637" y="124460"/>
                  </a:lnTo>
                  <a:close/>
                </a:path>
                <a:path w="6187440" h="3378835">
                  <a:moveTo>
                    <a:pt x="4742650" y="713155"/>
                  </a:moveTo>
                  <a:lnTo>
                    <a:pt x="4522355" y="467728"/>
                  </a:lnTo>
                  <a:lnTo>
                    <a:pt x="4302061" y="713155"/>
                  </a:lnTo>
                  <a:lnTo>
                    <a:pt x="4522355" y="958583"/>
                  </a:lnTo>
                  <a:lnTo>
                    <a:pt x="4742650" y="713155"/>
                  </a:lnTo>
                  <a:close/>
                </a:path>
                <a:path w="6187440" h="3378835">
                  <a:moveTo>
                    <a:pt x="5623801" y="124460"/>
                  </a:moveTo>
                  <a:lnTo>
                    <a:pt x="5512092" y="0"/>
                  </a:lnTo>
                  <a:lnTo>
                    <a:pt x="5294935" y="0"/>
                  </a:lnTo>
                  <a:lnTo>
                    <a:pt x="5183225" y="124460"/>
                  </a:lnTo>
                  <a:lnTo>
                    <a:pt x="5071529" y="0"/>
                  </a:lnTo>
                  <a:lnTo>
                    <a:pt x="4854372" y="0"/>
                  </a:lnTo>
                  <a:lnTo>
                    <a:pt x="4742662" y="124460"/>
                  </a:lnTo>
                  <a:lnTo>
                    <a:pt x="4962957" y="369887"/>
                  </a:lnTo>
                  <a:lnTo>
                    <a:pt x="5183225" y="124472"/>
                  </a:lnTo>
                  <a:lnTo>
                    <a:pt x="5403520" y="369887"/>
                  </a:lnTo>
                  <a:lnTo>
                    <a:pt x="5623801" y="124460"/>
                  </a:lnTo>
                  <a:close/>
                </a:path>
                <a:path w="6187440" h="3378835">
                  <a:moveTo>
                    <a:pt x="5623814" y="713155"/>
                  </a:moveTo>
                  <a:lnTo>
                    <a:pt x="5403520" y="467728"/>
                  </a:lnTo>
                  <a:lnTo>
                    <a:pt x="5183225" y="713155"/>
                  </a:lnTo>
                  <a:lnTo>
                    <a:pt x="4962944" y="467728"/>
                  </a:lnTo>
                  <a:lnTo>
                    <a:pt x="4742650" y="713155"/>
                  </a:lnTo>
                  <a:lnTo>
                    <a:pt x="4962944" y="958583"/>
                  </a:lnTo>
                  <a:lnTo>
                    <a:pt x="5183225" y="713168"/>
                  </a:lnTo>
                  <a:lnTo>
                    <a:pt x="5403520" y="958583"/>
                  </a:lnTo>
                  <a:lnTo>
                    <a:pt x="5623814" y="713155"/>
                  </a:lnTo>
                  <a:close/>
                </a:path>
                <a:path w="6187440" h="3378835">
                  <a:moveTo>
                    <a:pt x="6064389" y="124460"/>
                  </a:moveTo>
                  <a:lnTo>
                    <a:pt x="5952680" y="0"/>
                  </a:lnTo>
                  <a:lnTo>
                    <a:pt x="5735523" y="0"/>
                  </a:lnTo>
                  <a:lnTo>
                    <a:pt x="5623814" y="124460"/>
                  </a:lnTo>
                  <a:lnTo>
                    <a:pt x="5844108" y="369887"/>
                  </a:lnTo>
                  <a:lnTo>
                    <a:pt x="6064389" y="124460"/>
                  </a:lnTo>
                  <a:close/>
                </a:path>
                <a:path w="6187440" h="3378835">
                  <a:moveTo>
                    <a:pt x="6064402" y="713155"/>
                  </a:moveTo>
                  <a:lnTo>
                    <a:pt x="5844108" y="467728"/>
                  </a:lnTo>
                  <a:lnTo>
                    <a:pt x="5623814" y="713155"/>
                  </a:lnTo>
                  <a:lnTo>
                    <a:pt x="5844108" y="958583"/>
                  </a:lnTo>
                  <a:lnTo>
                    <a:pt x="6064402" y="713155"/>
                  </a:lnTo>
                  <a:close/>
                </a:path>
                <a:path w="6187440" h="3378835">
                  <a:moveTo>
                    <a:pt x="6186932" y="884783"/>
                  </a:moveTo>
                  <a:lnTo>
                    <a:pt x="6064516" y="748385"/>
                  </a:lnTo>
                  <a:lnTo>
                    <a:pt x="5844222" y="993825"/>
                  </a:lnTo>
                  <a:lnTo>
                    <a:pt x="5623903" y="748385"/>
                  </a:lnTo>
                  <a:lnTo>
                    <a:pt x="5403621" y="993825"/>
                  </a:lnTo>
                  <a:lnTo>
                    <a:pt x="5183327" y="748385"/>
                  </a:lnTo>
                  <a:lnTo>
                    <a:pt x="4963033" y="993813"/>
                  </a:lnTo>
                  <a:lnTo>
                    <a:pt x="4742764" y="748385"/>
                  </a:lnTo>
                  <a:lnTo>
                    <a:pt x="4522457" y="993825"/>
                  </a:lnTo>
                  <a:lnTo>
                    <a:pt x="4302163" y="748385"/>
                  </a:lnTo>
                  <a:lnTo>
                    <a:pt x="4081856" y="993825"/>
                  </a:lnTo>
                  <a:lnTo>
                    <a:pt x="3861562" y="748385"/>
                  </a:lnTo>
                  <a:lnTo>
                    <a:pt x="3641267" y="993825"/>
                  </a:lnTo>
                  <a:lnTo>
                    <a:pt x="3420986" y="748385"/>
                  </a:lnTo>
                  <a:lnTo>
                    <a:pt x="3200692" y="993813"/>
                  </a:lnTo>
                  <a:lnTo>
                    <a:pt x="3105696" y="887984"/>
                  </a:lnTo>
                  <a:lnTo>
                    <a:pt x="3105696" y="928077"/>
                  </a:lnTo>
                  <a:lnTo>
                    <a:pt x="3200692" y="1033907"/>
                  </a:lnTo>
                  <a:lnTo>
                    <a:pt x="3420986" y="788492"/>
                  </a:lnTo>
                  <a:lnTo>
                    <a:pt x="3641267" y="1033907"/>
                  </a:lnTo>
                  <a:lnTo>
                    <a:pt x="3861562" y="788492"/>
                  </a:lnTo>
                  <a:lnTo>
                    <a:pt x="4081856" y="1033907"/>
                  </a:lnTo>
                  <a:lnTo>
                    <a:pt x="4302163" y="788492"/>
                  </a:lnTo>
                  <a:lnTo>
                    <a:pt x="4522457" y="1033907"/>
                  </a:lnTo>
                  <a:lnTo>
                    <a:pt x="4742764" y="788492"/>
                  </a:lnTo>
                  <a:lnTo>
                    <a:pt x="4963033" y="1033907"/>
                  </a:lnTo>
                  <a:lnTo>
                    <a:pt x="5183327" y="788492"/>
                  </a:lnTo>
                  <a:lnTo>
                    <a:pt x="5403621" y="1033907"/>
                  </a:lnTo>
                  <a:lnTo>
                    <a:pt x="5623903" y="788492"/>
                  </a:lnTo>
                  <a:lnTo>
                    <a:pt x="5844222" y="1033907"/>
                  </a:lnTo>
                  <a:lnTo>
                    <a:pt x="6064516" y="788492"/>
                  </a:lnTo>
                  <a:lnTo>
                    <a:pt x="6186932" y="924864"/>
                  </a:lnTo>
                  <a:lnTo>
                    <a:pt x="6186932" y="884783"/>
                  </a:lnTo>
                  <a:close/>
                </a:path>
                <a:path w="6187440" h="3378835">
                  <a:moveTo>
                    <a:pt x="6186932" y="576656"/>
                  </a:moveTo>
                  <a:lnTo>
                    <a:pt x="6064415" y="713155"/>
                  </a:lnTo>
                  <a:lnTo>
                    <a:pt x="6186932" y="849655"/>
                  </a:lnTo>
                  <a:lnTo>
                    <a:pt x="6186932" y="576656"/>
                  </a:lnTo>
                  <a:close/>
                </a:path>
                <a:path w="6187440" h="3378835">
                  <a:moveTo>
                    <a:pt x="6186932" y="296087"/>
                  </a:moveTo>
                  <a:lnTo>
                    <a:pt x="6064516" y="159702"/>
                  </a:lnTo>
                  <a:lnTo>
                    <a:pt x="5844222" y="405130"/>
                  </a:lnTo>
                  <a:lnTo>
                    <a:pt x="5623903" y="159702"/>
                  </a:lnTo>
                  <a:lnTo>
                    <a:pt x="5403621" y="405130"/>
                  </a:lnTo>
                  <a:lnTo>
                    <a:pt x="5183327" y="159702"/>
                  </a:lnTo>
                  <a:lnTo>
                    <a:pt x="4963033" y="405130"/>
                  </a:lnTo>
                  <a:lnTo>
                    <a:pt x="4742764" y="159702"/>
                  </a:lnTo>
                  <a:lnTo>
                    <a:pt x="4522457" y="405130"/>
                  </a:lnTo>
                  <a:lnTo>
                    <a:pt x="4302163" y="159702"/>
                  </a:lnTo>
                  <a:lnTo>
                    <a:pt x="4081856" y="405130"/>
                  </a:lnTo>
                  <a:lnTo>
                    <a:pt x="3861562" y="159702"/>
                  </a:lnTo>
                  <a:lnTo>
                    <a:pt x="3641267" y="405130"/>
                  </a:lnTo>
                  <a:lnTo>
                    <a:pt x="3420986" y="159702"/>
                  </a:lnTo>
                  <a:lnTo>
                    <a:pt x="3200692" y="405130"/>
                  </a:lnTo>
                  <a:lnTo>
                    <a:pt x="3105696" y="299300"/>
                  </a:lnTo>
                  <a:lnTo>
                    <a:pt x="3105696" y="339382"/>
                  </a:lnTo>
                  <a:lnTo>
                    <a:pt x="3200692" y="445211"/>
                  </a:lnTo>
                  <a:lnTo>
                    <a:pt x="3420986" y="199796"/>
                  </a:lnTo>
                  <a:lnTo>
                    <a:pt x="3641267" y="445223"/>
                  </a:lnTo>
                  <a:lnTo>
                    <a:pt x="3861562" y="199796"/>
                  </a:lnTo>
                  <a:lnTo>
                    <a:pt x="4081856" y="445223"/>
                  </a:lnTo>
                  <a:lnTo>
                    <a:pt x="4302163" y="199796"/>
                  </a:lnTo>
                  <a:lnTo>
                    <a:pt x="4522457" y="445223"/>
                  </a:lnTo>
                  <a:lnTo>
                    <a:pt x="4742764" y="199796"/>
                  </a:lnTo>
                  <a:lnTo>
                    <a:pt x="4963033" y="445211"/>
                  </a:lnTo>
                  <a:lnTo>
                    <a:pt x="5183327" y="199796"/>
                  </a:lnTo>
                  <a:lnTo>
                    <a:pt x="5403621" y="445223"/>
                  </a:lnTo>
                  <a:lnTo>
                    <a:pt x="5623903" y="199796"/>
                  </a:lnTo>
                  <a:lnTo>
                    <a:pt x="5844222" y="445223"/>
                  </a:lnTo>
                  <a:lnTo>
                    <a:pt x="6064516" y="199796"/>
                  </a:lnTo>
                  <a:lnTo>
                    <a:pt x="6186932" y="336181"/>
                  </a:lnTo>
                  <a:lnTo>
                    <a:pt x="6186932" y="296087"/>
                  </a:lnTo>
                  <a:close/>
                </a:path>
                <a:path w="6187440" h="3378835">
                  <a:moveTo>
                    <a:pt x="6186932" y="0"/>
                  </a:moveTo>
                  <a:lnTo>
                    <a:pt x="6176124" y="0"/>
                  </a:lnTo>
                  <a:lnTo>
                    <a:pt x="6064415" y="124460"/>
                  </a:lnTo>
                  <a:lnTo>
                    <a:pt x="6186932" y="260959"/>
                  </a:lnTo>
                  <a:lnTo>
                    <a:pt x="6186932" y="0"/>
                  </a:lnTo>
                  <a:close/>
                </a:path>
              </a:pathLst>
            </a:custGeom>
            <a:solidFill>
              <a:srgbClr val="8AA1AD">
                <a:alpha val="3999"/>
              </a:srgbClr>
            </a:solidFill>
          </p:spPr>
          <p:txBody>
            <a:bodyPr wrap="square" lIns="0" tIns="0" rIns="0" bIns="0" rtlCol="0"/>
            <a:lstStyle/>
            <a:p>
              <a:endParaRPr sz="1403"/>
            </a:p>
          </p:txBody>
        </p:sp>
        <p:sp>
          <p:nvSpPr>
            <p:cNvPr id="9" name="object 9">
              <a:extLst>
                <a:ext uri="{FF2B5EF4-FFF2-40B4-BE49-F238E27FC236}">
                  <a16:creationId xmlns:a16="http://schemas.microsoft.com/office/drawing/2014/main" id="{58FD3860-AD7D-CF7D-A44B-D14CF13DF663}"/>
                </a:ext>
              </a:extLst>
            </p:cNvPr>
            <p:cNvSpPr/>
            <p:nvPr/>
          </p:nvSpPr>
          <p:spPr>
            <a:xfrm>
              <a:off x="9176918" y="19062"/>
              <a:ext cx="2991485" cy="3378835"/>
            </a:xfrm>
            <a:custGeom>
              <a:avLst/>
              <a:gdLst/>
              <a:ahLst/>
              <a:cxnLst/>
              <a:rect l="l" t="t" r="r" b="b"/>
              <a:pathLst>
                <a:path w="2991484" h="3378835">
                  <a:moveTo>
                    <a:pt x="122516" y="3057906"/>
                  </a:moveTo>
                  <a:lnTo>
                    <a:pt x="0" y="2921406"/>
                  </a:lnTo>
                  <a:lnTo>
                    <a:pt x="0" y="3194405"/>
                  </a:lnTo>
                  <a:lnTo>
                    <a:pt x="122516" y="3057906"/>
                  </a:lnTo>
                  <a:close/>
                </a:path>
                <a:path w="2991484" h="3378835">
                  <a:moveTo>
                    <a:pt x="122516" y="2475712"/>
                  </a:moveTo>
                  <a:lnTo>
                    <a:pt x="0" y="2339213"/>
                  </a:lnTo>
                  <a:lnTo>
                    <a:pt x="0" y="2612212"/>
                  </a:lnTo>
                  <a:lnTo>
                    <a:pt x="122516" y="2475712"/>
                  </a:lnTo>
                  <a:close/>
                </a:path>
                <a:path w="2991484" h="3378835">
                  <a:moveTo>
                    <a:pt x="201269" y="0"/>
                  </a:moveTo>
                  <a:lnTo>
                    <a:pt x="165277" y="0"/>
                  </a:lnTo>
                  <a:lnTo>
                    <a:pt x="120332" y="50076"/>
                  </a:lnTo>
                  <a:lnTo>
                    <a:pt x="75387" y="0"/>
                  </a:lnTo>
                  <a:lnTo>
                    <a:pt x="39395" y="0"/>
                  </a:lnTo>
                  <a:lnTo>
                    <a:pt x="120332" y="90170"/>
                  </a:lnTo>
                  <a:lnTo>
                    <a:pt x="156324" y="50076"/>
                  </a:lnTo>
                  <a:lnTo>
                    <a:pt x="201269" y="0"/>
                  </a:lnTo>
                  <a:close/>
                </a:path>
                <a:path w="2991484" h="3378835">
                  <a:moveTo>
                    <a:pt x="563118" y="3057906"/>
                  </a:moveTo>
                  <a:lnTo>
                    <a:pt x="342823" y="2812478"/>
                  </a:lnTo>
                  <a:lnTo>
                    <a:pt x="122529" y="3057906"/>
                  </a:lnTo>
                  <a:lnTo>
                    <a:pt x="342823" y="3303333"/>
                  </a:lnTo>
                  <a:lnTo>
                    <a:pt x="563118" y="3057906"/>
                  </a:lnTo>
                  <a:close/>
                </a:path>
                <a:path w="2991484" h="3378835">
                  <a:moveTo>
                    <a:pt x="563118" y="2475712"/>
                  </a:moveTo>
                  <a:lnTo>
                    <a:pt x="342823" y="2230285"/>
                  </a:lnTo>
                  <a:lnTo>
                    <a:pt x="122529" y="2475712"/>
                  </a:lnTo>
                  <a:lnTo>
                    <a:pt x="342823" y="2721140"/>
                  </a:lnTo>
                  <a:lnTo>
                    <a:pt x="563118" y="2475712"/>
                  </a:lnTo>
                  <a:close/>
                </a:path>
                <a:path w="2991484" h="3378835">
                  <a:moveTo>
                    <a:pt x="641870" y="0"/>
                  </a:moveTo>
                  <a:lnTo>
                    <a:pt x="605878" y="0"/>
                  </a:lnTo>
                  <a:lnTo>
                    <a:pt x="560933" y="50076"/>
                  </a:lnTo>
                  <a:lnTo>
                    <a:pt x="515988" y="0"/>
                  </a:lnTo>
                  <a:lnTo>
                    <a:pt x="479996" y="0"/>
                  </a:lnTo>
                  <a:lnTo>
                    <a:pt x="560933" y="90170"/>
                  </a:lnTo>
                  <a:lnTo>
                    <a:pt x="596925" y="50076"/>
                  </a:lnTo>
                  <a:lnTo>
                    <a:pt x="641870" y="0"/>
                  </a:lnTo>
                  <a:close/>
                </a:path>
                <a:path w="2991484" h="3378835">
                  <a:moveTo>
                    <a:pt x="1082433" y="0"/>
                  </a:moveTo>
                  <a:lnTo>
                    <a:pt x="1046454" y="0"/>
                  </a:lnTo>
                  <a:lnTo>
                    <a:pt x="1001509" y="50076"/>
                  </a:lnTo>
                  <a:lnTo>
                    <a:pt x="956564" y="0"/>
                  </a:lnTo>
                  <a:lnTo>
                    <a:pt x="920584" y="0"/>
                  </a:lnTo>
                  <a:lnTo>
                    <a:pt x="1001509" y="90157"/>
                  </a:lnTo>
                  <a:lnTo>
                    <a:pt x="1037488" y="50076"/>
                  </a:lnTo>
                  <a:lnTo>
                    <a:pt x="1082433" y="0"/>
                  </a:lnTo>
                  <a:close/>
                </a:path>
                <a:path w="2991484" h="3378835">
                  <a:moveTo>
                    <a:pt x="1444282" y="3057906"/>
                  </a:moveTo>
                  <a:lnTo>
                    <a:pt x="1223987" y="2812478"/>
                  </a:lnTo>
                  <a:lnTo>
                    <a:pt x="1003693" y="3057906"/>
                  </a:lnTo>
                  <a:lnTo>
                    <a:pt x="783412" y="2812478"/>
                  </a:lnTo>
                  <a:lnTo>
                    <a:pt x="563118" y="3057906"/>
                  </a:lnTo>
                  <a:lnTo>
                    <a:pt x="783412" y="3303333"/>
                  </a:lnTo>
                  <a:lnTo>
                    <a:pt x="1003693" y="3057918"/>
                  </a:lnTo>
                  <a:lnTo>
                    <a:pt x="1223987" y="3303333"/>
                  </a:lnTo>
                  <a:lnTo>
                    <a:pt x="1444282" y="3057906"/>
                  </a:lnTo>
                  <a:close/>
                </a:path>
                <a:path w="2991484" h="3378835">
                  <a:moveTo>
                    <a:pt x="1444282" y="2475712"/>
                  </a:moveTo>
                  <a:lnTo>
                    <a:pt x="1223987" y="2230285"/>
                  </a:lnTo>
                  <a:lnTo>
                    <a:pt x="1003693" y="2475712"/>
                  </a:lnTo>
                  <a:lnTo>
                    <a:pt x="783412" y="2230285"/>
                  </a:lnTo>
                  <a:lnTo>
                    <a:pt x="563118" y="2475712"/>
                  </a:lnTo>
                  <a:lnTo>
                    <a:pt x="783412" y="2721140"/>
                  </a:lnTo>
                  <a:lnTo>
                    <a:pt x="1003693" y="2475725"/>
                  </a:lnTo>
                  <a:lnTo>
                    <a:pt x="1223987" y="2721140"/>
                  </a:lnTo>
                  <a:lnTo>
                    <a:pt x="1444282" y="2475712"/>
                  </a:lnTo>
                  <a:close/>
                </a:path>
                <a:path w="2991484" h="3378835">
                  <a:moveTo>
                    <a:pt x="1523034" y="0"/>
                  </a:moveTo>
                  <a:lnTo>
                    <a:pt x="1487043" y="0"/>
                  </a:lnTo>
                  <a:lnTo>
                    <a:pt x="1442097" y="50076"/>
                  </a:lnTo>
                  <a:lnTo>
                    <a:pt x="1397152" y="0"/>
                  </a:lnTo>
                  <a:lnTo>
                    <a:pt x="1361160" y="0"/>
                  </a:lnTo>
                  <a:lnTo>
                    <a:pt x="1442097" y="90170"/>
                  </a:lnTo>
                  <a:lnTo>
                    <a:pt x="1478089" y="50076"/>
                  </a:lnTo>
                  <a:lnTo>
                    <a:pt x="1523034" y="0"/>
                  </a:lnTo>
                  <a:close/>
                </a:path>
                <a:path w="2991484" h="3378835">
                  <a:moveTo>
                    <a:pt x="1884870" y="3057906"/>
                  </a:moveTo>
                  <a:lnTo>
                    <a:pt x="1664576" y="2812478"/>
                  </a:lnTo>
                  <a:lnTo>
                    <a:pt x="1444282" y="3057906"/>
                  </a:lnTo>
                  <a:lnTo>
                    <a:pt x="1664576" y="3303333"/>
                  </a:lnTo>
                  <a:lnTo>
                    <a:pt x="1884870" y="3057906"/>
                  </a:lnTo>
                  <a:close/>
                </a:path>
                <a:path w="2991484" h="3378835">
                  <a:moveTo>
                    <a:pt x="1884870" y="2475712"/>
                  </a:moveTo>
                  <a:lnTo>
                    <a:pt x="1664576" y="2230285"/>
                  </a:lnTo>
                  <a:lnTo>
                    <a:pt x="1444282" y="2475712"/>
                  </a:lnTo>
                  <a:lnTo>
                    <a:pt x="1664576" y="2721140"/>
                  </a:lnTo>
                  <a:lnTo>
                    <a:pt x="1884870" y="2475712"/>
                  </a:lnTo>
                  <a:close/>
                </a:path>
                <a:path w="2991484" h="3378835">
                  <a:moveTo>
                    <a:pt x="1963635" y="0"/>
                  </a:moveTo>
                  <a:lnTo>
                    <a:pt x="1927644" y="0"/>
                  </a:lnTo>
                  <a:lnTo>
                    <a:pt x="1882698" y="50076"/>
                  </a:lnTo>
                  <a:lnTo>
                    <a:pt x="1837753" y="0"/>
                  </a:lnTo>
                  <a:lnTo>
                    <a:pt x="1801761" y="0"/>
                  </a:lnTo>
                  <a:lnTo>
                    <a:pt x="1882698" y="90170"/>
                  </a:lnTo>
                  <a:lnTo>
                    <a:pt x="1918690" y="50076"/>
                  </a:lnTo>
                  <a:lnTo>
                    <a:pt x="1963635" y="0"/>
                  </a:lnTo>
                  <a:close/>
                </a:path>
                <a:path w="2991484" h="3378835">
                  <a:moveTo>
                    <a:pt x="2325471" y="3057906"/>
                  </a:moveTo>
                  <a:lnTo>
                    <a:pt x="2105177" y="2812478"/>
                  </a:lnTo>
                  <a:lnTo>
                    <a:pt x="1884883" y="3057906"/>
                  </a:lnTo>
                  <a:lnTo>
                    <a:pt x="2105177" y="3303333"/>
                  </a:lnTo>
                  <a:lnTo>
                    <a:pt x="2325471" y="3057906"/>
                  </a:lnTo>
                  <a:close/>
                </a:path>
                <a:path w="2991484" h="3378835">
                  <a:moveTo>
                    <a:pt x="2325471" y="2475712"/>
                  </a:moveTo>
                  <a:lnTo>
                    <a:pt x="2105177" y="2230285"/>
                  </a:lnTo>
                  <a:lnTo>
                    <a:pt x="1884883" y="2475712"/>
                  </a:lnTo>
                  <a:lnTo>
                    <a:pt x="2105177" y="2721140"/>
                  </a:lnTo>
                  <a:lnTo>
                    <a:pt x="2325471" y="2475712"/>
                  </a:lnTo>
                  <a:close/>
                </a:path>
                <a:path w="2991484" h="3378835">
                  <a:moveTo>
                    <a:pt x="2404211" y="0"/>
                  </a:moveTo>
                  <a:lnTo>
                    <a:pt x="2368232" y="0"/>
                  </a:lnTo>
                  <a:lnTo>
                    <a:pt x="2323287" y="50076"/>
                  </a:lnTo>
                  <a:lnTo>
                    <a:pt x="2278342" y="0"/>
                  </a:lnTo>
                  <a:lnTo>
                    <a:pt x="2242350" y="0"/>
                  </a:lnTo>
                  <a:lnTo>
                    <a:pt x="2323287" y="90170"/>
                  </a:lnTo>
                  <a:lnTo>
                    <a:pt x="2359279" y="50076"/>
                  </a:lnTo>
                  <a:lnTo>
                    <a:pt x="2404211" y="0"/>
                  </a:lnTo>
                  <a:close/>
                </a:path>
                <a:path w="2991484" h="3378835">
                  <a:moveTo>
                    <a:pt x="2844787" y="0"/>
                  </a:moveTo>
                  <a:lnTo>
                    <a:pt x="2808808" y="0"/>
                  </a:lnTo>
                  <a:lnTo>
                    <a:pt x="2763863" y="50076"/>
                  </a:lnTo>
                  <a:lnTo>
                    <a:pt x="2718917" y="0"/>
                  </a:lnTo>
                  <a:lnTo>
                    <a:pt x="2682938" y="0"/>
                  </a:lnTo>
                  <a:lnTo>
                    <a:pt x="2763863" y="90157"/>
                  </a:lnTo>
                  <a:lnTo>
                    <a:pt x="2799842" y="50076"/>
                  </a:lnTo>
                  <a:lnTo>
                    <a:pt x="2844787" y="0"/>
                  </a:lnTo>
                  <a:close/>
                </a:path>
                <a:path w="2991484" h="3378835">
                  <a:moveTo>
                    <a:pt x="2991053" y="2817723"/>
                  </a:moveTo>
                  <a:lnTo>
                    <a:pt x="2986354" y="2812478"/>
                  </a:lnTo>
                  <a:lnTo>
                    <a:pt x="2766060" y="3057906"/>
                  </a:lnTo>
                  <a:lnTo>
                    <a:pt x="2545765" y="2812478"/>
                  </a:lnTo>
                  <a:lnTo>
                    <a:pt x="2325471" y="3057906"/>
                  </a:lnTo>
                  <a:lnTo>
                    <a:pt x="2545765" y="3303333"/>
                  </a:lnTo>
                  <a:lnTo>
                    <a:pt x="2766047" y="3057931"/>
                  </a:lnTo>
                  <a:lnTo>
                    <a:pt x="2986354" y="3303346"/>
                  </a:lnTo>
                  <a:lnTo>
                    <a:pt x="2991053" y="3298088"/>
                  </a:lnTo>
                  <a:lnTo>
                    <a:pt x="2991053" y="2817723"/>
                  </a:lnTo>
                  <a:close/>
                </a:path>
                <a:path w="2991484" h="3378835">
                  <a:moveTo>
                    <a:pt x="2991053" y="2235543"/>
                  </a:moveTo>
                  <a:lnTo>
                    <a:pt x="2986354" y="2230285"/>
                  </a:lnTo>
                  <a:lnTo>
                    <a:pt x="2766047" y="2475712"/>
                  </a:lnTo>
                  <a:lnTo>
                    <a:pt x="2545765" y="2230285"/>
                  </a:lnTo>
                  <a:lnTo>
                    <a:pt x="2325471" y="2475712"/>
                  </a:lnTo>
                  <a:lnTo>
                    <a:pt x="2545765" y="2721140"/>
                  </a:lnTo>
                  <a:lnTo>
                    <a:pt x="2766047" y="2475725"/>
                  </a:lnTo>
                  <a:lnTo>
                    <a:pt x="2986354" y="2721140"/>
                  </a:lnTo>
                  <a:lnTo>
                    <a:pt x="2991053" y="2715895"/>
                  </a:lnTo>
                  <a:lnTo>
                    <a:pt x="2991053" y="2235543"/>
                  </a:lnTo>
                  <a:close/>
                </a:path>
                <a:path w="2991484" h="3378835">
                  <a:moveTo>
                    <a:pt x="2991066" y="3333204"/>
                  </a:moveTo>
                  <a:lnTo>
                    <a:pt x="2986240" y="3338576"/>
                  </a:lnTo>
                  <a:lnTo>
                    <a:pt x="2801937" y="3133242"/>
                  </a:lnTo>
                  <a:lnTo>
                    <a:pt x="2765958" y="3093148"/>
                  </a:lnTo>
                  <a:lnTo>
                    <a:pt x="2545664" y="3338576"/>
                  </a:lnTo>
                  <a:lnTo>
                    <a:pt x="2361349" y="3133242"/>
                  </a:lnTo>
                  <a:lnTo>
                    <a:pt x="2325370" y="3093148"/>
                  </a:lnTo>
                  <a:lnTo>
                    <a:pt x="2105088" y="3338576"/>
                  </a:lnTo>
                  <a:lnTo>
                    <a:pt x="1920760" y="3133242"/>
                  </a:lnTo>
                  <a:lnTo>
                    <a:pt x="1884768" y="3093148"/>
                  </a:lnTo>
                  <a:lnTo>
                    <a:pt x="1664474" y="3338576"/>
                  </a:lnTo>
                  <a:lnTo>
                    <a:pt x="1480159" y="3133242"/>
                  </a:lnTo>
                  <a:lnTo>
                    <a:pt x="1444180" y="3093148"/>
                  </a:lnTo>
                  <a:lnTo>
                    <a:pt x="1223899" y="3338576"/>
                  </a:lnTo>
                  <a:lnTo>
                    <a:pt x="1039583" y="3133242"/>
                  </a:lnTo>
                  <a:lnTo>
                    <a:pt x="1003604" y="3093148"/>
                  </a:lnTo>
                  <a:lnTo>
                    <a:pt x="783323" y="3338576"/>
                  </a:lnTo>
                  <a:lnTo>
                    <a:pt x="599008" y="3133242"/>
                  </a:lnTo>
                  <a:lnTo>
                    <a:pt x="563029" y="3093148"/>
                  </a:lnTo>
                  <a:lnTo>
                    <a:pt x="342709" y="3338576"/>
                  </a:lnTo>
                  <a:lnTo>
                    <a:pt x="158407" y="3133242"/>
                  </a:lnTo>
                  <a:lnTo>
                    <a:pt x="122428" y="3093148"/>
                  </a:lnTo>
                  <a:lnTo>
                    <a:pt x="12" y="3229533"/>
                  </a:lnTo>
                  <a:lnTo>
                    <a:pt x="12" y="3269615"/>
                  </a:lnTo>
                  <a:lnTo>
                    <a:pt x="122428" y="3133242"/>
                  </a:lnTo>
                  <a:lnTo>
                    <a:pt x="342709" y="3378657"/>
                  </a:lnTo>
                  <a:lnTo>
                    <a:pt x="378688" y="3338576"/>
                  </a:lnTo>
                  <a:lnTo>
                    <a:pt x="563029" y="3133242"/>
                  </a:lnTo>
                  <a:lnTo>
                    <a:pt x="783323" y="3378657"/>
                  </a:lnTo>
                  <a:lnTo>
                    <a:pt x="819289" y="3338576"/>
                  </a:lnTo>
                  <a:lnTo>
                    <a:pt x="1003604" y="3133242"/>
                  </a:lnTo>
                  <a:lnTo>
                    <a:pt x="1223899" y="3378657"/>
                  </a:lnTo>
                  <a:lnTo>
                    <a:pt x="1259865" y="3338576"/>
                  </a:lnTo>
                  <a:lnTo>
                    <a:pt x="1444180" y="3133242"/>
                  </a:lnTo>
                  <a:lnTo>
                    <a:pt x="1664474" y="3378657"/>
                  </a:lnTo>
                  <a:lnTo>
                    <a:pt x="1700453" y="3338576"/>
                  </a:lnTo>
                  <a:lnTo>
                    <a:pt x="1884768" y="3133242"/>
                  </a:lnTo>
                  <a:lnTo>
                    <a:pt x="2105088" y="3378657"/>
                  </a:lnTo>
                  <a:lnTo>
                    <a:pt x="2141055" y="3338576"/>
                  </a:lnTo>
                  <a:lnTo>
                    <a:pt x="2325370" y="3133242"/>
                  </a:lnTo>
                  <a:lnTo>
                    <a:pt x="2545664" y="3378657"/>
                  </a:lnTo>
                  <a:lnTo>
                    <a:pt x="2581643" y="3338576"/>
                  </a:lnTo>
                  <a:lnTo>
                    <a:pt x="2765958" y="3133242"/>
                  </a:lnTo>
                  <a:lnTo>
                    <a:pt x="2986240" y="3378657"/>
                  </a:lnTo>
                  <a:lnTo>
                    <a:pt x="2991066" y="3373285"/>
                  </a:lnTo>
                  <a:lnTo>
                    <a:pt x="2991066" y="3338576"/>
                  </a:lnTo>
                  <a:lnTo>
                    <a:pt x="2991066" y="3333204"/>
                  </a:lnTo>
                  <a:close/>
                </a:path>
                <a:path w="2991484" h="3378835">
                  <a:moveTo>
                    <a:pt x="2991066" y="2750997"/>
                  </a:moveTo>
                  <a:lnTo>
                    <a:pt x="2986240" y="2756382"/>
                  </a:lnTo>
                  <a:lnTo>
                    <a:pt x="2801937" y="2551049"/>
                  </a:lnTo>
                  <a:lnTo>
                    <a:pt x="2765958" y="2510955"/>
                  </a:lnTo>
                  <a:lnTo>
                    <a:pt x="2545664" y="2756395"/>
                  </a:lnTo>
                  <a:lnTo>
                    <a:pt x="2361349" y="2551049"/>
                  </a:lnTo>
                  <a:lnTo>
                    <a:pt x="2325370" y="2510955"/>
                  </a:lnTo>
                  <a:lnTo>
                    <a:pt x="2105088" y="2756395"/>
                  </a:lnTo>
                  <a:lnTo>
                    <a:pt x="1920748" y="2551049"/>
                  </a:lnTo>
                  <a:lnTo>
                    <a:pt x="1884768" y="2510955"/>
                  </a:lnTo>
                  <a:lnTo>
                    <a:pt x="1664474" y="2756395"/>
                  </a:lnTo>
                  <a:lnTo>
                    <a:pt x="1480159" y="2551049"/>
                  </a:lnTo>
                  <a:lnTo>
                    <a:pt x="1444180" y="2510955"/>
                  </a:lnTo>
                  <a:lnTo>
                    <a:pt x="1223899" y="2756382"/>
                  </a:lnTo>
                  <a:lnTo>
                    <a:pt x="1039583" y="2551049"/>
                  </a:lnTo>
                  <a:lnTo>
                    <a:pt x="1003604" y="2510955"/>
                  </a:lnTo>
                  <a:lnTo>
                    <a:pt x="783323" y="2756395"/>
                  </a:lnTo>
                  <a:lnTo>
                    <a:pt x="599008" y="2551049"/>
                  </a:lnTo>
                  <a:lnTo>
                    <a:pt x="563029" y="2510955"/>
                  </a:lnTo>
                  <a:lnTo>
                    <a:pt x="342709" y="2756395"/>
                  </a:lnTo>
                  <a:lnTo>
                    <a:pt x="158407" y="2551049"/>
                  </a:lnTo>
                  <a:lnTo>
                    <a:pt x="122428" y="2510955"/>
                  </a:lnTo>
                  <a:lnTo>
                    <a:pt x="12" y="2647353"/>
                  </a:lnTo>
                  <a:lnTo>
                    <a:pt x="12" y="2687434"/>
                  </a:lnTo>
                  <a:lnTo>
                    <a:pt x="122428" y="2551049"/>
                  </a:lnTo>
                  <a:lnTo>
                    <a:pt x="342709" y="2796476"/>
                  </a:lnTo>
                  <a:lnTo>
                    <a:pt x="378688" y="2756395"/>
                  </a:lnTo>
                  <a:lnTo>
                    <a:pt x="563029" y="2551049"/>
                  </a:lnTo>
                  <a:lnTo>
                    <a:pt x="783323" y="2796476"/>
                  </a:lnTo>
                  <a:lnTo>
                    <a:pt x="819289" y="2756395"/>
                  </a:lnTo>
                  <a:lnTo>
                    <a:pt x="1003604" y="2551049"/>
                  </a:lnTo>
                  <a:lnTo>
                    <a:pt x="1223899" y="2796476"/>
                  </a:lnTo>
                  <a:lnTo>
                    <a:pt x="1259878" y="2756382"/>
                  </a:lnTo>
                  <a:lnTo>
                    <a:pt x="1444180" y="2551049"/>
                  </a:lnTo>
                  <a:lnTo>
                    <a:pt x="1664474" y="2796476"/>
                  </a:lnTo>
                  <a:lnTo>
                    <a:pt x="1700441" y="2756395"/>
                  </a:lnTo>
                  <a:lnTo>
                    <a:pt x="1884768" y="2551049"/>
                  </a:lnTo>
                  <a:lnTo>
                    <a:pt x="2105088" y="2796476"/>
                  </a:lnTo>
                  <a:lnTo>
                    <a:pt x="2141055" y="2756395"/>
                  </a:lnTo>
                  <a:lnTo>
                    <a:pt x="2325370" y="2551049"/>
                  </a:lnTo>
                  <a:lnTo>
                    <a:pt x="2545664" y="2796476"/>
                  </a:lnTo>
                  <a:lnTo>
                    <a:pt x="2581630" y="2756395"/>
                  </a:lnTo>
                  <a:lnTo>
                    <a:pt x="2765958" y="2551049"/>
                  </a:lnTo>
                  <a:lnTo>
                    <a:pt x="2986240" y="2796476"/>
                  </a:lnTo>
                  <a:lnTo>
                    <a:pt x="2991066" y="2791091"/>
                  </a:lnTo>
                  <a:lnTo>
                    <a:pt x="2991066" y="2756382"/>
                  </a:lnTo>
                  <a:lnTo>
                    <a:pt x="2991066" y="2750997"/>
                  </a:lnTo>
                  <a:close/>
                </a:path>
                <a:path w="2991484" h="3378835">
                  <a:moveTo>
                    <a:pt x="2991066" y="2160486"/>
                  </a:moveTo>
                  <a:lnTo>
                    <a:pt x="2986240" y="2165858"/>
                  </a:lnTo>
                  <a:lnTo>
                    <a:pt x="2801937" y="1960524"/>
                  </a:lnTo>
                  <a:lnTo>
                    <a:pt x="2765958" y="1920430"/>
                  </a:lnTo>
                  <a:lnTo>
                    <a:pt x="2545664" y="2165870"/>
                  </a:lnTo>
                  <a:lnTo>
                    <a:pt x="2361349" y="1960524"/>
                  </a:lnTo>
                  <a:lnTo>
                    <a:pt x="2325370" y="1920430"/>
                  </a:lnTo>
                  <a:lnTo>
                    <a:pt x="2105088" y="2165870"/>
                  </a:lnTo>
                  <a:lnTo>
                    <a:pt x="1920748" y="1960524"/>
                  </a:lnTo>
                  <a:lnTo>
                    <a:pt x="1884768" y="1920430"/>
                  </a:lnTo>
                  <a:lnTo>
                    <a:pt x="1664474" y="2165870"/>
                  </a:lnTo>
                  <a:lnTo>
                    <a:pt x="1480159" y="1960524"/>
                  </a:lnTo>
                  <a:lnTo>
                    <a:pt x="1444180" y="1920430"/>
                  </a:lnTo>
                  <a:lnTo>
                    <a:pt x="1223899" y="2165858"/>
                  </a:lnTo>
                  <a:lnTo>
                    <a:pt x="1039583" y="1960524"/>
                  </a:lnTo>
                  <a:lnTo>
                    <a:pt x="1003604" y="1920430"/>
                  </a:lnTo>
                  <a:lnTo>
                    <a:pt x="783323" y="2165870"/>
                  </a:lnTo>
                  <a:lnTo>
                    <a:pt x="599008" y="1960524"/>
                  </a:lnTo>
                  <a:lnTo>
                    <a:pt x="563029" y="1920430"/>
                  </a:lnTo>
                  <a:lnTo>
                    <a:pt x="342709" y="2165870"/>
                  </a:lnTo>
                  <a:lnTo>
                    <a:pt x="158407" y="1960524"/>
                  </a:lnTo>
                  <a:lnTo>
                    <a:pt x="122428" y="1920430"/>
                  </a:lnTo>
                  <a:lnTo>
                    <a:pt x="12" y="2056828"/>
                  </a:lnTo>
                  <a:lnTo>
                    <a:pt x="12" y="2096909"/>
                  </a:lnTo>
                  <a:lnTo>
                    <a:pt x="122428" y="1960524"/>
                  </a:lnTo>
                  <a:lnTo>
                    <a:pt x="342709" y="2205952"/>
                  </a:lnTo>
                  <a:lnTo>
                    <a:pt x="378688" y="2165870"/>
                  </a:lnTo>
                  <a:lnTo>
                    <a:pt x="563029" y="1960524"/>
                  </a:lnTo>
                  <a:lnTo>
                    <a:pt x="783323" y="2205952"/>
                  </a:lnTo>
                  <a:lnTo>
                    <a:pt x="819289" y="2165870"/>
                  </a:lnTo>
                  <a:lnTo>
                    <a:pt x="1003604" y="1960524"/>
                  </a:lnTo>
                  <a:lnTo>
                    <a:pt x="1223899" y="2205952"/>
                  </a:lnTo>
                  <a:lnTo>
                    <a:pt x="1259878" y="2165858"/>
                  </a:lnTo>
                  <a:lnTo>
                    <a:pt x="1444180" y="1960524"/>
                  </a:lnTo>
                  <a:lnTo>
                    <a:pt x="1664474" y="2205952"/>
                  </a:lnTo>
                  <a:lnTo>
                    <a:pt x="1700441" y="2165870"/>
                  </a:lnTo>
                  <a:lnTo>
                    <a:pt x="1884768" y="1960524"/>
                  </a:lnTo>
                  <a:lnTo>
                    <a:pt x="2105088" y="2205952"/>
                  </a:lnTo>
                  <a:lnTo>
                    <a:pt x="2141055" y="2165870"/>
                  </a:lnTo>
                  <a:lnTo>
                    <a:pt x="2325370" y="1960524"/>
                  </a:lnTo>
                  <a:lnTo>
                    <a:pt x="2545664" y="2205952"/>
                  </a:lnTo>
                  <a:lnTo>
                    <a:pt x="2581630" y="2165870"/>
                  </a:lnTo>
                  <a:lnTo>
                    <a:pt x="2765958" y="1960524"/>
                  </a:lnTo>
                  <a:lnTo>
                    <a:pt x="2986240" y="2205952"/>
                  </a:lnTo>
                  <a:lnTo>
                    <a:pt x="2991066" y="2200579"/>
                  </a:lnTo>
                  <a:lnTo>
                    <a:pt x="2991066" y="2165858"/>
                  </a:lnTo>
                  <a:lnTo>
                    <a:pt x="2991066" y="2160486"/>
                  </a:lnTo>
                  <a:close/>
                </a:path>
              </a:pathLst>
            </a:custGeom>
            <a:solidFill>
              <a:srgbClr val="8AA1AD">
                <a:alpha val="3999"/>
              </a:srgbClr>
            </a:solidFill>
          </p:spPr>
          <p:txBody>
            <a:bodyPr wrap="square" lIns="0" tIns="0" rIns="0" bIns="0" rtlCol="0"/>
            <a:lstStyle/>
            <a:p>
              <a:endParaRPr sz="1403"/>
            </a:p>
          </p:txBody>
        </p:sp>
      </p:grpSp>
      <p:grpSp>
        <p:nvGrpSpPr>
          <p:cNvPr id="23" name="object 23">
            <a:extLst>
              <a:ext uri="{FF2B5EF4-FFF2-40B4-BE49-F238E27FC236}">
                <a16:creationId xmlns:a16="http://schemas.microsoft.com/office/drawing/2014/main" id="{0B2EECE3-C0B4-26D4-6309-272C3402084D}"/>
              </a:ext>
            </a:extLst>
          </p:cNvPr>
          <p:cNvGrpSpPr/>
          <p:nvPr/>
        </p:nvGrpSpPr>
        <p:grpSpPr>
          <a:xfrm>
            <a:off x="1414" y="6657705"/>
            <a:ext cx="12191081" cy="195307"/>
            <a:chOff x="0" y="6645376"/>
            <a:chExt cx="12168505" cy="194945"/>
          </a:xfrm>
        </p:grpSpPr>
        <p:sp>
          <p:nvSpPr>
            <p:cNvPr id="24" name="object 24">
              <a:extLst>
                <a:ext uri="{FF2B5EF4-FFF2-40B4-BE49-F238E27FC236}">
                  <a16:creationId xmlns:a16="http://schemas.microsoft.com/office/drawing/2014/main" id="{0D349A22-276C-E819-50A5-5482AB5B6307}"/>
                </a:ext>
              </a:extLst>
            </p:cNvPr>
            <p:cNvSpPr/>
            <p:nvPr/>
          </p:nvSpPr>
          <p:spPr>
            <a:xfrm>
              <a:off x="0" y="6645376"/>
              <a:ext cx="4043045" cy="194945"/>
            </a:xfrm>
            <a:custGeom>
              <a:avLst/>
              <a:gdLst/>
              <a:ahLst/>
              <a:cxnLst/>
              <a:rect l="l" t="t" r="r" b="b"/>
              <a:pathLst>
                <a:path w="4043045" h="194945">
                  <a:moveTo>
                    <a:pt x="4042486" y="0"/>
                  </a:moveTo>
                  <a:lnTo>
                    <a:pt x="0" y="0"/>
                  </a:lnTo>
                  <a:lnTo>
                    <a:pt x="0" y="194627"/>
                  </a:lnTo>
                  <a:lnTo>
                    <a:pt x="4042486" y="194627"/>
                  </a:lnTo>
                  <a:lnTo>
                    <a:pt x="4042486" y="0"/>
                  </a:lnTo>
                  <a:close/>
                </a:path>
              </a:pathLst>
            </a:custGeom>
            <a:solidFill>
              <a:srgbClr val="2C5CA9"/>
            </a:solidFill>
          </p:spPr>
          <p:txBody>
            <a:bodyPr wrap="square" lIns="0" tIns="0" rIns="0" bIns="0" rtlCol="0"/>
            <a:lstStyle/>
            <a:p>
              <a:endParaRPr sz="1403"/>
            </a:p>
          </p:txBody>
        </p:sp>
        <p:sp>
          <p:nvSpPr>
            <p:cNvPr id="25" name="object 25">
              <a:extLst>
                <a:ext uri="{FF2B5EF4-FFF2-40B4-BE49-F238E27FC236}">
                  <a16:creationId xmlns:a16="http://schemas.microsoft.com/office/drawing/2014/main" id="{E8BFF689-A2D3-86A5-44D3-E27E77FC787A}"/>
                </a:ext>
              </a:extLst>
            </p:cNvPr>
            <p:cNvSpPr/>
            <p:nvPr/>
          </p:nvSpPr>
          <p:spPr>
            <a:xfrm>
              <a:off x="4042486" y="6645376"/>
              <a:ext cx="4068445" cy="194945"/>
            </a:xfrm>
            <a:custGeom>
              <a:avLst/>
              <a:gdLst/>
              <a:ahLst/>
              <a:cxnLst/>
              <a:rect l="l" t="t" r="r" b="b"/>
              <a:pathLst>
                <a:path w="4068445" h="194945">
                  <a:moveTo>
                    <a:pt x="4068229" y="0"/>
                  </a:moveTo>
                  <a:lnTo>
                    <a:pt x="0" y="0"/>
                  </a:lnTo>
                  <a:lnTo>
                    <a:pt x="0" y="194627"/>
                  </a:lnTo>
                  <a:lnTo>
                    <a:pt x="4068229" y="194627"/>
                  </a:lnTo>
                  <a:lnTo>
                    <a:pt x="4068229" y="0"/>
                  </a:lnTo>
                  <a:close/>
                </a:path>
              </a:pathLst>
            </a:custGeom>
            <a:solidFill>
              <a:srgbClr val="149ED9"/>
            </a:solidFill>
          </p:spPr>
          <p:txBody>
            <a:bodyPr wrap="square" lIns="0" tIns="0" rIns="0" bIns="0" rtlCol="0"/>
            <a:lstStyle/>
            <a:p>
              <a:endParaRPr sz="1403"/>
            </a:p>
          </p:txBody>
        </p:sp>
        <p:sp>
          <p:nvSpPr>
            <p:cNvPr id="26" name="object 26">
              <a:extLst>
                <a:ext uri="{FF2B5EF4-FFF2-40B4-BE49-F238E27FC236}">
                  <a16:creationId xmlns:a16="http://schemas.microsoft.com/office/drawing/2014/main" id="{F4CBB4D9-E382-B341-E285-905DFF7B5077}"/>
                </a:ext>
              </a:extLst>
            </p:cNvPr>
            <p:cNvSpPr/>
            <p:nvPr/>
          </p:nvSpPr>
          <p:spPr>
            <a:xfrm>
              <a:off x="8110715" y="6645376"/>
              <a:ext cx="4057650" cy="194945"/>
            </a:xfrm>
            <a:custGeom>
              <a:avLst/>
              <a:gdLst/>
              <a:ahLst/>
              <a:cxnLst/>
              <a:rect l="l" t="t" r="r" b="b"/>
              <a:pathLst>
                <a:path w="4057650" h="194945">
                  <a:moveTo>
                    <a:pt x="4057269" y="0"/>
                  </a:moveTo>
                  <a:lnTo>
                    <a:pt x="0" y="0"/>
                  </a:lnTo>
                  <a:lnTo>
                    <a:pt x="0" y="194627"/>
                  </a:lnTo>
                  <a:lnTo>
                    <a:pt x="4057269" y="194627"/>
                  </a:lnTo>
                  <a:lnTo>
                    <a:pt x="4057269" y="0"/>
                  </a:lnTo>
                  <a:close/>
                </a:path>
              </a:pathLst>
            </a:custGeom>
            <a:solidFill>
              <a:srgbClr val="F8D10A"/>
            </a:solidFill>
          </p:spPr>
          <p:txBody>
            <a:bodyPr wrap="square" lIns="0" tIns="0" rIns="0" bIns="0" rtlCol="0"/>
            <a:lstStyle/>
            <a:p>
              <a:endParaRPr sz="1403"/>
            </a:p>
          </p:txBody>
        </p:sp>
      </p:grpSp>
      <p:grpSp>
        <p:nvGrpSpPr>
          <p:cNvPr id="28" name="object 28">
            <a:extLst>
              <a:ext uri="{FF2B5EF4-FFF2-40B4-BE49-F238E27FC236}">
                <a16:creationId xmlns:a16="http://schemas.microsoft.com/office/drawing/2014/main" id="{EA43E480-9BA5-5589-0C49-5F5F94C91C15}"/>
              </a:ext>
            </a:extLst>
          </p:cNvPr>
          <p:cNvGrpSpPr/>
          <p:nvPr/>
        </p:nvGrpSpPr>
        <p:grpSpPr>
          <a:xfrm>
            <a:off x="3308435" y="2418113"/>
            <a:ext cx="1356332" cy="1621618"/>
            <a:chOff x="3300897" y="3059971"/>
            <a:chExt cx="1353820" cy="1618615"/>
          </a:xfrm>
        </p:grpSpPr>
        <p:sp>
          <p:nvSpPr>
            <p:cNvPr id="29" name="object 29">
              <a:extLst>
                <a:ext uri="{FF2B5EF4-FFF2-40B4-BE49-F238E27FC236}">
                  <a16:creationId xmlns:a16="http://schemas.microsoft.com/office/drawing/2014/main" id="{A67B3D5F-9845-A36C-3297-80DDF4100811}"/>
                </a:ext>
              </a:extLst>
            </p:cNvPr>
            <p:cNvSpPr/>
            <p:nvPr/>
          </p:nvSpPr>
          <p:spPr>
            <a:xfrm>
              <a:off x="3300897" y="3059971"/>
              <a:ext cx="1250950" cy="809625"/>
            </a:xfrm>
            <a:custGeom>
              <a:avLst/>
              <a:gdLst/>
              <a:ahLst/>
              <a:cxnLst/>
              <a:rect l="l" t="t" r="r" b="b"/>
              <a:pathLst>
                <a:path w="1250950" h="809625">
                  <a:moveTo>
                    <a:pt x="218545" y="0"/>
                  </a:moveTo>
                  <a:lnTo>
                    <a:pt x="176061" y="4955"/>
                  </a:lnTo>
                  <a:lnTo>
                    <a:pt x="135291" y="17891"/>
                  </a:lnTo>
                  <a:lnTo>
                    <a:pt x="97474" y="38541"/>
                  </a:lnTo>
                  <a:lnTo>
                    <a:pt x="63849" y="66636"/>
                  </a:lnTo>
                  <a:lnTo>
                    <a:pt x="35656" y="101912"/>
                  </a:lnTo>
                  <a:lnTo>
                    <a:pt x="15082" y="142103"/>
                  </a:lnTo>
                  <a:lnTo>
                    <a:pt x="3285" y="184298"/>
                  </a:lnTo>
                  <a:lnTo>
                    <a:pt x="0" y="227258"/>
                  </a:lnTo>
                  <a:lnTo>
                    <a:pt x="4958" y="269742"/>
                  </a:lnTo>
                  <a:lnTo>
                    <a:pt x="17896" y="310512"/>
                  </a:lnTo>
                  <a:lnTo>
                    <a:pt x="38547" y="348328"/>
                  </a:lnTo>
                  <a:lnTo>
                    <a:pt x="66645" y="381951"/>
                  </a:lnTo>
                  <a:lnTo>
                    <a:pt x="101925" y="410141"/>
                  </a:lnTo>
                  <a:lnTo>
                    <a:pt x="719449" y="809188"/>
                  </a:lnTo>
                  <a:lnTo>
                    <a:pt x="1010216" y="621304"/>
                  </a:lnTo>
                  <a:lnTo>
                    <a:pt x="1057392" y="598224"/>
                  </a:lnTo>
                  <a:lnTo>
                    <a:pt x="1106950" y="587243"/>
                  </a:lnTo>
                  <a:lnTo>
                    <a:pt x="1156956" y="587829"/>
                  </a:lnTo>
                  <a:lnTo>
                    <a:pt x="1205472" y="599448"/>
                  </a:lnTo>
                  <a:lnTo>
                    <a:pt x="1250563" y="621571"/>
                  </a:lnTo>
                  <a:lnTo>
                    <a:pt x="343898" y="35681"/>
                  </a:lnTo>
                  <a:lnTo>
                    <a:pt x="303703" y="15096"/>
                  </a:lnTo>
                  <a:lnTo>
                    <a:pt x="261506" y="3291"/>
                  </a:lnTo>
                  <a:lnTo>
                    <a:pt x="218545" y="0"/>
                  </a:lnTo>
                  <a:close/>
                </a:path>
              </a:pathLst>
            </a:custGeom>
            <a:solidFill>
              <a:srgbClr val="135DAB"/>
            </a:solidFill>
          </p:spPr>
          <p:txBody>
            <a:bodyPr wrap="square" lIns="0" tIns="0" rIns="0" bIns="0" rtlCol="0"/>
            <a:lstStyle/>
            <a:p>
              <a:endParaRPr sz="1403"/>
            </a:p>
          </p:txBody>
        </p:sp>
        <p:sp>
          <p:nvSpPr>
            <p:cNvPr id="30" name="object 30">
              <a:extLst>
                <a:ext uri="{FF2B5EF4-FFF2-40B4-BE49-F238E27FC236}">
                  <a16:creationId xmlns:a16="http://schemas.microsoft.com/office/drawing/2014/main" id="{9212DAEF-D565-5AB8-CFD4-562FA7DD35F3}"/>
                </a:ext>
              </a:extLst>
            </p:cNvPr>
            <p:cNvSpPr/>
            <p:nvPr/>
          </p:nvSpPr>
          <p:spPr>
            <a:xfrm>
              <a:off x="3300899" y="3869164"/>
              <a:ext cx="1250950" cy="809625"/>
            </a:xfrm>
            <a:custGeom>
              <a:avLst/>
              <a:gdLst/>
              <a:ahLst/>
              <a:cxnLst/>
              <a:rect l="l" t="t" r="r" b="b"/>
              <a:pathLst>
                <a:path w="1250950" h="809625">
                  <a:moveTo>
                    <a:pt x="719444" y="0"/>
                  </a:moveTo>
                  <a:lnTo>
                    <a:pt x="101906" y="399033"/>
                  </a:lnTo>
                  <a:lnTo>
                    <a:pt x="66635" y="427223"/>
                  </a:lnTo>
                  <a:lnTo>
                    <a:pt x="38542" y="460846"/>
                  </a:lnTo>
                  <a:lnTo>
                    <a:pt x="17894" y="498663"/>
                  </a:lnTo>
                  <a:lnTo>
                    <a:pt x="4957" y="539434"/>
                  </a:lnTo>
                  <a:lnTo>
                    <a:pt x="0" y="581920"/>
                  </a:lnTo>
                  <a:lnTo>
                    <a:pt x="3287" y="624881"/>
                  </a:lnTo>
                  <a:lnTo>
                    <a:pt x="15086" y="667080"/>
                  </a:lnTo>
                  <a:lnTo>
                    <a:pt x="35663" y="707275"/>
                  </a:lnTo>
                  <a:lnTo>
                    <a:pt x="63853" y="742546"/>
                  </a:lnTo>
                  <a:lnTo>
                    <a:pt x="97475" y="770639"/>
                  </a:lnTo>
                  <a:lnTo>
                    <a:pt x="135291" y="791287"/>
                  </a:lnTo>
                  <a:lnTo>
                    <a:pt x="176060" y="804224"/>
                  </a:lnTo>
                  <a:lnTo>
                    <a:pt x="218543" y="809182"/>
                  </a:lnTo>
                  <a:lnTo>
                    <a:pt x="261500" y="805895"/>
                  </a:lnTo>
                  <a:lnTo>
                    <a:pt x="303692" y="794096"/>
                  </a:lnTo>
                  <a:lnTo>
                    <a:pt x="343879" y="773518"/>
                  </a:lnTo>
                  <a:lnTo>
                    <a:pt x="1250519" y="187642"/>
                  </a:lnTo>
                  <a:lnTo>
                    <a:pt x="1205431" y="209749"/>
                  </a:lnTo>
                  <a:lnTo>
                    <a:pt x="1156923" y="221358"/>
                  </a:lnTo>
                  <a:lnTo>
                    <a:pt x="1106929" y="221937"/>
                  </a:lnTo>
                  <a:lnTo>
                    <a:pt x="1057384" y="210960"/>
                  </a:lnTo>
                  <a:lnTo>
                    <a:pt x="1010223" y="187896"/>
                  </a:lnTo>
                  <a:lnTo>
                    <a:pt x="719444" y="0"/>
                  </a:lnTo>
                  <a:close/>
                </a:path>
              </a:pathLst>
            </a:custGeom>
            <a:solidFill>
              <a:srgbClr val="83C9EB"/>
            </a:solidFill>
          </p:spPr>
          <p:txBody>
            <a:bodyPr wrap="square" lIns="0" tIns="0" rIns="0" bIns="0" rtlCol="0"/>
            <a:lstStyle/>
            <a:p>
              <a:endParaRPr sz="1403"/>
            </a:p>
          </p:txBody>
        </p:sp>
        <p:sp>
          <p:nvSpPr>
            <p:cNvPr id="31" name="object 31">
              <a:extLst>
                <a:ext uri="{FF2B5EF4-FFF2-40B4-BE49-F238E27FC236}">
                  <a16:creationId xmlns:a16="http://schemas.microsoft.com/office/drawing/2014/main" id="{D8F00C80-E58F-EB72-44AB-DC2A3C077B4D}"/>
                </a:ext>
              </a:extLst>
            </p:cNvPr>
            <p:cNvSpPr/>
            <p:nvPr/>
          </p:nvSpPr>
          <p:spPr>
            <a:xfrm>
              <a:off x="4020348" y="3646406"/>
              <a:ext cx="634365" cy="445770"/>
            </a:xfrm>
            <a:custGeom>
              <a:avLst/>
              <a:gdLst/>
              <a:ahLst/>
              <a:cxnLst/>
              <a:rect l="l" t="t" r="r" b="b"/>
              <a:pathLst>
                <a:path w="634364" h="445770">
                  <a:moveTo>
                    <a:pt x="413600" y="0"/>
                  </a:moveTo>
                  <a:lnTo>
                    <a:pt x="361950" y="5511"/>
                  </a:lnTo>
                  <a:lnTo>
                    <a:pt x="322971" y="18213"/>
                  </a:lnTo>
                  <a:lnTo>
                    <a:pt x="296684" y="31749"/>
                  </a:lnTo>
                  <a:lnTo>
                    <a:pt x="293649" y="33007"/>
                  </a:lnTo>
                  <a:lnTo>
                    <a:pt x="0" y="222758"/>
                  </a:lnTo>
                  <a:lnTo>
                    <a:pt x="293725" y="412559"/>
                  </a:lnTo>
                  <a:lnTo>
                    <a:pt x="296875" y="413867"/>
                  </a:lnTo>
                  <a:lnTo>
                    <a:pt x="306616" y="419404"/>
                  </a:lnTo>
                  <a:lnTo>
                    <a:pt x="348891" y="436640"/>
                  </a:lnTo>
                  <a:lnTo>
                    <a:pt x="391744" y="444792"/>
                  </a:lnTo>
                  <a:lnTo>
                    <a:pt x="413397" y="445503"/>
                  </a:lnTo>
                  <a:lnTo>
                    <a:pt x="426783" y="444969"/>
                  </a:lnTo>
                  <a:lnTo>
                    <a:pt x="491464" y="430532"/>
                  </a:lnTo>
                  <a:lnTo>
                    <a:pt x="532015" y="409984"/>
                  </a:lnTo>
                  <a:lnTo>
                    <a:pt x="567261" y="381926"/>
                  </a:lnTo>
                  <a:lnTo>
                    <a:pt x="596404" y="346900"/>
                  </a:lnTo>
                  <a:lnTo>
                    <a:pt x="624235" y="288756"/>
                  </a:lnTo>
                  <a:lnTo>
                    <a:pt x="634187" y="222745"/>
                  </a:lnTo>
                  <a:lnTo>
                    <a:pt x="631633" y="188919"/>
                  </a:lnTo>
                  <a:lnTo>
                    <a:pt x="612332" y="126426"/>
                  </a:lnTo>
                  <a:lnTo>
                    <a:pt x="567274" y="63587"/>
                  </a:lnTo>
                  <a:lnTo>
                    <a:pt x="532009" y="35502"/>
                  </a:lnTo>
                  <a:lnTo>
                    <a:pt x="491428" y="14943"/>
                  </a:lnTo>
                  <a:lnTo>
                    <a:pt x="446595" y="2908"/>
                  </a:lnTo>
                  <a:lnTo>
                    <a:pt x="426681" y="520"/>
                  </a:lnTo>
                  <a:lnTo>
                    <a:pt x="413600" y="0"/>
                  </a:lnTo>
                  <a:close/>
                </a:path>
              </a:pathLst>
            </a:custGeom>
            <a:solidFill>
              <a:srgbClr val="46A2D7"/>
            </a:solidFill>
          </p:spPr>
          <p:txBody>
            <a:bodyPr wrap="square" lIns="0" tIns="0" rIns="0" bIns="0" rtlCol="0"/>
            <a:lstStyle/>
            <a:p>
              <a:endParaRPr sz="1403"/>
            </a:p>
          </p:txBody>
        </p:sp>
      </p:grpSp>
      <p:pic>
        <p:nvPicPr>
          <p:cNvPr id="32" name="object 32">
            <a:extLst>
              <a:ext uri="{FF2B5EF4-FFF2-40B4-BE49-F238E27FC236}">
                <a16:creationId xmlns:a16="http://schemas.microsoft.com/office/drawing/2014/main" id="{80406C3E-59F9-30CD-AC9B-3C71E84704E5}"/>
              </a:ext>
            </a:extLst>
          </p:cNvPr>
          <p:cNvPicPr/>
          <p:nvPr/>
        </p:nvPicPr>
        <p:blipFill>
          <a:blip r:embed="rId2" cstate="print"/>
          <a:stretch>
            <a:fillRect/>
          </a:stretch>
        </p:blipFill>
        <p:spPr>
          <a:xfrm>
            <a:off x="294056" y="146321"/>
            <a:ext cx="1053887" cy="1181734"/>
          </a:xfrm>
          <a:prstGeom prst="rect">
            <a:avLst/>
          </a:prstGeom>
        </p:spPr>
      </p:pic>
      <p:sp>
        <p:nvSpPr>
          <p:cNvPr id="33" name="object 33">
            <a:extLst>
              <a:ext uri="{FF2B5EF4-FFF2-40B4-BE49-F238E27FC236}">
                <a16:creationId xmlns:a16="http://schemas.microsoft.com/office/drawing/2014/main" id="{31418E36-FEE3-F4F2-918F-DB827A524CB6}"/>
              </a:ext>
            </a:extLst>
          </p:cNvPr>
          <p:cNvSpPr txBox="1"/>
          <p:nvPr/>
        </p:nvSpPr>
        <p:spPr>
          <a:xfrm>
            <a:off x="352436" y="1403387"/>
            <a:ext cx="946633" cy="141005"/>
          </a:xfrm>
          <a:prstGeom prst="rect">
            <a:avLst/>
          </a:prstGeom>
        </p:spPr>
        <p:txBody>
          <a:bodyPr vert="horz" wrap="square" lIns="0" tIns="17177" rIns="0" bIns="0" rtlCol="0">
            <a:spAutoFit/>
          </a:bodyPr>
          <a:lstStyle/>
          <a:p>
            <a:pPr marL="12724">
              <a:spcBef>
                <a:spcPts val="135"/>
              </a:spcBef>
            </a:pPr>
            <a:r>
              <a:rPr sz="802" b="1" spc="-55" dirty="0">
                <a:latin typeface="Trebuchet MS"/>
                <a:cs typeface="Trebuchet MS"/>
              </a:rPr>
              <a:t>REPUBLIC</a:t>
            </a:r>
            <a:r>
              <a:rPr sz="802" b="1" spc="-75" dirty="0">
                <a:latin typeface="Trebuchet MS"/>
                <a:cs typeface="Trebuchet MS"/>
              </a:rPr>
              <a:t> </a:t>
            </a:r>
            <a:r>
              <a:rPr sz="802" b="1" spc="-90" dirty="0">
                <a:latin typeface="Trebuchet MS"/>
                <a:cs typeface="Trebuchet MS"/>
              </a:rPr>
              <a:t>OF</a:t>
            </a:r>
            <a:r>
              <a:rPr sz="802" b="1" spc="-75" dirty="0">
                <a:latin typeface="Trebuchet MS"/>
                <a:cs typeface="Trebuchet MS"/>
              </a:rPr>
              <a:t> </a:t>
            </a:r>
            <a:r>
              <a:rPr sz="802" b="1" spc="-65" dirty="0">
                <a:latin typeface="Trebuchet MS"/>
                <a:cs typeface="Trebuchet MS"/>
              </a:rPr>
              <a:t>RWANDA</a:t>
            </a:r>
            <a:endParaRPr sz="802" dirty="0">
              <a:latin typeface="Trebuchet MS"/>
              <a:cs typeface="Trebuchet MS"/>
            </a:endParaRPr>
          </a:p>
        </p:txBody>
      </p:sp>
      <p:sp>
        <p:nvSpPr>
          <p:cNvPr id="34" name="object 34">
            <a:extLst>
              <a:ext uri="{FF2B5EF4-FFF2-40B4-BE49-F238E27FC236}">
                <a16:creationId xmlns:a16="http://schemas.microsoft.com/office/drawing/2014/main" id="{0A067470-9D20-9097-6C3A-EEFC6FD2D488}"/>
              </a:ext>
            </a:extLst>
          </p:cNvPr>
          <p:cNvSpPr txBox="1"/>
          <p:nvPr/>
        </p:nvSpPr>
        <p:spPr>
          <a:xfrm>
            <a:off x="1668201" y="2894610"/>
            <a:ext cx="8583951" cy="612818"/>
          </a:xfrm>
          <a:prstGeom prst="rect">
            <a:avLst/>
          </a:prstGeom>
        </p:spPr>
        <p:txBody>
          <a:bodyPr vert="horz" wrap="square" lIns="0" tIns="11451" rIns="0" bIns="0" rtlCol="0">
            <a:spAutoFit/>
          </a:bodyPr>
          <a:lstStyle/>
          <a:p>
            <a:pPr marL="3588205" marR="1495085">
              <a:spcBef>
                <a:spcPts val="90"/>
              </a:spcBef>
            </a:pPr>
            <a:r>
              <a:rPr lang="en-US" sz="3907" b="1" spc="-410" dirty="0">
                <a:solidFill>
                  <a:srgbClr val="135DAB"/>
                </a:solidFill>
                <a:latin typeface="Trebuchet MS"/>
                <a:cs typeface="Trebuchet MS"/>
              </a:rPr>
              <a:t>Fiscal sector</a:t>
            </a:r>
          </a:p>
        </p:txBody>
      </p:sp>
    </p:spTree>
    <p:extLst>
      <p:ext uri="{BB962C8B-B14F-4D97-AF65-F5344CB8AC3E}">
        <p14:creationId xmlns:p14="http://schemas.microsoft.com/office/powerpoint/2010/main" val="2732170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1FD8D-E470-CC0D-4BCA-28300319C11A}"/>
            </a:ext>
          </a:extLst>
        </p:cNvPr>
        <p:cNvGrpSpPr/>
        <p:nvPr/>
      </p:nvGrpSpPr>
      <p:grpSpPr>
        <a:xfrm>
          <a:off x="0" y="0"/>
          <a:ext cx="0" cy="0"/>
          <a:chOff x="0" y="0"/>
          <a:chExt cx="0" cy="0"/>
        </a:xfrm>
      </p:grpSpPr>
      <p:sp>
        <p:nvSpPr>
          <p:cNvPr id="11" name="object 11">
            <a:extLst>
              <a:ext uri="{FF2B5EF4-FFF2-40B4-BE49-F238E27FC236}">
                <a16:creationId xmlns:a16="http://schemas.microsoft.com/office/drawing/2014/main" id="{BCCA2C45-0687-0B31-A3B8-7C3C5E01F7E1}"/>
              </a:ext>
            </a:extLst>
          </p:cNvPr>
          <p:cNvSpPr/>
          <p:nvPr/>
        </p:nvSpPr>
        <p:spPr>
          <a:xfrm>
            <a:off x="11404569" y="391250"/>
            <a:ext cx="787588" cy="518485"/>
          </a:xfrm>
          <a:custGeom>
            <a:avLst/>
            <a:gdLst/>
            <a:ahLst/>
            <a:cxnLst/>
            <a:rect l="l" t="t" r="r" b="b"/>
            <a:pathLst>
              <a:path w="786129" h="582294">
                <a:moveTo>
                  <a:pt x="785945" y="0"/>
                </a:moveTo>
                <a:lnTo>
                  <a:pt x="2146" y="0"/>
                </a:lnTo>
                <a:lnTo>
                  <a:pt x="20952" y="44715"/>
                </a:lnTo>
                <a:lnTo>
                  <a:pt x="36652" y="90958"/>
                </a:lnTo>
                <a:lnTo>
                  <a:pt x="49106" y="138603"/>
                </a:lnTo>
                <a:lnTo>
                  <a:pt x="58173" y="187522"/>
                </a:lnTo>
                <a:lnTo>
                  <a:pt x="63716" y="237591"/>
                </a:lnTo>
                <a:lnTo>
                  <a:pt x="65595" y="288683"/>
                </a:lnTo>
                <a:lnTo>
                  <a:pt x="63654" y="340682"/>
                </a:lnTo>
                <a:lnTo>
                  <a:pt x="57925" y="391623"/>
                </a:lnTo>
                <a:lnTo>
                  <a:pt x="48552" y="441371"/>
                </a:lnTo>
                <a:lnTo>
                  <a:pt x="35678" y="489790"/>
                </a:lnTo>
                <a:lnTo>
                  <a:pt x="19446" y="536746"/>
                </a:lnTo>
                <a:lnTo>
                  <a:pt x="0" y="582104"/>
                </a:lnTo>
                <a:lnTo>
                  <a:pt x="785945" y="582104"/>
                </a:lnTo>
                <a:lnTo>
                  <a:pt x="785945" y="0"/>
                </a:lnTo>
                <a:close/>
              </a:path>
            </a:pathLst>
          </a:custGeom>
          <a:solidFill>
            <a:srgbClr val="2C5CA9"/>
          </a:solidFill>
        </p:spPr>
        <p:txBody>
          <a:bodyPr wrap="square" lIns="0" tIns="0" rIns="0" bIns="0" rtlCol="0"/>
          <a:lstStyle/>
          <a:p>
            <a:pPr marL="0" marR="0" lvl="0" indent="0" algn="l" defTabSz="916137" rtl="0" eaLnBrk="1" fontAlgn="auto" latinLnBrk="0" hangingPunct="1">
              <a:lnSpc>
                <a:spcPct val="100000"/>
              </a:lnSpc>
              <a:spcBef>
                <a:spcPts val="0"/>
              </a:spcBef>
              <a:spcAft>
                <a:spcPts val="0"/>
              </a:spcAft>
              <a:buClrTx/>
              <a:buSzTx/>
              <a:buFont typeface="Arial"/>
              <a:buNone/>
              <a:tabLst/>
              <a:defRPr/>
            </a:pPr>
            <a:endParaRPr kumimoji="0" sz="1803" b="0" i="0" u="none" strike="noStrike" kern="1200" cap="none" spc="0" normalizeH="0" baseline="0" noProof="0">
              <a:ln>
                <a:noFill/>
              </a:ln>
              <a:solidFill>
                <a:prstClr val="black"/>
              </a:solidFill>
              <a:effectLst/>
              <a:uLnTx/>
              <a:uFillTx/>
              <a:latin typeface="Calibri"/>
              <a:ea typeface="+mn-ea"/>
              <a:cs typeface="Arial"/>
              <a:sym typeface="Arial"/>
            </a:endParaRPr>
          </a:p>
        </p:txBody>
      </p:sp>
      <p:grpSp>
        <p:nvGrpSpPr>
          <p:cNvPr id="12" name="object 12">
            <a:extLst>
              <a:ext uri="{FF2B5EF4-FFF2-40B4-BE49-F238E27FC236}">
                <a16:creationId xmlns:a16="http://schemas.microsoft.com/office/drawing/2014/main" id="{196BF5DC-3C1E-E072-B688-E21460D08F34}"/>
              </a:ext>
            </a:extLst>
          </p:cNvPr>
          <p:cNvGrpSpPr/>
          <p:nvPr/>
        </p:nvGrpSpPr>
        <p:grpSpPr>
          <a:xfrm>
            <a:off x="-10713" y="6673379"/>
            <a:ext cx="12191081" cy="195307"/>
            <a:chOff x="0" y="6645376"/>
            <a:chExt cx="12168505" cy="194945"/>
          </a:xfrm>
        </p:grpSpPr>
        <p:sp>
          <p:nvSpPr>
            <p:cNvPr id="13" name="object 13">
              <a:extLst>
                <a:ext uri="{FF2B5EF4-FFF2-40B4-BE49-F238E27FC236}">
                  <a16:creationId xmlns:a16="http://schemas.microsoft.com/office/drawing/2014/main" id="{2EB04445-96D4-999B-1290-D6362A66305F}"/>
                </a:ext>
              </a:extLst>
            </p:cNvPr>
            <p:cNvSpPr/>
            <p:nvPr/>
          </p:nvSpPr>
          <p:spPr>
            <a:xfrm>
              <a:off x="0" y="6645376"/>
              <a:ext cx="4050029" cy="194945"/>
            </a:xfrm>
            <a:custGeom>
              <a:avLst/>
              <a:gdLst/>
              <a:ahLst/>
              <a:cxnLst/>
              <a:rect l="l" t="t" r="r" b="b"/>
              <a:pathLst>
                <a:path w="4050029" h="194945">
                  <a:moveTo>
                    <a:pt x="4049890" y="0"/>
                  </a:moveTo>
                  <a:lnTo>
                    <a:pt x="0" y="0"/>
                  </a:lnTo>
                  <a:lnTo>
                    <a:pt x="0" y="194627"/>
                  </a:lnTo>
                  <a:lnTo>
                    <a:pt x="4049890" y="194627"/>
                  </a:lnTo>
                  <a:lnTo>
                    <a:pt x="4049890" y="0"/>
                  </a:lnTo>
                  <a:close/>
                </a:path>
              </a:pathLst>
            </a:custGeom>
            <a:solidFill>
              <a:srgbClr val="2C5CA9"/>
            </a:solidFill>
          </p:spPr>
          <p:txBody>
            <a:bodyPr wrap="square" lIns="0" tIns="0" rIns="0" bIns="0" rtlCol="0"/>
            <a:lstStyle/>
            <a:p>
              <a:pPr marL="0" marR="0" lvl="0" indent="0" algn="l" defTabSz="916137" rtl="0" eaLnBrk="1" fontAlgn="auto" latinLnBrk="0" hangingPunct="1">
                <a:lnSpc>
                  <a:spcPct val="100000"/>
                </a:lnSpc>
                <a:spcBef>
                  <a:spcPts val="0"/>
                </a:spcBef>
                <a:spcAft>
                  <a:spcPts val="0"/>
                </a:spcAft>
                <a:buClrTx/>
                <a:buSzTx/>
                <a:buFont typeface="Arial"/>
                <a:buNone/>
                <a:tabLst/>
                <a:defRPr/>
              </a:pPr>
              <a:endParaRPr kumimoji="0" sz="1803"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4" name="object 14">
              <a:extLst>
                <a:ext uri="{FF2B5EF4-FFF2-40B4-BE49-F238E27FC236}">
                  <a16:creationId xmlns:a16="http://schemas.microsoft.com/office/drawing/2014/main" id="{D64FDF13-7F03-D5D4-3B2F-614093EF2E91}"/>
                </a:ext>
              </a:extLst>
            </p:cNvPr>
            <p:cNvSpPr/>
            <p:nvPr/>
          </p:nvSpPr>
          <p:spPr>
            <a:xfrm>
              <a:off x="4049890" y="6645376"/>
              <a:ext cx="4068445" cy="194945"/>
            </a:xfrm>
            <a:custGeom>
              <a:avLst/>
              <a:gdLst/>
              <a:ahLst/>
              <a:cxnLst/>
              <a:rect l="l" t="t" r="r" b="b"/>
              <a:pathLst>
                <a:path w="4068445" h="194945">
                  <a:moveTo>
                    <a:pt x="4068229" y="0"/>
                  </a:moveTo>
                  <a:lnTo>
                    <a:pt x="0" y="0"/>
                  </a:lnTo>
                  <a:lnTo>
                    <a:pt x="0" y="194627"/>
                  </a:lnTo>
                  <a:lnTo>
                    <a:pt x="4068229" y="194627"/>
                  </a:lnTo>
                  <a:lnTo>
                    <a:pt x="4068229" y="0"/>
                  </a:lnTo>
                  <a:close/>
                </a:path>
              </a:pathLst>
            </a:custGeom>
            <a:solidFill>
              <a:srgbClr val="149ED9"/>
            </a:solidFill>
          </p:spPr>
          <p:txBody>
            <a:bodyPr wrap="square" lIns="0" tIns="0" rIns="0" bIns="0" rtlCol="0"/>
            <a:lstStyle/>
            <a:p>
              <a:pPr marL="0" marR="0" lvl="0" indent="0" algn="l" defTabSz="916137" rtl="0" eaLnBrk="1" fontAlgn="auto" latinLnBrk="0" hangingPunct="1">
                <a:lnSpc>
                  <a:spcPct val="100000"/>
                </a:lnSpc>
                <a:spcBef>
                  <a:spcPts val="0"/>
                </a:spcBef>
                <a:spcAft>
                  <a:spcPts val="0"/>
                </a:spcAft>
                <a:buClrTx/>
                <a:buSzTx/>
                <a:buFont typeface="Arial"/>
                <a:buNone/>
                <a:tabLst/>
                <a:defRPr/>
              </a:pPr>
              <a:endParaRPr kumimoji="0" sz="1803"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5" name="object 15">
              <a:extLst>
                <a:ext uri="{FF2B5EF4-FFF2-40B4-BE49-F238E27FC236}">
                  <a16:creationId xmlns:a16="http://schemas.microsoft.com/office/drawing/2014/main" id="{428B1F90-6767-04F4-8ADD-DDD071E9BD30}"/>
                </a:ext>
              </a:extLst>
            </p:cNvPr>
            <p:cNvSpPr/>
            <p:nvPr/>
          </p:nvSpPr>
          <p:spPr>
            <a:xfrm>
              <a:off x="8118119" y="6645376"/>
              <a:ext cx="4050029" cy="194945"/>
            </a:xfrm>
            <a:custGeom>
              <a:avLst/>
              <a:gdLst/>
              <a:ahLst/>
              <a:cxnLst/>
              <a:rect l="l" t="t" r="r" b="b"/>
              <a:pathLst>
                <a:path w="4050029" h="194945">
                  <a:moveTo>
                    <a:pt x="4049864" y="0"/>
                  </a:moveTo>
                  <a:lnTo>
                    <a:pt x="0" y="0"/>
                  </a:lnTo>
                  <a:lnTo>
                    <a:pt x="0" y="194627"/>
                  </a:lnTo>
                  <a:lnTo>
                    <a:pt x="4049864" y="194627"/>
                  </a:lnTo>
                  <a:lnTo>
                    <a:pt x="4049864" y="0"/>
                  </a:lnTo>
                  <a:close/>
                </a:path>
              </a:pathLst>
            </a:custGeom>
            <a:solidFill>
              <a:srgbClr val="F8D10A"/>
            </a:solidFill>
          </p:spPr>
          <p:txBody>
            <a:bodyPr wrap="square" lIns="0" tIns="0" rIns="0" bIns="0" rtlCol="0"/>
            <a:lstStyle/>
            <a:p>
              <a:pPr marL="0" marR="0" lvl="0" indent="0" algn="l" defTabSz="916137" rtl="0" eaLnBrk="1" fontAlgn="auto" latinLnBrk="0" hangingPunct="1">
                <a:lnSpc>
                  <a:spcPct val="100000"/>
                </a:lnSpc>
                <a:spcBef>
                  <a:spcPts val="0"/>
                </a:spcBef>
                <a:spcAft>
                  <a:spcPts val="0"/>
                </a:spcAft>
                <a:buClrTx/>
                <a:buSzTx/>
                <a:buFont typeface="Arial"/>
                <a:buNone/>
                <a:tabLst/>
                <a:defRPr/>
              </a:pPr>
              <a:endParaRPr kumimoji="0" sz="1803" b="0" i="0" u="none" strike="noStrike" kern="1200" cap="none" spc="0" normalizeH="0" baseline="0" noProof="0">
                <a:ln>
                  <a:noFill/>
                </a:ln>
                <a:solidFill>
                  <a:prstClr val="black"/>
                </a:solidFill>
                <a:effectLst/>
                <a:uLnTx/>
                <a:uFillTx/>
                <a:latin typeface="Calibri"/>
                <a:ea typeface="+mn-ea"/>
                <a:cs typeface="Arial"/>
                <a:sym typeface="Arial"/>
              </a:endParaRPr>
            </a:p>
          </p:txBody>
        </p:sp>
      </p:grpSp>
      <p:pic>
        <p:nvPicPr>
          <p:cNvPr id="16" name="object 16">
            <a:extLst>
              <a:ext uri="{FF2B5EF4-FFF2-40B4-BE49-F238E27FC236}">
                <a16:creationId xmlns:a16="http://schemas.microsoft.com/office/drawing/2014/main" id="{62F7CDE1-9E17-FC59-7206-0419C216E52E}"/>
              </a:ext>
            </a:extLst>
          </p:cNvPr>
          <p:cNvPicPr/>
          <p:nvPr/>
        </p:nvPicPr>
        <p:blipFill>
          <a:blip r:embed="rId3" cstate="print"/>
          <a:stretch>
            <a:fillRect/>
          </a:stretch>
        </p:blipFill>
        <p:spPr>
          <a:xfrm>
            <a:off x="2393312" y="324490"/>
            <a:ext cx="272814" cy="326002"/>
          </a:xfrm>
          <a:prstGeom prst="rect">
            <a:avLst/>
          </a:prstGeom>
        </p:spPr>
      </p:pic>
      <p:sp>
        <p:nvSpPr>
          <p:cNvPr id="44" name="object 44">
            <a:extLst>
              <a:ext uri="{FF2B5EF4-FFF2-40B4-BE49-F238E27FC236}">
                <a16:creationId xmlns:a16="http://schemas.microsoft.com/office/drawing/2014/main" id="{7FB57099-2488-D838-61F4-66102DF22E04}"/>
              </a:ext>
            </a:extLst>
          </p:cNvPr>
          <p:cNvSpPr txBox="1">
            <a:spLocks noGrp="1"/>
          </p:cNvSpPr>
          <p:nvPr>
            <p:ph type="title"/>
          </p:nvPr>
        </p:nvSpPr>
        <p:spPr>
          <a:xfrm>
            <a:off x="3195149" y="205958"/>
            <a:ext cx="6094908" cy="444534"/>
          </a:xfrm>
          <a:prstGeom prst="rect">
            <a:avLst/>
          </a:prstGeom>
        </p:spPr>
        <p:txBody>
          <a:bodyPr vert="horz" wrap="square" lIns="0" tIns="12724" rIns="0" bIns="0" rtlCol="0">
            <a:spAutoFit/>
          </a:bodyPr>
          <a:lstStyle/>
          <a:p>
            <a:pPr marL="12724">
              <a:spcBef>
                <a:spcPts val="100"/>
              </a:spcBef>
            </a:pPr>
            <a:r>
              <a:rPr lang="en-US" sz="2805" spc="-260" dirty="0">
                <a:solidFill>
                  <a:srgbClr val="0070C0"/>
                </a:solidFill>
                <a:latin typeface="Trebuchet MS"/>
                <a:cs typeface="Trebuchet MS"/>
              </a:rPr>
              <a:t>Key message</a:t>
            </a:r>
            <a:endParaRPr lang="en-US" sz="2805" dirty="0">
              <a:solidFill>
                <a:srgbClr val="0070C0"/>
              </a:solidFill>
              <a:latin typeface="Trebuchet MS"/>
              <a:cs typeface="Trebuchet MS"/>
            </a:endParaRPr>
          </a:p>
        </p:txBody>
      </p:sp>
      <p:sp>
        <p:nvSpPr>
          <p:cNvPr id="9" name="TextBox 8">
            <a:extLst>
              <a:ext uri="{FF2B5EF4-FFF2-40B4-BE49-F238E27FC236}">
                <a16:creationId xmlns:a16="http://schemas.microsoft.com/office/drawing/2014/main" id="{C50E23B5-07C4-4E4E-A112-97C38213797C}"/>
              </a:ext>
            </a:extLst>
          </p:cNvPr>
          <p:cNvSpPr txBox="1"/>
          <p:nvPr/>
        </p:nvSpPr>
        <p:spPr>
          <a:xfrm>
            <a:off x="462593" y="983837"/>
            <a:ext cx="10941976" cy="5778633"/>
          </a:xfrm>
          <a:prstGeom prst="rect">
            <a:avLst/>
          </a:prstGeom>
          <a:noFill/>
          <a:ln>
            <a:noFill/>
          </a:ln>
        </p:spPr>
        <p:txBody>
          <a:bodyPr wrap="square" rtlCol="0">
            <a:spAutoFit/>
          </a:bodyPr>
          <a:lstStyle/>
          <a:p>
            <a:pPr marL="286293" indent="-286293">
              <a:lnSpc>
                <a:spcPct val="200000"/>
              </a:lnSpc>
              <a:buClr>
                <a:srgbClr val="0070C0"/>
              </a:buClr>
              <a:buFont typeface="Wingdings" panose="05000000000000000000" pitchFamily="2" charset="2"/>
              <a:buChar char="q"/>
            </a:pPr>
            <a:r>
              <a:rPr lang="en-GB" sz="1800" dirty="0">
                <a:latin typeface="Bookman Old Style" panose="02050604050505020204" pitchFamily="18" charset="0"/>
              </a:rPr>
              <a:t>Budget Execution for FY2024/25 was boosted by </a:t>
            </a:r>
            <a:r>
              <a:rPr lang="en-GB" sz="1800" b="1" dirty="0">
                <a:latin typeface="Bookman Old Style" panose="02050604050505020204" pitchFamily="18" charset="0"/>
              </a:rPr>
              <a:t>strong tax revenue performance</a:t>
            </a:r>
            <a:endParaRPr lang="en-GB" sz="1800" dirty="0">
              <a:latin typeface="Bookman Old Style" panose="02050604050505020204" pitchFamily="18" charset="0"/>
            </a:endParaRPr>
          </a:p>
          <a:p>
            <a:pPr marL="285750" lvl="6" indent="-285750">
              <a:lnSpc>
                <a:spcPct val="200000"/>
              </a:lnSpc>
              <a:buClr>
                <a:srgbClr val="0070C0"/>
              </a:buClr>
              <a:buFont typeface="Wingdings" panose="05000000000000000000" pitchFamily="2" charset="2"/>
              <a:buChar char="§"/>
            </a:pPr>
            <a:r>
              <a:rPr lang="en-GB" dirty="0">
                <a:latin typeface="Bookman Old Style" panose="02050604050505020204" pitchFamily="18" charset="0"/>
              </a:rPr>
              <a:t>Expenditure and deficit were as a result slightly higher than projected associated to more foreign financed capital loans disbursement. </a:t>
            </a:r>
            <a:endParaRPr lang="en-GB" sz="1800" dirty="0">
              <a:latin typeface="Bookman Old Style" panose="02050604050505020204" pitchFamily="18" charset="0"/>
            </a:endParaRPr>
          </a:p>
          <a:p>
            <a:pPr marL="286293" indent="-286293">
              <a:lnSpc>
                <a:spcPct val="200000"/>
              </a:lnSpc>
              <a:buClr>
                <a:srgbClr val="0070C0"/>
              </a:buClr>
              <a:buFont typeface="Wingdings" panose="05000000000000000000" pitchFamily="2" charset="2"/>
              <a:buChar char="q"/>
            </a:pPr>
            <a:r>
              <a:rPr kumimoji="0" lang="en-US" sz="1800" b="0" i="0" u="none" strike="noStrike" kern="0" cap="none" spc="0" normalizeH="0" baseline="0" noProof="0" dirty="0">
                <a:ln>
                  <a:noFill/>
                </a:ln>
                <a:solidFill>
                  <a:prstClr val="black"/>
                </a:solidFill>
                <a:effectLst/>
                <a:uLnTx/>
                <a:uFillTx/>
                <a:latin typeface="Bookman Old Style" panose="02050604050505020204" pitchFamily="18" charset="0"/>
                <a:ea typeface="Cambria" panose="02040503050406030204" pitchFamily="18" charset="0"/>
                <a:cs typeface="Arial" panose="020B0604020202020204" pitchFamily="34" charset="0"/>
                <a:sym typeface="Arial"/>
              </a:rPr>
              <a:t>FY 2025/26 overall </a:t>
            </a:r>
            <a:r>
              <a:rPr kumimoji="0" lang="en-US" sz="1800" b="1" i="0" u="none" strike="noStrike" kern="0" cap="none" spc="0" normalizeH="0" baseline="0" noProof="0" dirty="0">
                <a:ln>
                  <a:noFill/>
                </a:ln>
                <a:solidFill>
                  <a:prstClr val="black"/>
                </a:solidFill>
                <a:effectLst/>
                <a:uLnTx/>
                <a:uFillTx/>
                <a:latin typeface="Bookman Old Style" panose="02050604050505020204" pitchFamily="18" charset="0"/>
                <a:ea typeface="Cambria" panose="02040503050406030204" pitchFamily="18" charset="0"/>
                <a:cs typeface="Arial" panose="020B0604020202020204" pitchFamily="34" charset="0"/>
                <a:sym typeface="Arial"/>
              </a:rPr>
              <a:t>deficit is expected to narrow</a:t>
            </a:r>
            <a:r>
              <a:rPr kumimoji="0" lang="en-US" sz="1800" b="0" i="0" u="none" strike="noStrike" kern="0" cap="none" spc="0" normalizeH="0" baseline="0" noProof="0" dirty="0">
                <a:ln>
                  <a:noFill/>
                </a:ln>
                <a:solidFill>
                  <a:prstClr val="black"/>
                </a:solidFill>
                <a:effectLst/>
                <a:uLnTx/>
                <a:uFillTx/>
                <a:latin typeface="Bookman Old Style" panose="02050604050505020204" pitchFamily="18" charset="0"/>
                <a:ea typeface="Cambria" panose="02040503050406030204" pitchFamily="18" charset="0"/>
                <a:cs typeface="Arial" panose="020B0604020202020204" pitchFamily="34" charset="0"/>
                <a:sym typeface="Arial"/>
              </a:rPr>
              <a:t> from </a:t>
            </a:r>
            <a:r>
              <a:rPr kumimoji="0" lang="en-US" sz="1800" b="1" i="0" u="none" strike="noStrike" kern="0" cap="none" spc="0" normalizeH="0" baseline="0" noProof="0" dirty="0">
                <a:ln>
                  <a:noFill/>
                </a:ln>
                <a:solidFill>
                  <a:prstClr val="black"/>
                </a:solidFill>
                <a:effectLst/>
                <a:uLnTx/>
                <a:uFillTx/>
                <a:latin typeface="Bookman Old Style" panose="02050604050505020204" pitchFamily="18" charset="0"/>
                <a:ea typeface="Cambria" panose="02040503050406030204" pitchFamily="18" charset="0"/>
                <a:cs typeface="Arial" panose="020B0604020202020204" pitchFamily="34" charset="0"/>
                <a:sym typeface="Arial"/>
              </a:rPr>
              <a:t>7.4% of GDP to 5</a:t>
            </a:r>
            <a:r>
              <a:rPr lang="en-US" sz="1800" b="1" kern="1200" dirty="0">
                <a:latin typeface="Bookman Old Style" panose="02050604050505020204" pitchFamily="18" charset="0"/>
                <a:ea typeface="+mn-ea"/>
              </a:rPr>
              <a:t>.8 % </a:t>
            </a:r>
            <a:r>
              <a:rPr lang="en-US" sz="1800" kern="1200" dirty="0">
                <a:latin typeface="Bookman Old Style" panose="02050604050505020204" pitchFamily="18" charset="0"/>
                <a:ea typeface="+mn-ea"/>
              </a:rPr>
              <a:t>of GDP</a:t>
            </a:r>
          </a:p>
          <a:p>
            <a:pPr marL="285750" indent="-285750">
              <a:lnSpc>
                <a:spcPct val="200000"/>
              </a:lnSpc>
              <a:buClr>
                <a:srgbClr val="0070C0"/>
              </a:buClr>
              <a:buFont typeface="Wingdings" panose="05000000000000000000" pitchFamily="2" charset="2"/>
              <a:buChar char="§"/>
            </a:pPr>
            <a:r>
              <a:rPr lang="en-US" sz="1600" kern="1200" dirty="0">
                <a:latin typeface="Bookman Old Style" panose="02050604050505020204" pitchFamily="18" charset="0"/>
              </a:rPr>
              <a:t>Gains form the change in financing profile of NKIA </a:t>
            </a:r>
            <a:endParaRPr lang="en-US" sz="1800" kern="1200" dirty="0">
              <a:latin typeface="Bookman Old Style" panose="02050604050505020204" pitchFamily="18" charset="0"/>
            </a:endParaRPr>
          </a:p>
          <a:p>
            <a:pPr marL="286293" indent="-286293">
              <a:lnSpc>
                <a:spcPct val="200000"/>
              </a:lnSpc>
              <a:buClr>
                <a:srgbClr val="0070C0"/>
              </a:buClr>
              <a:buFont typeface="Wingdings" panose="05000000000000000000" pitchFamily="2" charset="2"/>
              <a:buChar char="q"/>
            </a:pPr>
            <a:r>
              <a:rPr lang="en-US" sz="1800" kern="1200" dirty="0">
                <a:latin typeface="Bookman Old Style" panose="02050604050505020204" pitchFamily="18" charset="0"/>
                <a:ea typeface="+mn-ea"/>
              </a:rPr>
              <a:t>Over the medium term, the </a:t>
            </a:r>
            <a:r>
              <a:rPr lang="en-US" sz="1800" b="1" kern="1200" dirty="0">
                <a:latin typeface="Bookman Old Style" panose="02050604050505020204" pitchFamily="18" charset="0"/>
              </a:rPr>
              <a:t>deficit path </a:t>
            </a:r>
            <a:r>
              <a:rPr lang="en-US" sz="1800" kern="1200" dirty="0">
                <a:latin typeface="Bookman Old Style" panose="02050604050505020204" pitchFamily="18" charset="0"/>
              </a:rPr>
              <a:t>is expected to </a:t>
            </a:r>
            <a:r>
              <a:rPr lang="en-US" sz="1800" b="1" kern="1200" dirty="0">
                <a:latin typeface="Bookman Old Style" panose="02050604050505020204" pitchFamily="18" charset="0"/>
              </a:rPr>
              <a:t>reach </a:t>
            </a:r>
            <a:r>
              <a:rPr lang="en-US" sz="1800" b="1" kern="1200" dirty="0">
                <a:latin typeface="Bookman Old Style" panose="02050604050505020204" pitchFamily="18" charset="0"/>
                <a:ea typeface="+mn-ea"/>
              </a:rPr>
              <a:t> 3.0% of GDP </a:t>
            </a:r>
            <a:r>
              <a:rPr lang="en-US" sz="1800" kern="1200" dirty="0">
                <a:latin typeface="Bookman Old Style" panose="02050604050505020204" pitchFamily="18" charset="0"/>
                <a:ea typeface="+mn-ea"/>
              </a:rPr>
              <a:t>in FY2029/30</a:t>
            </a:r>
            <a:r>
              <a:rPr lang="en-US" sz="1800" dirty="0">
                <a:solidFill>
                  <a:prstClr val="black"/>
                </a:solidFill>
                <a:latin typeface="Bookman Old Style" panose="02050604050505020204" pitchFamily="18" charset="0"/>
                <a:ea typeface="Cambria" panose="02040503050406030204" pitchFamily="18" charset="0"/>
                <a:cs typeface="Arial" panose="020B0604020202020204" pitchFamily="34" charset="0"/>
              </a:rPr>
              <a:t> as an indication of the </a:t>
            </a:r>
            <a:r>
              <a:rPr lang="en-US" sz="1800" b="1" dirty="0">
                <a:solidFill>
                  <a:prstClr val="black"/>
                </a:solidFill>
                <a:latin typeface="Bookman Old Style" panose="02050604050505020204" pitchFamily="18" charset="0"/>
                <a:ea typeface="Cambria" panose="02040503050406030204" pitchFamily="18" charset="0"/>
                <a:cs typeface="Arial" panose="020B0604020202020204" pitchFamily="34" charset="0"/>
              </a:rPr>
              <a:t>fiscal consolidation efforts </a:t>
            </a:r>
          </a:p>
          <a:p>
            <a:pPr marL="285750" indent="-285750">
              <a:lnSpc>
                <a:spcPct val="200000"/>
              </a:lnSpc>
              <a:buClr>
                <a:srgbClr val="0070C0"/>
              </a:buClr>
              <a:buFont typeface="Wingdings" panose="05000000000000000000" pitchFamily="2" charset="2"/>
              <a:buChar char="§"/>
            </a:pPr>
            <a:r>
              <a:rPr lang="en-US" dirty="0">
                <a:solidFill>
                  <a:prstClr val="black"/>
                </a:solidFill>
                <a:latin typeface="Bookman Old Style" panose="02050604050505020204" pitchFamily="18" charset="0"/>
                <a:ea typeface="Cambria" panose="02040503050406030204" pitchFamily="18" charset="0"/>
                <a:cs typeface="Arial" panose="020B0604020202020204" pitchFamily="34" charset="0"/>
              </a:rPr>
              <a:t>Underpinned by ongoing strong domestic mobilization efforts and spending rationalization aimed at upholding </a:t>
            </a:r>
            <a:r>
              <a:rPr lang="en-US" b="1" dirty="0">
                <a:solidFill>
                  <a:prstClr val="black"/>
                </a:solidFill>
                <a:latin typeface="Bookman Old Style" panose="02050604050505020204" pitchFamily="18" charset="0"/>
                <a:ea typeface="Cambria" panose="02040503050406030204" pitchFamily="18" charset="0"/>
                <a:cs typeface="Arial" panose="020B0604020202020204" pitchFamily="34" charset="0"/>
              </a:rPr>
              <a:t>debt sustainability</a:t>
            </a:r>
            <a:r>
              <a:rPr lang="en-US" dirty="0">
                <a:solidFill>
                  <a:prstClr val="black"/>
                </a:solidFill>
                <a:latin typeface="Bookman Old Style" panose="02050604050505020204" pitchFamily="18" charset="0"/>
                <a:ea typeface="Cambria" panose="02040503050406030204" pitchFamily="18" charset="0"/>
                <a:cs typeface="Arial" panose="020B0604020202020204" pitchFamily="34" charset="0"/>
              </a:rPr>
              <a:t>.</a:t>
            </a:r>
          </a:p>
          <a:p>
            <a:pPr marL="286293" indent="-286293">
              <a:lnSpc>
                <a:spcPct val="150000"/>
              </a:lnSpc>
              <a:buClr>
                <a:srgbClr val="0070C0"/>
              </a:buClr>
              <a:buFont typeface="Wingdings" panose="05000000000000000000" pitchFamily="2" charset="2"/>
              <a:buChar char="q"/>
            </a:pPr>
            <a:endParaRPr lang="en-US" sz="1400" kern="1200" dirty="0">
              <a:latin typeface="Bookman Old Style" panose="02050604050505020204" pitchFamily="18" charset="0"/>
              <a:ea typeface="+mn-ea"/>
            </a:endParaRPr>
          </a:p>
          <a:p>
            <a:pPr marL="286293" indent="-286293">
              <a:lnSpc>
                <a:spcPct val="150000"/>
              </a:lnSpc>
              <a:buClr>
                <a:srgbClr val="0070C0"/>
              </a:buClr>
              <a:buFont typeface="Wingdings" panose="05000000000000000000" pitchFamily="2" charset="2"/>
              <a:buChar char="q"/>
            </a:pPr>
            <a:endParaRPr lang="en-GB" dirty="0">
              <a:latin typeface="Bookman Old Style" panose="02050604050505020204" pitchFamily="18" charset="0"/>
            </a:endParaRPr>
          </a:p>
          <a:p>
            <a:pPr marL="286293" indent="-286293">
              <a:lnSpc>
                <a:spcPct val="150000"/>
              </a:lnSpc>
              <a:buClr>
                <a:srgbClr val="0070C0"/>
              </a:buClr>
              <a:buFont typeface="Wingdings" panose="05000000000000000000" pitchFamily="2" charset="2"/>
              <a:buChar char="q"/>
            </a:pPr>
            <a:endParaRPr lang="en-GB" dirty="0">
              <a:latin typeface="Bookman Old Style" panose="02050604050505020204" pitchFamily="18" charset="0"/>
            </a:endParaRPr>
          </a:p>
          <a:p>
            <a:pPr marL="286293" indent="-286293">
              <a:lnSpc>
                <a:spcPct val="150000"/>
              </a:lnSpc>
              <a:buClr>
                <a:srgbClr val="0070C0"/>
              </a:buClr>
              <a:buFont typeface="Wingdings" panose="05000000000000000000" pitchFamily="2" charset="2"/>
              <a:buChar char="q"/>
            </a:pPr>
            <a:endParaRPr lang="en-GB" b="1" dirty="0">
              <a:latin typeface="Bookman Old Style" panose="02050604050505020204" pitchFamily="18" charset="0"/>
            </a:endParaRPr>
          </a:p>
        </p:txBody>
      </p:sp>
    </p:spTree>
    <p:extLst>
      <p:ext uri="{BB962C8B-B14F-4D97-AF65-F5344CB8AC3E}">
        <p14:creationId xmlns:p14="http://schemas.microsoft.com/office/powerpoint/2010/main" val="919960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p:nvPr/>
        </p:nvSpPr>
        <p:spPr>
          <a:xfrm>
            <a:off x="11403339" y="391955"/>
            <a:ext cx="787405" cy="583240"/>
          </a:xfrm>
          <a:custGeom>
            <a:avLst/>
            <a:gdLst/>
            <a:ahLst/>
            <a:cxnLst/>
            <a:rect l="l" t="t" r="r" b="b"/>
            <a:pathLst>
              <a:path w="786129" h="582294">
                <a:moveTo>
                  <a:pt x="785945" y="0"/>
                </a:moveTo>
                <a:lnTo>
                  <a:pt x="2146" y="0"/>
                </a:lnTo>
                <a:lnTo>
                  <a:pt x="20952" y="44715"/>
                </a:lnTo>
                <a:lnTo>
                  <a:pt x="36652" y="90958"/>
                </a:lnTo>
                <a:lnTo>
                  <a:pt x="49106" y="138603"/>
                </a:lnTo>
                <a:lnTo>
                  <a:pt x="58173" y="187522"/>
                </a:lnTo>
                <a:lnTo>
                  <a:pt x="63716" y="237591"/>
                </a:lnTo>
                <a:lnTo>
                  <a:pt x="65595" y="288683"/>
                </a:lnTo>
                <a:lnTo>
                  <a:pt x="63654" y="340682"/>
                </a:lnTo>
                <a:lnTo>
                  <a:pt x="57925" y="391623"/>
                </a:lnTo>
                <a:lnTo>
                  <a:pt x="48552" y="441371"/>
                </a:lnTo>
                <a:lnTo>
                  <a:pt x="35678" y="489790"/>
                </a:lnTo>
                <a:lnTo>
                  <a:pt x="19446" y="536746"/>
                </a:lnTo>
                <a:lnTo>
                  <a:pt x="0" y="582104"/>
                </a:lnTo>
                <a:lnTo>
                  <a:pt x="785945" y="582104"/>
                </a:lnTo>
                <a:lnTo>
                  <a:pt x="785945" y="0"/>
                </a:lnTo>
                <a:close/>
              </a:path>
            </a:pathLst>
          </a:custGeom>
          <a:solidFill>
            <a:srgbClr val="2C5CA9"/>
          </a:solidFill>
        </p:spPr>
        <p:txBody>
          <a:bodyPr wrap="square" lIns="0" tIns="0" rIns="0" bIns="0" rtlCol="0"/>
          <a:lstStyle/>
          <a:p>
            <a:pPr defTabSz="915950">
              <a:defRPr/>
            </a:pPr>
            <a:endParaRPr sz="1802">
              <a:solidFill>
                <a:prstClr val="black"/>
              </a:solidFill>
              <a:latin typeface="Calibri"/>
            </a:endParaRPr>
          </a:p>
        </p:txBody>
      </p:sp>
      <p:grpSp>
        <p:nvGrpSpPr>
          <p:cNvPr id="12" name="object 12"/>
          <p:cNvGrpSpPr/>
          <p:nvPr/>
        </p:nvGrpSpPr>
        <p:grpSpPr>
          <a:xfrm>
            <a:off x="2829" y="6656956"/>
            <a:ext cx="12188254" cy="195262"/>
            <a:chOff x="0" y="6645376"/>
            <a:chExt cx="12168505" cy="194945"/>
          </a:xfrm>
        </p:grpSpPr>
        <p:sp>
          <p:nvSpPr>
            <p:cNvPr id="13" name="object 13"/>
            <p:cNvSpPr/>
            <p:nvPr/>
          </p:nvSpPr>
          <p:spPr>
            <a:xfrm>
              <a:off x="0" y="6645376"/>
              <a:ext cx="4050029" cy="194945"/>
            </a:xfrm>
            <a:custGeom>
              <a:avLst/>
              <a:gdLst/>
              <a:ahLst/>
              <a:cxnLst/>
              <a:rect l="l" t="t" r="r" b="b"/>
              <a:pathLst>
                <a:path w="4050029" h="194945">
                  <a:moveTo>
                    <a:pt x="4049890" y="0"/>
                  </a:moveTo>
                  <a:lnTo>
                    <a:pt x="0" y="0"/>
                  </a:lnTo>
                  <a:lnTo>
                    <a:pt x="0" y="194627"/>
                  </a:lnTo>
                  <a:lnTo>
                    <a:pt x="4049890" y="194627"/>
                  </a:lnTo>
                  <a:lnTo>
                    <a:pt x="4049890" y="0"/>
                  </a:lnTo>
                  <a:close/>
                </a:path>
              </a:pathLst>
            </a:custGeom>
            <a:solidFill>
              <a:srgbClr val="2C5CA9"/>
            </a:solidFill>
          </p:spPr>
          <p:txBody>
            <a:bodyPr wrap="square" lIns="0" tIns="0" rIns="0" bIns="0" rtlCol="0"/>
            <a:lstStyle/>
            <a:p>
              <a:pPr defTabSz="915950">
                <a:defRPr/>
              </a:pPr>
              <a:endParaRPr sz="1802">
                <a:solidFill>
                  <a:prstClr val="black"/>
                </a:solidFill>
                <a:latin typeface="Calibri"/>
              </a:endParaRPr>
            </a:p>
          </p:txBody>
        </p:sp>
        <p:sp>
          <p:nvSpPr>
            <p:cNvPr id="14" name="object 14"/>
            <p:cNvSpPr/>
            <p:nvPr/>
          </p:nvSpPr>
          <p:spPr>
            <a:xfrm>
              <a:off x="4049890" y="6645376"/>
              <a:ext cx="4068445" cy="194945"/>
            </a:xfrm>
            <a:custGeom>
              <a:avLst/>
              <a:gdLst/>
              <a:ahLst/>
              <a:cxnLst/>
              <a:rect l="l" t="t" r="r" b="b"/>
              <a:pathLst>
                <a:path w="4068445" h="194945">
                  <a:moveTo>
                    <a:pt x="4068229" y="0"/>
                  </a:moveTo>
                  <a:lnTo>
                    <a:pt x="0" y="0"/>
                  </a:lnTo>
                  <a:lnTo>
                    <a:pt x="0" y="194627"/>
                  </a:lnTo>
                  <a:lnTo>
                    <a:pt x="4068229" y="194627"/>
                  </a:lnTo>
                  <a:lnTo>
                    <a:pt x="4068229" y="0"/>
                  </a:lnTo>
                  <a:close/>
                </a:path>
              </a:pathLst>
            </a:custGeom>
            <a:solidFill>
              <a:srgbClr val="149ED9"/>
            </a:solidFill>
          </p:spPr>
          <p:txBody>
            <a:bodyPr wrap="square" lIns="0" tIns="0" rIns="0" bIns="0" rtlCol="0"/>
            <a:lstStyle/>
            <a:p>
              <a:pPr defTabSz="915950">
                <a:defRPr/>
              </a:pPr>
              <a:endParaRPr sz="1802">
                <a:solidFill>
                  <a:prstClr val="black"/>
                </a:solidFill>
                <a:latin typeface="Calibri"/>
              </a:endParaRPr>
            </a:p>
          </p:txBody>
        </p:sp>
        <p:sp>
          <p:nvSpPr>
            <p:cNvPr id="15" name="object 15"/>
            <p:cNvSpPr/>
            <p:nvPr/>
          </p:nvSpPr>
          <p:spPr>
            <a:xfrm>
              <a:off x="8118119" y="6645376"/>
              <a:ext cx="4050029" cy="194945"/>
            </a:xfrm>
            <a:custGeom>
              <a:avLst/>
              <a:gdLst/>
              <a:ahLst/>
              <a:cxnLst/>
              <a:rect l="l" t="t" r="r" b="b"/>
              <a:pathLst>
                <a:path w="4050029" h="194945">
                  <a:moveTo>
                    <a:pt x="4049864" y="0"/>
                  </a:moveTo>
                  <a:lnTo>
                    <a:pt x="0" y="0"/>
                  </a:lnTo>
                  <a:lnTo>
                    <a:pt x="0" y="194627"/>
                  </a:lnTo>
                  <a:lnTo>
                    <a:pt x="4049864" y="194627"/>
                  </a:lnTo>
                  <a:lnTo>
                    <a:pt x="4049864" y="0"/>
                  </a:lnTo>
                  <a:close/>
                </a:path>
              </a:pathLst>
            </a:custGeom>
            <a:solidFill>
              <a:srgbClr val="F8D10A"/>
            </a:solidFill>
          </p:spPr>
          <p:txBody>
            <a:bodyPr wrap="square" lIns="0" tIns="0" rIns="0" bIns="0" rtlCol="0"/>
            <a:lstStyle/>
            <a:p>
              <a:pPr defTabSz="915950">
                <a:defRPr/>
              </a:pPr>
              <a:endParaRPr sz="1802">
                <a:solidFill>
                  <a:prstClr val="black"/>
                </a:solidFill>
                <a:latin typeface="Calibri"/>
              </a:endParaRPr>
            </a:p>
          </p:txBody>
        </p:sp>
      </p:grpSp>
      <p:pic>
        <p:nvPicPr>
          <p:cNvPr id="16" name="object 16"/>
          <p:cNvPicPr/>
          <p:nvPr/>
        </p:nvPicPr>
        <p:blipFill>
          <a:blip r:embed="rId3" cstate="print"/>
          <a:stretch>
            <a:fillRect/>
          </a:stretch>
        </p:blipFill>
        <p:spPr>
          <a:xfrm>
            <a:off x="295401" y="202392"/>
            <a:ext cx="272751" cy="325927"/>
          </a:xfrm>
          <a:prstGeom prst="rect">
            <a:avLst/>
          </a:prstGeom>
        </p:spPr>
      </p:pic>
      <p:sp>
        <p:nvSpPr>
          <p:cNvPr id="44" name="object 44"/>
          <p:cNvSpPr txBox="1">
            <a:spLocks noGrp="1"/>
          </p:cNvSpPr>
          <p:nvPr>
            <p:ph type="title"/>
          </p:nvPr>
        </p:nvSpPr>
        <p:spPr>
          <a:xfrm>
            <a:off x="696693" y="98937"/>
            <a:ext cx="7532414" cy="444431"/>
          </a:xfrm>
          <a:prstGeom prst="rect">
            <a:avLst/>
          </a:prstGeom>
        </p:spPr>
        <p:txBody>
          <a:bodyPr vert="horz" wrap="square" lIns="0" tIns="12721" rIns="0" bIns="0" rtlCol="0">
            <a:spAutoFit/>
          </a:bodyPr>
          <a:lstStyle/>
          <a:p>
            <a:pPr marL="12721">
              <a:spcBef>
                <a:spcPts val="100"/>
              </a:spcBef>
            </a:pPr>
            <a:r>
              <a:rPr lang="en-US" sz="2805" spc="-260" dirty="0">
                <a:solidFill>
                  <a:srgbClr val="0070C0"/>
                </a:solidFill>
                <a:latin typeface="Trebuchet MS" panose="020B0603020202020204" pitchFamily="34" charset="0"/>
                <a:cs typeface="Trebuchet MS"/>
              </a:rPr>
              <a:t>Revenue Performance -  FY 2024/25</a:t>
            </a:r>
            <a:endParaRPr lang="en-US" sz="2804" dirty="0">
              <a:solidFill>
                <a:srgbClr val="0070C0"/>
              </a:solidFill>
              <a:latin typeface="Trebuchet MS"/>
              <a:cs typeface="Trebuchet MS"/>
            </a:endParaRPr>
          </a:p>
        </p:txBody>
      </p:sp>
      <p:sp>
        <p:nvSpPr>
          <p:cNvPr id="4" name="TextBox 3">
            <a:extLst>
              <a:ext uri="{FF2B5EF4-FFF2-40B4-BE49-F238E27FC236}">
                <a16:creationId xmlns:a16="http://schemas.microsoft.com/office/drawing/2014/main" id="{3061C452-F894-3C09-6C07-01DC4D902C4E}"/>
              </a:ext>
            </a:extLst>
          </p:cNvPr>
          <p:cNvSpPr txBox="1"/>
          <p:nvPr/>
        </p:nvSpPr>
        <p:spPr>
          <a:xfrm>
            <a:off x="5902881" y="1047965"/>
            <a:ext cx="6042348" cy="5352043"/>
          </a:xfrm>
          <a:prstGeom prst="rect">
            <a:avLst/>
          </a:prstGeom>
          <a:noFill/>
          <a:ln>
            <a:solidFill>
              <a:schemeClr val="accent1">
                <a:lumMod val="20000"/>
                <a:lumOff val="80000"/>
              </a:schemeClr>
            </a:solidFill>
          </a:ln>
        </p:spPr>
        <p:txBody>
          <a:bodyPr wrap="square" rtlCol="0">
            <a:spAutoFit/>
          </a:bodyPr>
          <a:lstStyle/>
          <a:p>
            <a:pPr marL="228554" defTabSz="914214">
              <a:spcBef>
                <a:spcPts val="400"/>
              </a:spcBef>
              <a:buClr>
                <a:srgbClr val="00B0F0"/>
              </a:buClr>
              <a:buSzPts val="2000"/>
              <a:defRPr/>
            </a:pPr>
            <a:endParaRPr lang="en-GB" sz="1600" dirty="0">
              <a:solidFill>
                <a:srgbClr val="0B000C"/>
              </a:solidFill>
              <a:latin typeface="Bookman Old Style" panose="02050604050505020204" pitchFamily="18" charset="0"/>
            </a:endParaRPr>
          </a:p>
          <a:p>
            <a:pPr marL="571384" indent="-342830" defTabSz="914214">
              <a:lnSpc>
                <a:spcPct val="150000"/>
              </a:lnSpc>
              <a:spcBef>
                <a:spcPts val="400"/>
              </a:spcBef>
              <a:buClr>
                <a:srgbClr val="00B0F0"/>
              </a:buClr>
              <a:buSzPct val="100000"/>
              <a:buFont typeface="Wingdings" panose="05000000000000000000" pitchFamily="2" charset="2"/>
              <a:buChar char="q"/>
              <a:defRPr/>
            </a:pPr>
            <a:r>
              <a:rPr lang="en-US" sz="1500" dirty="0">
                <a:solidFill>
                  <a:srgbClr val="0B000C"/>
                </a:solidFill>
                <a:latin typeface="Bookman Old Style" panose="02050604050505020204" pitchFamily="18" charset="0"/>
              </a:rPr>
              <a:t>Revenue was boosted by strong </a:t>
            </a:r>
            <a:r>
              <a:rPr lang="en-US" sz="1500" b="1" dirty="0">
                <a:solidFill>
                  <a:srgbClr val="0B000C"/>
                </a:solidFill>
                <a:latin typeface="Bookman Old Style" panose="02050604050505020204" pitchFamily="18" charset="0"/>
              </a:rPr>
              <a:t>tax revenue </a:t>
            </a:r>
            <a:r>
              <a:rPr lang="en-US" sz="1500" dirty="0">
                <a:solidFill>
                  <a:srgbClr val="0B000C"/>
                </a:solidFill>
                <a:latin typeface="Bookman Old Style" panose="02050604050505020204" pitchFamily="18" charset="0"/>
              </a:rPr>
              <a:t>performance; with collection higher by FRW 47.1 billion compared to the revised budget amid low performance on other revenue due to less PKO reimbursements. </a:t>
            </a:r>
          </a:p>
          <a:p>
            <a:pPr marL="1028490" lvl="1" indent="-342830" defTabSz="914214">
              <a:lnSpc>
                <a:spcPct val="150000"/>
              </a:lnSpc>
              <a:spcBef>
                <a:spcPts val="400"/>
              </a:spcBef>
              <a:buClr>
                <a:srgbClr val="0B000C"/>
              </a:buClr>
              <a:buSzPct val="85000"/>
              <a:buFont typeface="Wingdings" panose="05000000000000000000" pitchFamily="2" charset="2"/>
              <a:buChar char="v"/>
              <a:defRPr/>
            </a:pPr>
            <a:r>
              <a:rPr lang="en-US" sz="1500" dirty="0">
                <a:solidFill>
                  <a:srgbClr val="0B000C"/>
                </a:solidFill>
                <a:latin typeface="Bookman Old Style" panose="02050604050505020204" pitchFamily="18" charset="0"/>
              </a:rPr>
              <a:t>Under tax; Good performance was observed on Taxes on property, goods &amp; services, and international trade is due to improved compliance measures, an increase in import CIF, reduction in exemptions.  </a:t>
            </a:r>
          </a:p>
          <a:p>
            <a:pPr marL="571384" lvl="1" indent="-342830" defTabSz="914214">
              <a:lnSpc>
                <a:spcPct val="150000"/>
              </a:lnSpc>
              <a:spcBef>
                <a:spcPts val="400"/>
              </a:spcBef>
              <a:buClr>
                <a:srgbClr val="00B0F0"/>
              </a:buClr>
              <a:buSzPct val="100000"/>
              <a:buFont typeface="Wingdings" panose="05000000000000000000" pitchFamily="2" charset="2"/>
              <a:buChar char="q"/>
              <a:defRPr/>
            </a:pPr>
            <a:r>
              <a:rPr lang="en-US" sz="1500" dirty="0">
                <a:solidFill>
                  <a:srgbClr val="0B000C"/>
                </a:solidFill>
                <a:latin typeface="Bookman Old Style" panose="02050604050505020204" pitchFamily="18" charset="0"/>
              </a:rPr>
              <a:t>Low performance on </a:t>
            </a:r>
            <a:r>
              <a:rPr lang="en-US" sz="1500" b="1" dirty="0">
                <a:solidFill>
                  <a:srgbClr val="0B000C"/>
                </a:solidFill>
                <a:latin typeface="Bookman Old Style" panose="02050604050505020204" pitchFamily="18" charset="0"/>
              </a:rPr>
              <a:t>other revenue </a:t>
            </a:r>
            <a:r>
              <a:rPr lang="en-US" sz="1500" dirty="0">
                <a:solidFill>
                  <a:srgbClr val="0B000C"/>
                </a:solidFill>
                <a:latin typeface="Bookman Old Style" panose="02050604050505020204" pitchFamily="18" charset="0"/>
              </a:rPr>
              <a:t>due to less PKO reimbursement while slight reduction on </a:t>
            </a:r>
            <a:r>
              <a:rPr lang="en-US" sz="1500" b="1" dirty="0">
                <a:solidFill>
                  <a:srgbClr val="0B000C"/>
                </a:solidFill>
                <a:latin typeface="Bookman Old Style" panose="02050604050505020204" pitchFamily="18" charset="0"/>
              </a:rPr>
              <a:t>Grants</a:t>
            </a:r>
            <a:r>
              <a:rPr lang="en-US" sz="1500" dirty="0">
                <a:solidFill>
                  <a:srgbClr val="0B000C"/>
                </a:solidFill>
                <a:latin typeface="Bookman Old Style" panose="02050604050505020204" pitchFamily="18" charset="0"/>
              </a:rPr>
              <a:t> is  linked to less Global fund disbursement. </a:t>
            </a:r>
          </a:p>
          <a:p>
            <a:pPr marL="571384" lvl="1" indent="-342830" defTabSz="914214">
              <a:lnSpc>
                <a:spcPct val="150000"/>
              </a:lnSpc>
              <a:spcBef>
                <a:spcPts val="400"/>
              </a:spcBef>
              <a:buClr>
                <a:srgbClr val="00B0F0"/>
              </a:buClr>
              <a:buSzPct val="100000"/>
              <a:buFont typeface="Wingdings" panose="05000000000000000000" pitchFamily="2" charset="2"/>
              <a:buChar char="q"/>
              <a:defRPr/>
            </a:pPr>
            <a:r>
              <a:rPr lang="en-US" sz="1500" dirty="0">
                <a:solidFill>
                  <a:srgbClr val="0B000C"/>
                </a:solidFill>
                <a:latin typeface="Bookman Old Style" panose="02050604050505020204" pitchFamily="18" charset="0"/>
              </a:rPr>
              <a:t>As a result </a:t>
            </a:r>
            <a:r>
              <a:rPr lang="en-US" sz="1500" b="1" dirty="0">
                <a:solidFill>
                  <a:srgbClr val="0B000C"/>
                </a:solidFill>
                <a:latin typeface="Bookman Old Style" panose="02050604050505020204" pitchFamily="18" charset="0"/>
              </a:rPr>
              <a:t>total revenue </a:t>
            </a:r>
            <a:r>
              <a:rPr lang="en-US" sz="1500" dirty="0">
                <a:solidFill>
                  <a:srgbClr val="0B000C"/>
                </a:solidFill>
                <a:latin typeface="Bookman Old Style" panose="02050604050505020204" pitchFamily="18" charset="0"/>
              </a:rPr>
              <a:t>was slightly lower by RWF 18.8 Bn compared to revised budget. </a:t>
            </a:r>
            <a:endParaRPr lang="en-GB" sz="1500" dirty="0">
              <a:solidFill>
                <a:srgbClr val="0B000C"/>
              </a:solidFill>
              <a:latin typeface="Bookman Old Style" panose="02050604050505020204" pitchFamily="18" charset="0"/>
            </a:endParaRPr>
          </a:p>
        </p:txBody>
      </p:sp>
      <p:graphicFrame>
        <p:nvGraphicFramePr>
          <p:cNvPr id="17" name="Chart 16">
            <a:extLst>
              <a:ext uri="{FF2B5EF4-FFF2-40B4-BE49-F238E27FC236}">
                <a16:creationId xmlns:a16="http://schemas.microsoft.com/office/drawing/2014/main" id="{89F36ADD-49D9-4268-B1F0-604F81D045CD}"/>
              </a:ext>
            </a:extLst>
          </p:cNvPr>
          <p:cNvGraphicFramePr>
            <a:graphicFrameLocks/>
          </p:cNvGraphicFramePr>
          <p:nvPr>
            <p:extLst>
              <p:ext uri="{D42A27DB-BD31-4B8C-83A1-F6EECF244321}">
                <p14:modId xmlns:p14="http://schemas.microsoft.com/office/powerpoint/2010/main" val="1907253037"/>
              </p:ext>
            </p:extLst>
          </p:nvPr>
        </p:nvGraphicFramePr>
        <p:xfrm>
          <a:off x="364901" y="975195"/>
          <a:ext cx="5361905" cy="542481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2086464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86A7C-6D79-19F5-94D8-CCD8C59C3E40}"/>
            </a:ext>
          </a:extLst>
        </p:cNvPr>
        <p:cNvGrpSpPr/>
        <p:nvPr/>
      </p:nvGrpSpPr>
      <p:grpSpPr>
        <a:xfrm>
          <a:off x="0" y="0"/>
          <a:ext cx="0" cy="0"/>
          <a:chOff x="0" y="0"/>
          <a:chExt cx="0" cy="0"/>
        </a:xfrm>
      </p:grpSpPr>
      <p:sp>
        <p:nvSpPr>
          <p:cNvPr id="11" name="object 11">
            <a:extLst>
              <a:ext uri="{FF2B5EF4-FFF2-40B4-BE49-F238E27FC236}">
                <a16:creationId xmlns:a16="http://schemas.microsoft.com/office/drawing/2014/main" id="{879BA83C-19BA-7D23-6CA8-F02DECF2B88A}"/>
              </a:ext>
            </a:extLst>
          </p:cNvPr>
          <p:cNvSpPr/>
          <p:nvPr/>
        </p:nvSpPr>
        <p:spPr>
          <a:xfrm>
            <a:off x="11403339" y="391955"/>
            <a:ext cx="787405" cy="583240"/>
          </a:xfrm>
          <a:custGeom>
            <a:avLst/>
            <a:gdLst/>
            <a:ahLst/>
            <a:cxnLst/>
            <a:rect l="l" t="t" r="r" b="b"/>
            <a:pathLst>
              <a:path w="786129" h="582294">
                <a:moveTo>
                  <a:pt x="785945" y="0"/>
                </a:moveTo>
                <a:lnTo>
                  <a:pt x="2146" y="0"/>
                </a:lnTo>
                <a:lnTo>
                  <a:pt x="20952" y="44715"/>
                </a:lnTo>
                <a:lnTo>
                  <a:pt x="36652" y="90958"/>
                </a:lnTo>
                <a:lnTo>
                  <a:pt x="49106" y="138603"/>
                </a:lnTo>
                <a:lnTo>
                  <a:pt x="58173" y="187522"/>
                </a:lnTo>
                <a:lnTo>
                  <a:pt x="63716" y="237591"/>
                </a:lnTo>
                <a:lnTo>
                  <a:pt x="65595" y="288683"/>
                </a:lnTo>
                <a:lnTo>
                  <a:pt x="63654" y="340682"/>
                </a:lnTo>
                <a:lnTo>
                  <a:pt x="57925" y="391623"/>
                </a:lnTo>
                <a:lnTo>
                  <a:pt x="48552" y="441371"/>
                </a:lnTo>
                <a:lnTo>
                  <a:pt x="35678" y="489790"/>
                </a:lnTo>
                <a:lnTo>
                  <a:pt x="19446" y="536746"/>
                </a:lnTo>
                <a:lnTo>
                  <a:pt x="0" y="582104"/>
                </a:lnTo>
                <a:lnTo>
                  <a:pt x="785945" y="582104"/>
                </a:lnTo>
                <a:lnTo>
                  <a:pt x="785945" y="0"/>
                </a:lnTo>
                <a:close/>
              </a:path>
            </a:pathLst>
          </a:custGeom>
          <a:solidFill>
            <a:srgbClr val="2C5CA9"/>
          </a:solidFill>
        </p:spPr>
        <p:txBody>
          <a:bodyPr wrap="square" lIns="0" tIns="0" rIns="0" bIns="0" rtlCol="0"/>
          <a:lstStyle/>
          <a:p>
            <a:pPr defTabSz="915950">
              <a:defRPr/>
            </a:pPr>
            <a:endParaRPr sz="1802">
              <a:solidFill>
                <a:prstClr val="black"/>
              </a:solidFill>
              <a:latin typeface="Calibri"/>
            </a:endParaRPr>
          </a:p>
        </p:txBody>
      </p:sp>
      <p:grpSp>
        <p:nvGrpSpPr>
          <p:cNvPr id="12" name="object 12">
            <a:extLst>
              <a:ext uri="{FF2B5EF4-FFF2-40B4-BE49-F238E27FC236}">
                <a16:creationId xmlns:a16="http://schemas.microsoft.com/office/drawing/2014/main" id="{32928408-916A-A433-6456-A9934F7F6C6D}"/>
              </a:ext>
            </a:extLst>
          </p:cNvPr>
          <p:cNvGrpSpPr/>
          <p:nvPr/>
        </p:nvGrpSpPr>
        <p:grpSpPr>
          <a:xfrm>
            <a:off x="2829" y="6656956"/>
            <a:ext cx="12188254" cy="195262"/>
            <a:chOff x="0" y="6645376"/>
            <a:chExt cx="12168505" cy="194945"/>
          </a:xfrm>
        </p:grpSpPr>
        <p:sp>
          <p:nvSpPr>
            <p:cNvPr id="13" name="object 13">
              <a:extLst>
                <a:ext uri="{FF2B5EF4-FFF2-40B4-BE49-F238E27FC236}">
                  <a16:creationId xmlns:a16="http://schemas.microsoft.com/office/drawing/2014/main" id="{9FF30797-D399-638D-D71D-8EA2D66AE246}"/>
                </a:ext>
              </a:extLst>
            </p:cNvPr>
            <p:cNvSpPr/>
            <p:nvPr/>
          </p:nvSpPr>
          <p:spPr>
            <a:xfrm>
              <a:off x="0" y="6645376"/>
              <a:ext cx="4050029" cy="194945"/>
            </a:xfrm>
            <a:custGeom>
              <a:avLst/>
              <a:gdLst/>
              <a:ahLst/>
              <a:cxnLst/>
              <a:rect l="l" t="t" r="r" b="b"/>
              <a:pathLst>
                <a:path w="4050029" h="194945">
                  <a:moveTo>
                    <a:pt x="4049890" y="0"/>
                  </a:moveTo>
                  <a:lnTo>
                    <a:pt x="0" y="0"/>
                  </a:lnTo>
                  <a:lnTo>
                    <a:pt x="0" y="194627"/>
                  </a:lnTo>
                  <a:lnTo>
                    <a:pt x="4049890" y="194627"/>
                  </a:lnTo>
                  <a:lnTo>
                    <a:pt x="4049890" y="0"/>
                  </a:lnTo>
                  <a:close/>
                </a:path>
              </a:pathLst>
            </a:custGeom>
            <a:solidFill>
              <a:srgbClr val="2C5CA9"/>
            </a:solidFill>
          </p:spPr>
          <p:txBody>
            <a:bodyPr wrap="square" lIns="0" tIns="0" rIns="0" bIns="0" rtlCol="0"/>
            <a:lstStyle/>
            <a:p>
              <a:pPr defTabSz="915950">
                <a:defRPr/>
              </a:pPr>
              <a:endParaRPr sz="1802">
                <a:solidFill>
                  <a:prstClr val="black"/>
                </a:solidFill>
                <a:latin typeface="Calibri"/>
              </a:endParaRPr>
            </a:p>
          </p:txBody>
        </p:sp>
        <p:sp>
          <p:nvSpPr>
            <p:cNvPr id="14" name="object 14">
              <a:extLst>
                <a:ext uri="{FF2B5EF4-FFF2-40B4-BE49-F238E27FC236}">
                  <a16:creationId xmlns:a16="http://schemas.microsoft.com/office/drawing/2014/main" id="{FF200077-7B33-CCFB-12D0-936A5A1E9BDA}"/>
                </a:ext>
              </a:extLst>
            </p:cNvPr>
            <p:cNvSpPr/>
            <p:nvPr/>
          </p:nvSpPr>
          <p:spPr>
            <a:xfrm>
              <a:off x="4049890" y="6645376"/>
              <a:ext cx="4068445" cy="194945"/>
            </a:xfrm>
            <a:custGeom>
              <a:avLst/>
              <a:gdLst/>
              <a:ahLst/>
              <a:cxnLst/>
              <a:rect l="l" t="t" r="r" b="b"/>
              <a:pathLst>
                <a:path w="4068445" h="194945">
                  <a:moveTo>
                    <a:pt x="4068229" y="0"/>
                  </a:moveTo>
                  <a:lnTo>
                    <a:pt x="0" y="0"/>
                  </a:lnTo>
                  <a:lnTo>
                    <a:pt x="0" y="194627"/>
                  </a:lnTo>
                  <a:lnTo>
                    <a:pt x="4068229" y="194627"/>
                  </a:lnTo>
                  <a:lnTo>
                    <a:pt x="4068229" y="0"/>
                  </a:lnTo>
                  <a:close/>
                </a:path>
              </a:pathLst>
            </a:custGeom>
            <a:solidFill>
              <a:srgbClr val="149ED9"/>
            </a:solidFill>
          </p:spPr>
          <p:txBody>
            <a:bodyPr wrap="square" lIns="0" tIns="0" rIns="0" bIns="0" rtlCol="0"/>
            <a:lstStyle/>
            <a:p>
              <a:pPr defTabSz="915950">
                <a:defRPr/>
              </a:pPr>
              <a:endParaRPr sz="1802">
                <a:solidFill>
                  <a:prstClr val="black"/>
                </a:solidFill>
                <a:latin typeface="Calibri"/>
              </a:endParaRPr>
            </a:p>
          </p:txBody>
        </p:sp>
        <p:sp>
          <p:nvSpPr>
            <p:cNvPr id="15" name="object 15">
              <a:extLst>
                <a:ext uri="{FF2B5EF4-FFF2-40B4-BE49-F238E27FC236}">
                  <a16:creationId xmlns:a16="http://schemas.microsoft.com/office/drawing/2014/main" id="{01C56DE3-EC64-4DE9-EAB8-120E31D72009}"/>
                </a:ext>
              </a:extLst>
            </p:cNvPr>
            <p:cNvSpPr/>
            <p:nvPr/>
          </p:nvSpPr>
          <p:spPr>
            <a:xfrm>
              <a:off x="8118119" y="6645376"/>
              <a:ext cx="4050029" cy="194945"/>
            </a:xfrm>
            <a:custGeom>
              <a:avLst/>
              <a:gdLst/>
              <a:ahLst/>
              <a:cxnLst/>
              <a:rect l="l" t="t" r="r" b="b"/>
              <a:pathLst>
                <a:path w="4050029" h="194945">
                  <a:moveTo>
                    <a:pt x="4049864" y="0"/>
                  </a:moveTo>
                  <a:lnTo>
                    <a:pt x="0" y="0"/>
                  </a:lnTo>
                  <a:lnTo>
                    <a:pt x="0" y="194627"/>
                  </a:lnTo>
                  <a:lnTo>
                    <a:pt x="4049864" y="194627"/>
                  </a:lnTo>
                  <a:lnTo>
                    <a:pt x="4049864" y="0"/>
                  </a:lnTo>
                  <a:close/>
                </a:path>
              </a:pathLst>
            </a:custGeom>
            <a:solidFill>
              <a:srgbClr val="F8D10A"/>
            </a:solidFill>
          </p:spPr>
          <p:txBody>
            <a:bodyPr wrap="square" lIns="0" tIns="0" rIns="0" bIns="0" rtlCol="0"/>
            <a:lstStyle/>
            <a:p>
              <a:pPr defTabSz="915950">
                <a:defRPr/>
              </a:pPr>
              <a:endParaRPr sz="1802">
                <a:solidFill>
                  <a:prstClr val="black"/>
                </a:solidFill>
                <a:latin typeface="Calibri"/>
              </a:endParaRPr>
            </a:p>
          </p:txBody>
        </p:sp>
      </p:grpSp>
      <p:pic>
        <p:nvPicPr>
          <p:cNvPr id="16" name="object 16">
            <a:extLst>
              <a:ext uri="{FF2B5EF4-FFF2-40B4-BE49-F238E27FC236}">
                <a16:creationId xmlns:a16="http://schemas.microsoft.com/office/drawing/2014/main" id="{04FAF6A6-A13B-1173-74B6-F08EAC910992}"/>
              </a:ext>
            </a:extLst>
          </p:cNvPr>
          <p:cNvPicPr/>
          <p:nvPr/>
        </p:nvPicPr>
        <p:blipFill>
          <a:blip r:embed="rId3" cstate="print"/>
          <a:stretch>
            <a:fillRect/>
          </a:stretch>
        </p:blipFill>
        <p:spPr>
          <a:xfrm>
            <a:off x="295401" y="202392"/>
            <a:ext cx="272751" cy="325927"/>
          </a:xfrm>
          <a:prstGeom prst="rect">
            <a:avLst/>
          </a:prstGeom>
        </p:spPr>
      </p:pic>
      <p:sp>
        <p:nvSpPr>
          <p:cNvPr id="44" name="object 44">
            <a:extLst>
              <a:ext uri="{FF2B5EF4-FFF2-40B4-BE49-F238E27FC236}">
                <a16:creationId xmlns:a16="http://schemas.microsoft.com/office/drawing/2014/main" id="{FD5FE533-A407-CF6C-B905-FFB5D2EBEBF7}"/>
              </a:ext>
            </a:extLst>
          </p:cNvPr>
          <p:cNvSpPr txBox="1">
            <a:spLocks noGrp="1"/>
          </p:cNvSpPr>
          <p:nvPr>
            <p:ph type="title"/>
          </p:nvPr>
        </p:nvSpPr>
        <p:spPr>
          <a:xfrm>
            <a:off x="696693" y="98937"/>
            <a:ext cx="7532414" cy="444431"/>
          </a:xfrm>
          <a:prstGeom prst="rect">
            <a:avLst/>
          </a:prstGeom>
        </p:spPr>
        <p:txBody>
          <a:bodyPr vert="horz" wrap="square" lIns="0" tIns="12721" rIns="0" bIns="0" rtlCol="0">
            <a:spAutoFit/>
          </a:bodyPr>
          <a:lstStyle/>
          <a:p>
            <a:pPr marL="12721">
              <a:spcBef>
                <a:spcPts val="100"/>
              </a:spcBef>
            </a:pPr>
            <a:r>
              <a:rPr lang="en-US" sz="2804" spc="-259" dirty="0">
                <a:solidFill>
                  <a:srgbClr val="0070C0"/>
                </a:solidFill>
                <a:latin typeface="Trebuchet MS"/>
                <a:cs typeface="Trebuchet MS"/>
              </a:rPr>
              <a:t>Expenditures  &amp; Deficit </a:t>
            </a:r>
            <a:endParaRPr lang="en-US" sz="2804" dirty="0">
              <a:solidFill>
                <a:srgbClr val="0070C0"/>
              </a:solidFill>
              <a:latin typeface="Trebuchet MS"/>
              <a:cs typeface="Trebuchet MS"/>
            </a:endParaRPr>
          </a:p>
        </p:txBody>
      </p:sp>
      <p:sp>
        <p:nvSpPr>
          <p:cNvPr id="4" name="TextBox 3">
            <a:extLst>
              <a:ext uri="{FF2B5EF4-FFF2-40B4-BE49-F238E27FC236}">
                <a16:creationId xmlns:a16="http://schemas.microsoft.com/office/drawing/2014/main" id="{DFC2A5C3-1150-4761-3436-F0D1E2ED1EF0}"/>
              </a:ext>
            </a:extLst>
          </p:cNvPr>
          <p:cNvSpPr txBox="1"/>
          <p:nvPr/>
        </p:nvSpPr>
        <p:spPr>
          <a:xfrm>
            <a:off x="6035090" y="868984"/>
            <a:ext cx="5690185" cy="2798202"/>
          </a:xfrm>
          <a:prstGeom prst="rect">
            <a:avLst/>
          </a:prstGeom>
          <a:noFill/>
          <a:ln>
            <a:solidFill>
              <a:schemeClr val="accent1">
                <a:lumMod val="20000"/>
                <a:lumOff val="80000"/>
              </a:schemeClr>
            </a:solidFill>
          </a:ln>
        </p:spPr>
        <p:txBody>
          <a:bodyPr wrap="square" rtlCol="0">
            <a:spAutoFit/>
          </a:bodyPr>
          <a:lstStyle/>
          <a:p>
            <a:pPr marL="571384" indent="-342830" defTabSz="914214">
              <a:spcBef>
                <a:spcPts val="400"/>
              </a:spcBef>
              <a:buClr>
                <a:srgbClr val="00B0F0"/>
              </a:buClr>
              <a:buSzPct val="100000"/>
              <a:buFont typeface="Wingdings" panose="05000000000000000000" pitchFamily="2" charset="2"/>
              <a:buChar char="q"/>
              <a:defRPr/>
            </a:pPr>
            <a:r>
              <a:rPr lang="en-US" sz="1250" b="1" dirty="0">
                <a:solidFill>
                  <a:srgbClr val="0B000C"/>
                </a:solidFill>
                <a:latin typeface="Bookman Old Style" panose="02050604050505020204" pitchFamily="18" charset="0"/>
                <a:cs typeface="Times New Roman" panose="02020603050405020304" pitchFamily="18" charset="0"/>
              </a:rPr>
              <a:t>Total expenditure </a:t>
            </a:r>
            <a:r>
              <a:rPr lang="en-US" sz="1250" dirty="0">
                <a:solidFill>
                  <a:srgbClr val="0B000C"/>
                </a:solidFill>
                <a:latin typeface="Bookman Old Style" panose="02050604050505020204" pitchFamily="18" charset="0"/>
                <a:cs typeface="Times New Roman" panose="02020603050405020304" pitchFamily="18" charset="0"/>
              </a:rPr>
              <a:t>(all expenses, net investments in nonfinancial assets) were slightly higher by  FRW 28.5 billion compared to revised budget estimates. </a:t>
            </a:r>
          </a:p>
          <a:p>
            <a:pPr marL="571384" indent="-342830" defTabSz="914214">
              <a:spcBef>
                <a:spcPts val="400"/>
              </a:spcBef>
              <a:buClr>
                <a:srgbClr val="00B0F0"/>
              </a:buClr>
              <a:buSzPct val="100000"/>
              <a:buFont typeface="Wingdings" panose="05000000000000000000" pitchFamily="2" charset="2"/>
              <a:buChar char="q"/>
              <a:defRPr/>
            </a:pPr>
            <a:endParaRPr lang="en-US" sz="1250" dirty="0">
              <a:solidFill>
                <a:srgbClr val="0B000C"/>
              </a:solidFill>
              <a:latin typeface="Bookman Old Style" panose="02050604050505020204" pitchFamily="18" charset="0"/>
              <a:cs typeface="Times New Roman" panose="02020603050405020304" pitchFamily="18" charset="0"/>
            </a:endParaRPr>
          </a:p>
          <a:p>
            <a:pPr marL="571384" indent="-342830" defTabSz="914214">
              <a:spcBef>
                <a:spcPts val="400"/>
              </a:spcBef>
              <a:buClr>
                <a:srgbClr val="00B0F0"/>
              </a:buClr>
              <a:buSzPct val="100000"/>
              <a:buFont typeface="Wingdings" panose="05000000000000000000" pitchFamily="2" charset="2"/>
              <a:buChar char="q"/>
              <a:defRPr/>
            </a:pPr>
            <a:r>
              <a:rPr lang="en-US" sz="1250" b="1" dirty="0">
                <a:solidFill>
                  <a:srgbClr val="0B000C"/>
                </a:solidFill>
                <a:latin typeface="Bookman Old Style" panose="02050604050505020204" pitchFamily="18" charset="0"/>
                <a:cs typeface="Times New Roman" panose="02020603050405020304" pitchFamily="18" charset="0"/>
              </a:rPr>
              <a:t>Expenses/Recurrent spending </a:t>
            </a:r>
            <a:r>
              <a:rPr lang="en-US" sz="1250" dirty="0">
                <a:solidFill>
                  <a:srgbClr val="0B000C"/>
                </a:solidFill>
                <a:latin typeface="Bookman Old Style" panose="02050604050505020204" pitchFamily="18" charset="0"/>
                <a:cs typeface="Times New Roman" panose="02020603050405020304" pitchFamily="18" charset="0"/>
              </a:rPr>
              <a:t>were lower by FRW 23.9 Billion due to Shortfall in PKO expenses linked to revenue and Lower interest payments to non-resident related to less upfront fees of non-contracted loans.</a:t>
            </a:r>
          </a:p>
          <a:p>
            <a:pPr marL="228554" defTabSz="914214">
              <a:spcBef>
                <a:spcPts val="400"/>
              </a:spcBef>
              <a:buClr>
                <a:srgbClr val="00B0F0"/>
              </a:buClr>
              <a:buSzPct val="100000"/>
              <a:defRPr/>
            </a:pPr>
            <a:endParaRPr lang="en-US" sz="1250" dirty="0">
              <a:solidFill>
                <a:srgbClr val="0B000C"/>
              </a:solidFill>
              <a:latin typeface="Bookman Old Style" panose="02050604050505020204" pitchFamily="18" charset="0"/>
              <a:cs typeface="Times New Roman" panose="02020603050405020304" pitchFamily="18" charset="0"/>
            </a:endParaRPr>
          </a:p>
          <a:p>
            <a:pPr marL="571384" indent="-342830" defTabSz="914214">
              <a:spcBef>
                <a:spcPts val="400"/>
              </a:spcBef>
              <a:buClr>
                <a:srgbClr val="00B0F0"/>
              </a:buClr>
              <a:buSzPct val="100000"/>
              <a:buFont typeface="Wingdings" panose="05000000000000000000" pitchFamily="2" charset="2"/>
              <a:buChar char="q"/>
              <a:defRPr/>
            </a:pPr>
            <a:r>
              <a:rPr lang="en-US" sz="1250" b="1" dirty="0">
                <a:solidFill>
                  <a:srgbClr val="0B000C"/>
                </a:solidFill>
                <a:latin typeface="Bookman Old Style" panose="02050604050505020204" pitchFamily="18" charset="0"/>
                <a:cs typeface="Times New Roman" panose="02020603050405020304" pitchFamily="18" charset="0"/>
              </a:rPr>
              <a:t>Net Investment in Non-financial assets </a:t>
            </a:r>
            <a:r>
              <a:rPr lang="en-US" sz="1250" dirty="0">
                <a:solidFill>
                  <a:srgbClr val="0B000C"/>
                </a:solidFill>
                <a:latin typeface="Bookman Old Style" panose="02050604050505020204" pitchFamily="18" charset="0"/>
                <a:cs typeface="Times New Roman" panose="02020603050405020304" pitchFamily="18" charset="0"/>
              </a:rPr>
              <a:t>( Capital Spending) was higher by FRW 52.4 due to </a:t>
            </a:r>
            <a:r>
              <a:rPr lang="en-US" sz="1250" b="1" dirty="0">
                <a:solidFill>
                  <a:srgbClr val="0B000C"/>
                </a:solidFill>
                <a:latin typeface="Bookman Old Style" panose="02050604050505020204" pitchFamily="18" charset="0"/>
                <a:cs typeface="Times New Roman" panose="02020603050405020304" pitchFamily="18" charset="0"/>
              </a:rPr>
              <a:t>Foreign-financed </a:t>
            </a:r>
            <a:r>
              <a:rPr lang="en-US" sz="1250" dirty="0">
                <a:solidFill>
                  <a:srgbClr val="0B000C"/>
                </a:solidFill>
                <a:latin typeface="Bookman Old Style" panose="02050604050505020204" pitchFamily="18" charset="0"/>
                <a:cs typeface="Times New Roman" panose="02020603050405020304" pitchFamily="18" charset="0"/>
              </a:rPr>
              <a:t>capital, higher-than-expected project loan disbursements in line with implementation of priority projects in the NST-2. </a:t>
            </a:r>
          </a:p>
        </p:txBody>
      </p:sp>
      <p:sp>
        <p:nvSpPr>
          <p:cNvPr id="19" name="TextBox 18">
            <a:extLst>
              <a:ext uri="{FF2B5EF4-FFF2-40B4-BE49-F238E27FC236}">
                <a16:creationId xmlns:a16="http://schemas.microsoft.com/office/drawing/2014/main" id="{D5C6A0E0-BF61-4255-9EC5-4BD2161D8D09}"/>
              </a:ext>
            </a:extLst>
          </p:cNvPr>
          <p:cNvSpPr txBox="1"/>
          <p:nvPr/>
        </p:nvSpPr>
        <p:spPr>
          <a:xfrm>
            <a:off x="6130339" y="3762032"/>
            <a:ext cx="5594936" cy="2236510"/>
          </a:xfrm>
          <a:prstGeom prst="rect">
            <a:avLst/>
          </a:prstGeom>
          <a:noFill/>
          <a:ln>
            <a:solidFill>
              <a:schemeClr val="accent1">
                <a:lumMod val="20000"/>
                <a:lumOff val="80000"/>
              </a:schemeClr>
            </a:solidFill>
          </a:ln>
        </p:spPr>
        <p:txBody>
          <a:bodyPr wrap="square" rtlCol="0">
            <a:spAutoFit/>
          </a:bodyPr>
          <a:lstStyle/>
          <a:p>
            <a:pPr marL="571384" indent="-342830" defTabSz="914214">
              <a:spcBef>
                <a:spcPts val="400"/>
              </a:spcBef>
              <a:buClr>
                <a:srgbClr val="00B0F0"/>
              </a:buClr>
              <a:buSzPct val="100000"/>
              <a:buFont typeface="Wingdings" panose="05000000000000000000" pitchFamily="2" charset="2"/>
              <a:buChar char="q"/>
              <a:defRPr/>
            </a:pPr>
            <a:r>
              <a:rPr lang="en-US" dirty="0">
                <a:solidFill>
                  <a:srgbClr val="0B000C"/>
                </a:solidFill>
                <a:latin typeface="Bookman Old Style" panose="02050604050505020204" pitchFamily="18" charset="0"/>
                <a:cs typeface="Times New Roman" panose="02020603050405020304" pitchFamily="18" charset="0"/>
              </a:rPr>
              <a:t>As a result, the </a:t>
            </a:r>
            <a:r>
              <a:rPr lang="en-US" b="1" dirty="0">
                <a:solidFill>
                  <a:srgbClr val="0B000C"/>
                </a:solidFill>
                <a:latin typeface="Bookman Old Style" panose="02050604050505020204" pitchFamily="18" charset="0"/>
                <a:cs typeface="Times New Roman" panose="02020603050405020304" pitchFamily="18" charset="0"/>
              </a:rPr>
              <a:t>Overall deficit </a:t>
            </a:r>
            <a:r>
              <a:rPr lang="en-US" dirty="0">
                <a:solidFill>
                  <a:srgbClr val="0B000C"/>
                </a:solidFill>
                <a:latin typeface="Bookman Old Style" panose="02050604050505020204" pitchFamily="18" charset="0"/>
                <a:cs typeface="Times New Roman" panose="02020603050405020304" pitchFamily="18" charset="0"/>
              </a:rPr>
              <a:t>exceeded by RWF 80.3 billion mainly driven by higher-than-expected foreign financed capital.</a:t>
            </a:r>
          </a:p>
          <a:p>
            <a:pPr marL="571384" indent="-342830" defTabSz="914214">
              <a:spcBef>
                <a:spcPts val="400"/>
              </a:spcBef>
              <a:buClr>
                <a:srgbClr val="00B0F0"/>
              </a:buClr>
              <a:buSzPct val="100000"/>
              <a:buFont typeface="Wingdings" panose="05000000000000000000" pitchFamily="2" charset="2"/>
              <a:buChar char="q"/>
              <a:defRPr/>
            </a:pPr>
            <a:endParaRPr lang="en-US" dirty="0">
              <a:solidFill>
                <a:srgbClr val="0B000C"/>
              </a:solidFill>
              <a:latin typeface="Bookman Old Style" panose="02050604050505020204" pitchFamily="18" charset="0"/>
              <a:cs typeface="Times New Roman" panose="02020603050405020304" pitchFamily="18" charset="0"/>
            </a:endParaRPr>
          </a:p>
          <a:p>
            <a:pPr marL="571384" indent="-342830" defTabSz="914214">
              <a:spcBef>
                <a:spcPts val="400"/>
              </a:spcBef>
              <a:buClr>
                <a:srgbClr val="00B0F0"/>
              </a:buClr>
              <a:buSzPct val="100000"/>
              <a:buFont typeface="Wingdings" panose="05000000000000000000" pitchFamily="2" charset="2"/>
              <a:buChar char="q"/>
              <a:defRPr/>
            </a:pPr>
            <a:r>
              <a:rPr lang="en-US" dirty="0">
                <a:solidFill>
                  <a:srgbClr val="0B000C"/>
                </a:solidFill>
                <a:latin typeface="Bookman Old Style" panose="02050604050505020204" pitchFamily="18" charset="0"/>
                <a:cs typeface="Times New Roman" panose="02020603050405020304" pitchFamily="18" charset="0"/>
              </a:rPr>
              <a:t>The Deficit was financed by </a:t>
            </a:r>
            <a:r>
              <a:rPr lang="en-US" b="1" dirty="0">
                <a:solidFill>
                  <a:srgbClr val="0B000C"/>
                </a:solidFill>
                <a:latin typeface="Bookman Old Style" panose="02050604050505020204" pitchFamily="18" charset="0"/>
                <a:cs typeface="Times New Roman" panose="02020603050405020304" pitchFamily="18" charset="0"/>
              </a:rPr>
              <a:t>incurrence of liabilities </a:t>
            </a:r>
            <a:r>
              <a:rPr lang="en-US" dirty="0">
                <a:solidFill>
                  <a:srgbClr val="0B000C"/>
                </a:solidFill>
                <a:latin typeface="Bookman Old Style" panose="02050604050505020204" pitchFamily="18" charset="0"/>
                <a:cs typeface="Times New Roman" panose="02020603050405020304" pitchFamily="18" charset="0"/>
              </a:rPr>
              <a:t>higher by RWF 121.8 Bn due to higher than projects loan disbursement.</a:t>
            </a:r>
          </a:p>
          <a:p>
            <a:pPr marL="571384" indent="-342830" defTabSz="914214">
              <a:spcBef>
                <a:spcPts val="400"/>
              </a:spcBef>
              <a:buClr>
                <a:srgbClr val="00B0F0"/>
              </a:buClr>
              <a:buSzPct val="100000"/>
              <a:buFont typeface="Wingdings" panose="05000000000000000000" pitchFamily="2" charset="2"/>
              <a:buChar char="q"/>
              <a:defRPr/>
            </a:pPr>
            <a:endParaRPr lang="en-US" dirty="0">
              <a:solidFill>
                <a:srgbClr val="0B000C"/>
              </a:solidFill>
              <a:latin typeface="Bookman Old Style" panose="02050604050505020204" pitchFamily="18" charset="0"/>
              <a:cs typeface="Times New Roman" panose="02020603050405020304" pitchFamily="18" charset="0"/>
            </a:endParaRPr>
          </a:p>
          <a:p>
            <a:pPr marL="571384" indent="-342830" defTabSz="914214">
              <a:spcBef>
                <a:spcPts val="400"/>
              </a:spcBef>
              <a:buClr>
                <a:srgbClr val="00B0F0"/>
              </a:buClr>
              <a:buSzPct val="100000"/>
              <a:buFont typeface="Wingdings" panose="05000000000000000000" pitchFamily="2" charset="2"/>
              <a:buChar char="q"/>
              <a:defRPr/>
            </a:pPr>
            <a:endParaRPr lang="en-US" dirty="0">
              <a:solidFill>
                <a:srgbClr val="0B000C"/>
              </a:solidFill>
              <a:latin typeface="Bookman Old Style" panose="02050604050505020204" pitchFamily="18" charset="0"/>
              <a:cs typeface="Times New Roman" panose="02020603050405020304" pitchFamily="18" charset="0"/>
            </a:endParaRPr>
          </a:p>
        </p:txBody>
      </p:sp>
      <p:graphicFrame>
        <p:nvGraphicFramePr>
          <p:cNvPr id="23" name="Chart 22">
            <a:extLst>
              <a:ext uri="{FF2B5EF4-FFF2-40B4-BE49-F238E27FC236}">
                <a16:creationId xmlns:a16="http://schemas.microsoft.com/office/drawing/2014/main" id="{BF7E0EDC-F86A-44FC-8848-B933F1CADC6E}"/>
              </a:ext>
            </a:extLst>
          </p:cNvPr>
          <p:cNvGraphicFramePr>
            <a:graphicFrameLocks/>
          </p:cNvGraphicFramePr>
          <p:nvPr>
            <p:extLst>
              <p:ext uri="{D42A27DB-BD31-4B8C-83A1-F6EECF244321}">
                <p14:modId xmlns:p14="http://schemas.microsoft.com/office/powerpoint/2010/main" val="1404178502"/>
              </p:ext>
            </p:extLst>
          </p:nvPr>
        </p:nvGraphicFramePr>
        <p:xfrm>
          <a:off x="431775" y="582889"/>
          <a:ext cx="5544151" cy="296491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4" name="Chart 23">
            <a:extLst>
              <a:ext uri="{FF2B5EF4-FFF2-40B4-BE49-F238E27FC236}">
                <a16:creationId xmlns:a16="http://schemas.microsoft.com/office/drawing/2014/main" id="{19A41D80-9361-40D4-A0ED-12D38B6F1645}"/>
              </a:ext>
            </a:extLst>
          </p:cNvPr>
          <p:cNvGraphicFramePr>
            <a:graphicFrameLocks/>
          </p:cNvGraphicFramePr>
          <p:nvPr>
            <p:extLst>
              <p:ext uri="{D42A27DB-BD31-4B8C-83A1-F6EECF244321}">
                <p14:modId xmlns:p14="http://schemas.microsoft.com/office/powerpoint/2010/main" val="949789722"/>
              </p:ext>
            </p:extLst>
          </p:nvPr>
        </p:nvGraphicFramePr>
        <p:xfrm>
          <a:off x="431775" y="3562852"/>
          <a:ext cx="5544151" cy="309275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740081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1FD8D-E470-CC0D-4BCA-28300319C11A}"/>
            </a:ext>
          </a:extLst>
        </p:cNvPr>
        <p:cNvGrpSpPr/>
        <p:nvPr/>
      </p:nvGrpSpPr>
      <p:grpSpPr>
        <a:xfrm>
          <a:off x="0" y="0"/>
          <a:ext cx="0" cy="0"/>
          <a:chOff x="0" y="0"/>
          <a:chExt cx="0" cy="0"/>
        </a:xfrm>
      </p:grpSpPr>
      <p:sp>
        <p:nvSpPr>
          <p:cNvPr id="11" name="object 11">
            <a:extLst>
              <a:ext uri="{FF2B5EF4-FFF2-40B4-BE49-F238E27FC236}">
                <a16:creationId xmlns:a16="http://schemas.microsoft.com/office/drawing/2014/main" id="{BCCA2C45-0687-0B31-A3B8-7C3C5E01F7E1}"/>
              </a:ext>
            </a:extLst>
          </p:cNvPr>
          <p:cNvSpPr/>
          <p:nvPr/>
        </p:nvSpPr>
        <p:spPr>
          <a:xfrm>
            <a:off x="11404569" y="391250"/>
            <a:ext cx="787588" cy="518485"/>
          </a:xfrm>
          <a:custGeom>
            <a:avLst/>
            <a:gdLst/>
            <a:ahLst/>
            <a:cxnLst/>
            <a:rect l="l" t="t" r="r" b="b"/>
            <a:pathLst>
              <a:path w="786129" h="582294">
                <a:moveTo>
                  <a:pt x="785945" y="0"/>
                </a:moveTo>
                <a:lnTo>
                  <a:pt x="2146" y="0"/>
                </a:lnTo>
                <a:lnTo>
                  <a:pt x="20952" y="44715"/>
                </a:lnTo>
                <a:lnTo>
                  <a:pt x="36652" y="90958"/>
                </a:lnTo>
                <a:lnTo>
                  <a:pt x="49106" y="138603"/>
                </a:lnTo>
                <a:lnTo>
                  <a:pt x="58173" y="187522"/>
                </a:lnTo>
                <a:lnTo>
                  <a:pt x="63716" y="237591"/>
                </a:lnTo>
                <a:lnTo>
                  <a:pt x="65595" y="288683"/>
                </a:lnTo>
                <a:lnTo>
                  <a:pt x="63654" y="340682"/>
                </a:lnTo>
                <a:lnTo>
                  <a:pt x="57925" y="391623"/>
                </a:lnTo>
                <a:lnTo>
                  <a:pt x="48552" y="441371"/>
                </a:lnTo>
                <a:lnTo>
                  <a:pt x="35678" y="489790"/>
                </a:lnTo>
                <a:lnTo>
                  <a:pt x="19446" y="536746"/>
                </a:lnTo>
                <a:lnTo>
                  <a:pt x="0" y="582104"/>
                </a:lnTo>
                <a:lnTo>
                  <a:pt x="785945" y="582104"/>
                </a:lnTo>
                <a:lnTo>
                  <a:pt x="785945" y="0"/>
                </a:lnTo>
                <a:close/>
              </a:path>
            </a:pathLst>
          </a:custGeom>
          <a:solidFill>
            <a:srgbClr val="2C5CA9"/>
          </a:solidFill>
        </p:spPr>
        <p:txBody>
          <a:bodyPr wrap="square" lIns="0" tIns="0" rIns="0" bIns="0" rtlCol="0"/>
          <a:lstStyle/>
          <a:p>
            <a:pPr marL="0" marR="0" lvl="0" indent="0" algn="l" defTabSz="916137" rtl="0" eaLnBrk="1" fontAlgn="auto" latinLnBrk="0" hangingPunct="1">
              <a:lnSpc>
                <a:spcPct val="100000"/>
              </a:lnSpc>
              <a:spcBef>
                <a:spcPts val="0"/>
              </a:spcBef>
              <a:spcAft>
                <a:spcPts val="0"/>
              </a:spcAft>
              <a:buClrTx/>
              <a:buSzTx/>
              <a:buFont typeface="Arial"/>
              <a:buNone/>
              <a:tabLst/>
              <a:defRPr/>
            </a:pPr>
            <a:endParaRPr kumimoji="0" sz="1803" b="0" i="0" u="none" strike="noStrike" kern="1200" cap="none" spc="0" normalizeH="0" baseline="0" noProof="0">
              <a:ln>
                <a:noFill/>
              </a:ln>
              <a:solidFill>
                <a:prstClr val="black"/>
              </a:solidFill>
              <a:effectLst/>
              <a:uLnTx/>
              <a:uFillTx/>
              <a:latin typeface="Calibri"/>
              <a:ea typeface="+mn-ea"/>
              <a:cs typeface="Arial"/>
              <a:sym typeface="Arial"/>
            </a:endParaRPr>
          </a:p>
        </p:txBody>
      </p:sp>
      <p:grpSp>
        <p:nvGrpSpPr>
          <p:cNvPr id="12" name="object 12">
            <a:extLst>
              <a:ext uri="{FF2B5EF4-FFF2-40B4-BE49-F238E27FC236}">
                <a16:creationId xmlns:a16="http://schemas.microsoft.com/office/drawing/2014/main" id="{196BF5DC-3C1E-E072-B688-E21460D08F34}"/>
              </a:ext>
            </a:extLst>
          </p:cNvPr>
          <p:cNvGrpSpPr/>
          <p:nvPr/>
        </p:nvGrpSpPr>
        <p:grpSpPr>
          <a:xfrm>
            <a:off x="-10713" y="6673379"/>
            <a:ext cx="12191081" cy="195307"/>
            <a:chOff x="0" y="6645376"/>
            <a:chExt cx="12168505" cy="194945"/>
          </a:xfrm>
        </p:grpSpPr>
        <p:sp>
          <p:nvSpPr>
            <p:cNvPr id="13" name="object 13">
              <a:extLst>
                <a:ext uri="{FF2B5EF4-FFF2-40B4-BE49-F238E27FC236}">
                  <a16:creationId xmlns:a16="http://schemas.microsoft.com/office/drawing/2014/main" id="{2EB04445-96D4-999B-1290-D6362A66305F}"/>
                </a:ext>
              </a:extLst>
            </p:cNvPr>
            <p:cNvSpPr/>
            <p:nvPr/>
          </p:nvSpPr>
          <p:spPr>
            <a:xfrm>
              <a:off x="0" y="6645376"/>
              <a:ext cx="4050029" cy="194945"/>
            </a:xfrm>
            <a:custGeom>
              <a:avLst/>
              <a:gdLst/>
              <a:ahLst/>
              <a:cxnLst/>
              <a:rect l="l" t="t" r="r" b="b"/>
              <a:pathLst>
                <a:path w="4050029" h="194945">
                  <a:moveTo>
                    <a:pt x="4049890" y="0"/>
                  </a:moveTo>
                  <a:lnTo>
                    <a:pt x="0" y="0"/>
                  </a:lnTo>
                  <a:lnTo>
                    <a:pt x="0" y="194627"/>
                  </a:lnTo>
                  <a:lnTo>
                    <a:pt x="4049890" y="194627"/>
                  </a:lnTo>
                  <a:lnTo>
                    <a:pt x="4049890" y="0"/>
                  </a:lnTo>
                  <a:close/>
                </a:path>
              </a:pathLst>
            </a:custGeom>
            <a:solidFill>
              <a:srgbClr val="2C5CA9"/>
            </a:solidFill>
          </p:spPr>
          <p:txBody>
            <a:bodyPr wrap="square" lIns="0" tIns="0" rIns="0" bIns="0" rtlCol="0"/>
            <a:lstStyle/>
            <a:p>
              <a:pPr marL="0" marR="0" lvl="0" indent="0" algn="l" defTabSz="916137" rtl="0" eaLnBrk="1" fontAlgn="auto" latinLnBrk="0" hangingPunct="1">
                <a:lnSpc>
                  <a:spcPct val="100000"/>
                </a:lnSpc>
                <a:spcBef>
                  <a:spcPts val="0"/>
                </a:spcBef>
                <a:spcAft>
                  <a:spcPts val="0"/>
                </a:spcAft>
                <a:buClrTx/>
                <a:buSzTx/>
                <a:buFont typeface="Arial"/>
                <a:buNone/>
                <a:tabLst/>
                <a:defRPr/>
              </a:pPr>
              <a:endParaRPr kumimoji="0" sz="1803"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4" name="object 14">
              <a:extLst>
                <a:ext uri="{FF2B5EF4-FFF2-40B4-BE49-F238E27FC236}">
                  <a16:creationId xmlns:a16="http://schemas.microsoft.com/office/drawing/2014/main" id="{D64FDF13-7F03-D5D4-3B2F-614093EF2E91}"/>
                </a:ext>
              </a:extLst>
            </p:cNvPr>
            <p:cNvSpPr/>
            <p:nvPr/>
          </p:nvSpPr>
          <p:spPr>
            <a:xfrm>
              <a:off x="4049890" y="6645376"/>
              <a:ext cx="4068445" cy="194945"/>
            </a:xfrm>
            <a:custGeom>
              <a:avLst/>
              <a:gdLst/>
              <a:ahLst/>
              <a:cxnLst/>
              <a:rect l="l" t="t" r="r" b="b"/>
              <a:pathLst>
                <a:path w="4068445" h="194945">
                  <a:moveTo>
                    <a:pt x="4068229" y="0"/>
                  </a:moveTo>
                  <a:lnTo>
                    <a:pt x="0" y="0"/>
                  </a:lnTo>
                  <a:lnTo>
                    <a:pt x="0" y="194627"/>
                  </a:lnTo>
                  <a:lnTo>
                    <a:pt x="4068229" y="194627"/>
                  </a:lnTo>
                  <a:lnTo>
                    <a:pt x="4068229" y="0"/>
                  </a:lnTo>
                  <a:close/>
                </a:path>
              </a:pathLst>
            </a:custGeom>
            <a:solidFill>
              <a:srgbClr val="149ED9"/>
            </a:solidFill>
          </p:spPr>
          <p:txBody>
            <a:bodyPr wrap="square" lIns="0" tIns="0" rIns="0" bIns="0" rtlCol="0"/>
            <a:lstStyle/>
            <a:p>
              <a:pPr marL="0" marR="0" lvl="0" indent="0" algn="l" defTabSz="916137" rtl="0" eaLnBrk="1" fontAlgn="auto" latinLnBrk="0" hangingPunct="1">
                <a:lnSpc>
                  <a:spcPct val="100000"/>
                </a:lnSpc>
                <a:spcBef>
                  <a:spcPts val="0"/>
                </a:spcBef>
                <a:spcAft>
                  <a:spcPts val="0"/>
                </a:spcAft>
                <a:buClrTx/>
                <a:buSzTx/>
                <a:buFont typeface="Arial"/>
                <a:buNone/>
                <a:tabLst/>
                <a:defRPr/>
              </a:pPr>
              <a:endParaRPr kumimoji="0" sz="1803"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5" name="object 15">
              <a:extLst>
                <a:ext uri="{FF2B5EF4-FFF2-40B4-BE49-F238E27FC236}">
                  <a16:creationId xmlns:a16="http://schemas.microsoft.com/office/drawing/2014/main" id="{428B1F90-6767-04F4-8ADD-DDD071E9BD30}"/>
                </a:ext>
              </a:extLst>
            </p:cNvPr>
            <p:cNvSpPr/>
            <p:nvPr/>
          </p:nvSpPr>
          <p:spPr>
            <a:xfrm>
              <a:off x="8118119" y="6645376"/>
              <a:ext cx="4050029" cy="194945"/>
            </a:xfrm>
            <a:custGeom>
              <a:avLst/>
              <a:gdLst/>
              <a:ahLst/>
              <a:cxnLst/>
              <a:rect l="l" t="t" r="r" b="b"/>
              <a:pathLst>
                <a:path w="4050029" h="194945">
                  <a:moveTo>
                    <a:pt x="4049864" y="0"/>
                  </a:moveTo>
                  <a:lnTo>
                    <a:pt x="0" y="0"/>
                  </a:lnTo>
                  <a:lnTo>
                    <a:pt x="0" y="194627"/>
                  </a:lnTo>
                  <a:lnTo>
                    <a:pt x="4049864" y="194627"/>
                  </a:lnTo>
                  <a:lnTo>
                    <a:pt x="4049864" y="0"/>
                  </a:lnTo>
                  <a:close/>
                </a:path>
              </a:pathLst>
            </a:custGeom>
            <a:solidFill>
              <a:srgbClr val="F8D10A"/>
            </a:solidFill>
          </p:spPr>
          <p:txBody>
            <a:bodyPr wrap="square" lIns="0" tIns="0" rIns="0" bIns="0" rtlCol="0"/>
            <a:lstStyle/>
            <a:p>
              <a:pPr marL="0" marR="0" lvl="0" indent="0" algn="l" defTabSz="916137" rtl="0" eaLnBrk="1" fontAlgn="auto" latinLnBrk="0" hangingPunct="1">
                <a:lnSpc>
                  <a:spcPct val="100000"/>
                </a:lnSpc>
                <a:spcBef>
                  <a:spcPts val="0"/>
                </a:spcBef>
                <a:spcAft>
                  <a:spcPts val="0"/>
                </a:spcAft>
                <a:buClrTx/>
                <a:buSzTx/>
                <a:buFont typeface="Arial"/>
                <a:buNone/>
                <a:tabLst/>
                <a:defRPr/>
              </a:pPr>
              <a:endParaRPr kumimoji="0" sz="1803" b="0" i="0" u="none" strike="noStrike" kern="1200" cap="none" spc="0" normalizeH="0" baseline="0" noProof="0">
                <a:ln>
                  <a:noFill/>
                </a:ln>
                <a:solidFill>
                  <a:prstClr val="black"/>
                </a:solidFill>
                <a:effectLst/>
                <a:uLnTx/>
                <a:uFillTx/>
                <a:latin typeface="Calibri"/>
                <a:ea typeface="+mn-ea"/>
                <a:cs typeface="Arial"/>
                <a:sym typeface="Arial"/>
              </a:endParaRPr>
            </a:p>
          </p:txBody>
        </p:sp>
      </p:grpSp>
      <p:pic>
        <p:nvPicPr>
          <p:cNvPr id="16" name="object 16">
            <a:extLst>
              <a:ext uri="{FF2B5EF4-FFF2-40B4-BE49-F238E27FC236}">
                <a16:creationId xmlns:a16="http://schemas.microsoft.com/office/drawing/2014/main" id="{62F7CDE1-9E17-FC59-7206-0419C216E52E}"/>
              </a:ext>
            </a:extLst>
          </p:cNvPr>
          <p:cNvPicPr/>
          <p:nvPr/>
        </p:nvPicPr>
        <p:blipFill>
          <a:blip r:embed="rId3" cstate="print"/>
          <a:stretch>
            <a:fillRect/>
          </a:stretch>
        </p:blipFill>
        <p:spPr>
          <a:xfrm>
            <a:off x="294056" y="201643"/>
            <a:ext cx="272814" cy="326002"/>
          </a:xfrm>
          <a:prstGeom prst="rect">
            <a:avLst/>
          </a:prstGeom>
        </p:spPr>
      </p:pic>
      <p:sp>
        <p:nvSpPr>
          <p:cNvPr id="44" name="object 44">
            <a:extLst>
              <a:ext uri="{FF2B5EF4-FFF2-40B4-BE49-F238E27FC236}">
                <a16:creationId xmlns:a16="http://schemas.microsoft.com/office/drawing/2014/main" id="{7FB57099-2488-D838-61F4-66102DF22E04}"/>
              </a:ext>
            </a:extLst>
          </p:cNvPr>
          <p:cNvSpPr txBox="1">
            <a:spLocks noGrp="1"/>
          </p:cNvSpPr>
          <p:nvPr>
            <p:ph type="title"/>
          </p:nvPr>
        </p:nvSpPr>
        <p:spPr>
          <a:xfrm>
            <a:off x="881245" y="83111"/>
            <a:ext cx="6094908" cy="444534"/>
          </a:xfrm>
          <a:prstGeom prst="rect">
            <a:avLst/>
          </a:prstGeom>
        </p:spPr>
        <p:txBody>
          <a:bodyPr vert="horz" wrap="square" lIns="0" tIns="12724" rIns="0" bIns="0" rtlCol="0">
            <a:spAutoFit/>
          </a:bodyPr>
          <a:lstStyle/>
          <a:p>
            <a:pPr marL="12724">
              <a:spcBef>
                <a:spcPts val="100"/>
              </a:spcBef>
            </a:pPr>
            <a:r>
              <a:rPr lang="en-US" sz="2805" spc="-260" dirty="0">
                <a:solidFill>
                  <a:srgbClr val="0070C0"/>
                </a:solidFill>
                <a:latin typeface="Trebuchet MS"/>
                <a:cs typeface="Trebuchet MS"/>
              </a:rPr>
              <a:t>Fiscal Balance – Medium-Term</a:t>
            </a:r>
            <a:endParaRPr sz="2805" dirty="0">
              <a:solidFill>
                <a:srgbClr val="0070C0"/>
              </a:solidFill>
              <a:latin typeface="Trebuchet MS"/>
              <a:cs typeface="Trebuchet MS"/>
            </a:endParaRPr>
          </a:p>
        </p:txBody>
      </p:sp>
      <p:sp>
        <p:nvSpPr>
          <p:cNvPr id="5" name="Rectangle 4">
            <a:extLst>
              <a:ext uri="{FF2B5EF4-FFF2-40B4-BE49-F238E27FC236}">
                <a16:creationId xmlns:a16="http://schemas.microsoft.com/office/drawing/2014/main" id="{DE030928-0E6D-77E4-CB4E-BB7F256944D5}"/>
              </a:ext>
            </a:extLst>
          </p:cNvPr>
          <p:cNvSpPr/>
          <p:nvPr/>
        </p:nvSpPr>
        <p:spPr>
          <a:xfrm>
            <a:off x="133564" y="566711"/>
            <a:ext cx="11352944" cy="160113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just" defTabSz="914214" rtl="0" eaLnBrk="1" fontAlgn="auto" latinLnBrk="0" hangingPunct="1">
              <a:lnSpc>
                <a:spcPct val="100000"/>
              </a:lnSpc>
              <a:spcBef>
                <a:spcPts val="0"/>
              </a:spcBef>
              <a:spcAft>
                <a:spcPts val="0"/>
              </a:spcAft>
              <a:buClr>
                <a:srgbClr val="000000"/>
              </a:buClr>
              <a:buSzTx/>
              <a:buFont typeface="Arial"/>
              <a:buNone/>
              <a:tabLst/>
              <a:defRPr/>
            </a:pPr>
            <a:endParaRPr kumimoji="0" lang="en-US" sz="1699" b="0"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endParaRPr>
          </a:p>
          <a:p>
            <a:pPr marL="0" marR="0" lvl="0" indent="0" algn="just" defTabSz="914214" rtl="0" eaLnBrk="1" fontAlgn="auto" latinLnBrk="0" hangingPunct="1">
              <a:lnSpc>
                <a:spcPct val="100000"/>
              </a:lnSpc>
              <a:spcBef>
                <a:spcPts val="0"/>
              </a:spcBef>
              <a:spcAft>
                <a:spcPts val="0"/>
              </a:spcAft>
              <a:buClr>
                <a:srgbClr val="000000"/>
              </a:buClr>
              <a:buSzTx/>
              <a:buFont typeface="Arial"/>
              <a:buNone/>
              <a:tabLst/>
              <a:defRPr/>
            </a:pPr>
            <a:endParaRPr kumimoji="0" lang="en-US" sz="1699" b="0"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endParaRPr>
          </a:p>
          <a:p>
            <a:pPr marL="285692" marR="0" lvl="0" indent="-285692" algn="just" defTabSz="914214" rtl="0" eaLnBrk="1" fontAlgn="auto" latinLnBrk="0" hangingPunct="1">
              <a:lnSpc>
                <a:spcPct val="100000"/>
              </a:lnSpc>
              <a:spcBef>
                <a:spcPts val="0"/>
              </a:spcBef>
              <a:spcAft>
                <a:spcPts val="0"/>
              </a:spcAft>
              <a:buClr>
                <a:srgbClr val="00B0F0"/>
              </a:buClr>
              <a:buSzTx/>
              <a:buFont typeface="Wingdings" panose="05000000000000000000" pitchFamily="2" charset="2"/>
              <a:buChar char="q"/>
              <a:tabLst/>
              <a:defRPr/>
            </a:pPr>
            <a:r>
              <a:rPr kumimoji="0" lang="en-US" sz="1500" b="0" i="0" u="none" strike="noStrike" kern="0" cap="none" spc="0" normalizeH="0" baseline="0" noProof="0" dirty="0">
                <a:ln>
                  <a:noFill/>
                </a:ln>
                <a:solidFill>
                  <a:prstClr val="black"/>
                </a:solidFill>
                <a:effectLst/>
                <a:uLnTx/>
                <a:uFillTx/>
                <a:latin typeface="Bookman Old Style" panose="02050604050505020204" pitchFamily="18" charset="0"/>
                <a:ea typeface="Cambria" panose="02040503050406030204" pitchFamily="18" charset="0"/>
                <a:cs typeface="Arial" panose="020B0604020202020204" pitchFamily="34" charset="0"/>
                <a:sym typeface="Arial"/>
              </a:rPr>
              <a:t>FY 2025/26 overall deficit is expected to narrow from 7.4% of GDP to 5</a:t>
            </a:r>
            <a:r>
              <a:rPr lang="en-US" sz="1600" kern="1200" dirty="0">
                <a:latin typeface="Bookman Old Style" panose="02050604050505020204" pitchFamily="18" charset="0"/>
                <a:ea typeface="+mn-ea"/>
              </a:rPr>
              <a:t>.8 % of GDP, reflecting the new financing</a:t>
            </a:r>
            <a:r>
              <a:rPr lang="en-US" sz="1600" kern="1200" dirty="0">
                <a:latin typeface="Bookman Old Style" panose="02050604050505020204" pitchFamily="18" charset="0"/>
              </a:rPr>
              <a:t> </a:t>
            </a:r>
            <a:r>
              <a:rPr lang="en-US" sz="1600" kern="1200" dirty="0">
                <a:latin typeface="Bookman Old Style" panose="02050604050505020204" pitchFamily="18" charset="0"/>
                <a:ea typeface="+mn-ea"/>
              </a:rPr>
              <a:t>schedule/profile of the </a:t>
            </a:r>
            <a:r>
              <a:rPr lang="en-US" sz="1600" kern="1200" dirty="0">
                <a:latin typeface="Bookman Old Style" panose="02050604050505020204" pitchFamily="18" charset="0"/>
              </a:rPr>
              <a:t> NKIA ( shift from Eurobond to semi-concession and domestic financing).</a:t>
            </a:r>
            <a:endParaRPr lang="en-US" sz="1600" kern="1200" dirty="0">
              <a:latin typeface="Bookman Old Style" panose="02050604050505020204" pitchFamily="18" charset="0"/>
              <a:ea typeface="+mn-ea"/>
            </a:endParaRPr>
          </a:p>
          <a:p>
            <a:pPr marL="285692" marR="0" lvl="0" indent="-285692" algn="just" defTabSz="914214" rtl="0" eaLnBrk="1" fontAlgn="auto" latinLnBrk="0" hangingPunct="1">
              <a:lnSpc>
                <a:spcPct val="100000"/>
              </a:lnSpc>
              <a:spcBef>
                <a:spcPts val="0"/>
              </a:spcBef>
              <a:spcAft>
                <a:spcPts val="0"/>
              </a:spcAft>
              <a:buClr>
                <a:srgbClr val="00B0F0"/>
              </a:buClr>
              <a:buSzTx/>
              <a:buFont typeface="Wingdings" panose="05000000000000000000" pitchFamily="2" charset="2"/>
              <a:buChar char="q"/>
              <a:tabLst/>
              <a:defRPr/>
            </a:pPr>
            <a:r>
              <a:rPr lang="en-US" sz="1600" kern="1200" dirty="0">
                <a:latin typeface="Bookman Old Style" panose="02050604050505020204" pitchFamily="18" charset="0"/>
                <a:ea typeface="+mn-ea"/>
              </a:rPr>
              <a:t>Over the medium term, the </a:t>
            </a:r>
            <a:r>
              <a:rPr lang="en-US" sz="1600" kern="1200" dirty="0">
                <a:latin typeface="Bookman Old Style" panose="02050604050505020204" pitchFamily="18" charset="0"/>
              </a:rPr>
              <a:t>deficit path is expected to reach </a:t>
            </a:r>
            <a:r>
              <a:rPr lang="en-US" sz="1600" kern="1200" dirty="0">
                <a:latin typeface="Bookman Old Style" panose="02050604050505020204" pitchFamily="18" charset="0"/>
                <a:ea typeface="+mn-ea"/>
              </a:rPr>
              <a:t> 3% of GDP in FY2029/30</a:t>
            </a:r>
            <a:r>
              <a:rPr lang="en-US" sz="1500" dirty="0">
                <a:solidFill>
                  <a:prstClr val="black"/>
                </a:solidFill>
                <a:latin typeface="Bookman Old Style" panose="02050604050505020204" pitchFamily="18" charset="0"/>
                <a:ea typeface="Cambria" panose="02040503050406030204" pitchFamily="18" charset="0"/>
                <a:cs typeface="Arial" panose="020B0604020202020204" pitchFamily="34" charset="0"/>
              </a:rPr>
              <a:t> as an indication of the ongoing fiscal consolidation underpinned by ongoing strong domestic mobilization efforts and spending rationalization aimed at upholding debt sustainability.</a:t>
            </a:r>
          </a:p>
          <a:p>
            <a:pPr marL="285692" marR="0" lvl="0" indent="-285692" algn="just" defTabSz="914214" rtl="0" eaLnBrk="1" fontAlgn="auto" latinLnBrk="0" hangingPunct="1">
              <a:lnSpc>
                <a:spcPct val="100000"/>
              </a:lnSpc>
              <a:spcBef>
                <a:spcPts val="0"/>
              </a:spcBef>
              <a:spcAft>
                <a:spcPts val="0"/>
              </a:spcAft>
              <a:buClr>
                <a:srgbClr val="00B0F0"/>
              </a:buClr>
              <a:buSzTx/>
              <a:buFont typeface="Wingdings" panose="05000000000000000000" pitchFamily="2" charset="2"/>
              <a:buChar char="q"/>
              <a:tabLst/>
              <a:defRPr/>
            </a:pPr>
            <a:endParaRPr kumimoji="0" lang="en-US" sz="1500" b="0" i="0" u="none" strike="noStrike" kern="0" cap="none" spc="0" normalizeH="0" baseline="0" noProof="0" dirty="0">
              <a:ln>
                <a:noFill/>
              </a:ln>
              <a:solidFill>
                <a:prstClr val="black"/>
              </a:solidFill>
              <a:effectLst/>
              <a:uLnTx/>
              <a:uFillTx/>
              <a:latin typeface="Bookman Old Style" panose="02050604050505020204" pitchFamily="18" charset="0"/>
              <a:ea typeface="Cambria" panose="02040503050406030204" pitchFamily="18" charset="0"/>
              <a:cs typeface="Arial" panose="020B0604020202020204" pitchFamily="34" charset="0"/>
              <a:sym typeface="Arial"/>
            </a:endParaRPr>
          </a:p>
          <a:p>
            <a:pPr marL="285692" marR="0" lvl="0" indent="-285692" algn="just" defTabSz="914214" rtl="0" eaLnBrk="1" fontAlgn="auto" latinLnBrk="0" hangingPunct="1">
              <a:lnSpc>
                <a:spcPct val="100000"/>
              </a:lnSpc>
              <a:spcBef>
                <a:spcPts val="0"/>
              </a:spcBef>
              <a:spcAft>
                <a:spcPts val="0"/>
              </a:spcAft>
              <a:buClr>
                <a:srgbClr val="00B0F0"/>
              </a:buClr>
              <a:buSzTx/>
              <a:buFont typeface="Wingdings" panose="05000000000000000000" pitchFamily="2" charset="2"/>
              <a:buChar char="q"/>
              <a:tabLst/>
              <a:defRPr/>
            </a:pPr>
            <a:endParaRPr kumimoji="0" lang="en-US" sz="1703" b="0" i="0" u="none" strike="noStrike" kern="0" cap="none" spc="0" normalizeH="0" baseline="0" noProof="0" dirty="0">
              <a:ln>
                <a:noFill/>
              </a:ln>
              <a:solidFill>
                <a:srgbClr val="1F497D"/>
              </a:solidFill>
              <a:effectLst/>
              <a:uLnTx/>
              <a:uFillTx/>
              <a:latin typeface="Arial" panose="020B0604020202020204" pitchFamily="34" charset="0"/>
              <a:ea typeface="Cambria" panose="02040503050406030204" pitchFamily="18" charset="0"/>
              <a:cs typeface="Arial" panose="020B0604020202020204" pitchFamily="34" charset="0"/>
              <a:sym typeface="Arial"/>
            </a:endParaRPr>
          </a:p>
        </p:txBody>
      </p:sp>
      <p:graphicFrame>
        <p:nvGraphicFramePr>
          <p:cNvPr id="18" name="Chart 17">
            <a:extLst>
              <a:ext uri="{FF2B5EF4-FFF2-40B4-BE49-F238E27FC236}">
                <a16:creationId xmlns:a16="http://schemas.microsoft.com/office/drawing/2014/main" id="{B08B3841-A045-48DE-A106-3ABAD2233FDA}"/>
              </a:ext>
            </a:extLst>
          </p:cNvPr>
          <p:cNvGraphicFramePr>
            <a:graphicFrameLocks/>
          </p:cNvGraphicFramePr>
          <p:nvPr>
            <p:extLst>
              <p:ext uri="{D42A27DB-BD31-4B8C-83A1-F6EECF244321}">
                <p14:modId xmlns:p14="http://schemas.microsoft.com/office/powerpoint/2010/main" val="3940949787"/>
              </p:ext>
            </p:extLst>
          </p:nvPr>
        </p:nvGraphicFramePr>
        <p:xfrm>
          <a:off x="419528" y="2332234"/>
          <a:ext cx="11352944" cy="413451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9297773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object 12"/>
          <p:cNvGrpSpPr/>
          <p:nvPr/>
        </p:nvGrpSpPr>
        <p:grpSpPr>
          <a:xfrm>
            <a:off x="1414" y="6657705"/>
            <a:ext cx="12191081" cy="195307"/>
            <a:chOff x="0" y="6645376"/>
            <a:chExt cx="12168505" cy="194945"/>
          </a:xfrm>
        </p:grpSpPr>
        <p:sp>
          <p:nvSpPr>
            <p:cNvPr id="13" name="object 13"/>
            <p:cNvSpPr/>
            <p:nvPr/>
          </p:nvSpPr>
          <p:spPr>
            <a:xfrm>
              <a:off x="0" y="6645376"/>
              <a:ext cx="4050029" cy="194945"/>
            </a:xfrm>
            <a:custGeom>
              <a:avLst/>
              <a:gdLst/>
              <a:ahLst/>
              <a:cxnLst/>
              <a:rect l="l" t="t" r="r" b="b"/>
              <a:pathLst>
                <a:path w="4050029" h="194945">
                  <a:moveTo>
                    <a:pt x="4049890" y="0"/>
                  </a:moveTo>
                  <a:lnTo>
                    <a:pt x="0" y="0"/>
                  </a:lnTo>
                  <a:lnTo>
                    <a:pt x="0" y="194627"/>
                  </a:lnTo>
                  <a:lnTo>
                    <a:pt x="4049890" y="194627"/>
                  </a:lnTo>
                  <a:lnTo>
                    <a:pt x="4049890" y="0"/>
                  </a:lnTo>
                  <a:close/>
                </a:path>
              </a:pathLst>
            </a:custGeom>
            <a:solidFill>
              <a:srgbClr val="2C5CA9"/>
            </a:solidFill>
          </p:spPr>
          <p:txBody>
            <a:bodyPr wrap="square" lIns="0" tIns="0" rIns="0" bIns="0" rtlCol="0"/>
            <a:lstStyle/>
            <a:p>
              <a:pPr defTabSz="916137">
                <a:buClrTx/>
                <a:defRPr/>
              </a:pPr>
              <a:endParaRPr sz="1803" kern="1200">
                <a:solidFill>
                  <a:prstClr val="black"/>
                </a:solidFill>
                <a:latin typeface="Calibri"/>
                <a:ea typeface="+mn-ea"/>
                <a:cs typeface="+mn-cs"/>
              </a:endParaRPr>
            </a:p>
          </p:txBody>
        </p:sp>
        <p:sp>
          <p:nvSpPr>
            <p:cNvPr id="14" name="object 14"/>
            <p:cNvSpPr/>
            <p:nvPr/>
          </p:nvSpPr>
          <p:spPr>
            <a:xfrm>
              <a:off x="4049890" y="6645376"/>
              <a:ext cx="4068445" cy="194945"/>
            </a:xfrm>
            <a:custGeom>
              <a:avLst/>
              <a:gdLst/>
              <a:ahLst/>
              <a:cxnLst/>
              <a:rect l="l" t="t" r="r" b="b"/>
              <a:pathLst>
                <a:path w="4068445" h="194945">
                  <a:moveTo>
                    <a:pt x="4068229" y="0"/>
                  </a:moveTo>
                  <a:lnTo>
                    <a:pt x="0" y="0"/>
                  </a:lnTo>
                  <a:lnTo>
                    <a:pt x="0" y="194627"/>
                  </a:lnTo>
                  <a:lnTo>
                    <a:pt x="4068229" y="194627"/>
                  </a:lnTo>
                  <a:lnTo>
                    <a:pt x="4068229" y="0"/>
                  </a:lnTo>
                  <a:close/>
                </a:path>
              </a:pathLst>
            </a:custGeom>
            <a:solidFill>
              <a:srgbClr val="149ED9"/>
            </a:solidFill>
          </p:spPr>
          <p:txBody>
            <a:bodyPr wrap="square" lIns="0" tIns="0" rIns="0" bIns="0" rtlCol="0"/>
            <a:lstStyle/>
            <a:p>
              <a:pPr defTabSz="916137">
                <a:buClrTx/>
                <a:defRPr/>
              </a:pPr>
              <a:endParaRPr sz="1803" kern="1200">
                <a:solidFill>
                  <a:prstClr val="black"/>
                </a:solidFill>
                <a:latin typeface="Calibri"/>
                <a:ea typeface="+mn-ea"/>
                <a:cs typeface="+mn-cs"/>
              </a:endParaRPr>
            </a:p>
          </p:txBody>
        </p:sp>
        <p:sp>
          <p:nvSpPr>
            <p:cNvPr id="15" name="object 15"/>
            <p:cNvSpPr/>
            <p:nvPr/>
          </p:nvSpPr>
          <p:spPr>
            <a:xfrm>
              <a:off x="8118119" y="6645376"/>
              <a:ext cx="4050029" cy="194945"/>
            </a:xfrm>
            <a:custGeom>
              <a:avLst/>
              <a:gdLst/>
              <a:ahLst/>
              <a:cxnLst/>
              <a:rect l="l" t="t" r="r" b="b"/>
              <a:pathLst>
                <a:path w="4050029" h="194945">
                  <a:moveTo>
                    <a:pt x="4049864" y="0"/>
                  </a:moveTo>
                  <a:lnTo>
                    <a:pt x="0" y="0"/>
                  </a:lnTo>
                  <a:lnTo>
                    <a:pt x="0" y="194627"/>
                  </a:lnTo>
                  <a:lnTo>
                    <a:pt x="4049864" y="194627"/>
                  </a:lnTo>
                  <a:lnTo>
                    <a:pt x="4049864" y="0"/>
                  </a:lnTo>
                  <a:close/>
                </a:path>
              </a:pathLst>
            </a:custGeom>
            <a:solidFill>
              <a:srgbClr val="F8D10A"/>
            </a:solidFill>
          </p:spPr>
          <p:txBody>
            <a:bodyPr wrap="square" lIns="0" tIns="0" rIns="0" bIns="0" rtlCol="0"/>
            <a:lstStyle/>
            <a:p>
              <a:pPr defTabSz="916137">
                <a:buClrTx/>
                <a:defRPr/>
              </a:pPr>
              <a:endParaRPr sz="1803" kern="1200">
                <a:solidFill>
                  <a:prstClr val="black"/>
                </a:solidFill>
                <a:latin typeface="Calibri"/>
                <a:ea typeface="+mn-ea"/>
                <a:cs typeface="+mn-cs"/>
              </a:endParaRPr>
            </a:p>
          </p:txBody>
        </p:sp>
      </p:grpSp>
      <p:pic>
        <p:nvPicPr>
          <p:cNvPr id="16" name="object 16"/>
          <p:cNvPicPr/>
          <p:nvPr/>
        </p:nvPicPr>
        <p:blipFill>
          <a:blip r:embed="rId3" cstate="print"/>
          <a:stretch>
            <a:fillRect/>
          </a:stretch>
        </p:blipFill>
        <p:spPr>
          <a:xfrm>
            <a:off x="294056" y="201643"/>
            <a:ext cx="272814" cy="326002"/>
          </a:xfrm>
          <a:prstGeom prst="rect">
            <a:avLst/>
          </a:prstGeom>
        </p:spPr>
      </p:pic>
      <p:sp>
        <p:nvSpPr>
          <p:cNvPr id="44" name="object 44"/>
          <p:cNvSpPr txBox="1">
            <a:spLocks noGrp="1"/>
          </p:cNvSpPr>
          <p:nvPr>
            <p:ph type="title"/>
          </p:nvPr>
        </p:nvSpPr>
        <p:spPr>
          <a:xfrm>
            <a:off x="695439" y="98165"/>
            <a:ext cx="9293971" cy="444534"/>
          </a:xfrm>
          <a:prstGeom prst="rect">
            <a:avLst/>
          </a:prstGeom>
        </p:spPr>
        <p:txBody>
          <a:bodyPr vert="horz" wrap="square" lIns="0" tIns="12724" rIns="0" bIns="0" rtlCol="0">
            <a:spAutoFit/>
          </a:bodyPr>
          <a:lstStyle/>
          <a:p>
            <a:pPr marL="12724">
              <a:spcBef>
                <a:spcPts val="100"/>
              </a:spcBef>
            </a:pPr>
            <a:r>
              <a:rPr lang="en-US" sz="2805" spc="-260" dirty="0">
                <a:solidFill>
                  <a:srgbClr val="0070C0"/>
                </a:solidFill>
                <a:latin typeface="Trebuchet MS"/>
                <a:cs typeface="Trebuchet MS"/>
              </a:rPr>
              <a:t>Recent tax reforms and timeline</a:t>
            </a:r>
            <a:endParaRPr sz="2805" dirty="0">
              <a:solidFill>
                <a:srgbClr val="0070C0"/>
              </a:solidFill>
              <a:latin typeface="Trebuchet MS"/>
              <a:cs typeface="Trebuchet MS"/>
            </a:endParaRPr>
          </a:p>
        </p:txBody>
      </p:sp>
      <p:sp>
        <p:nvSpPr>
          <p:cNvPr id="3" name="TextBox 2">
            <a:extLst>
              <a:ext uri="{FF2B5EF4-FFF2-40B4-BE49-F238E27FC236}">
                <a16:creationId xmlns:a16="http://schemas.microsoft.com/office/drawing/2014/main" id="{F74B7E65-F75A-CBE7-E523-9404525BFD1F}"/>
              </a:ext>
            </a:extLst>
          </p:cNvPr>
          <p:cNvSpPr txBox="1"/>
          <p:nvPr/>
        </p:nvSpPr>
        <p:spPr>
          <a:xfrm>
            <a:off x="7132319" y="613967"/>
            <a:ext cx="4953803" cy="5872762"/>
          </a:xfrm>
          <a:prstGeom prst="rect">
            <a:avLst/>
          </a:prstGeom>
          <a:noFill/>
          <a:ln>
            <a:solidFill>
              <a:schemeClr val="accent1">
                <a:lumMod val="20000"/>
                <a:lumOff val="80000"/>
              </a:schemeClr>
            </a:solidFill>
          </a:ln>
        </p:spPr>
        <p:txBody>
          <a:bodyPr wrap="square" rtlCol="0">
            <a:spAutoFit/>
          </a:bodyPr>
          <a:lstStyle/>
          <a:p>
            <a:pPr marL="286293" indent="-286293">
              <a:lnSpc>
                <a:spcPct val="150000"/>
              </a:lnSpc>
              <a:buClr>
                <a:srgbClr val="0070C0"/>
              </a:buClr>
              <a:buFont typeface="Wingdings" panose="05000000000000000000" pitchFamily="2" charset="2"/>
              <a:buChar char="q"/>
            </a:pPr>
            <a:r>
              <a:rPr lang="en-GB" dirty="0">
                <a:latin typeface="Bookman Old Style" panose="02050604050505020204" pitchFamily="18" charset="0"/>
              </a:rPr>
              <a:t>Government committed to </a:t>
            </a:r>
            <a:r>
              <a:rPr lang="en-GB" b="1" dirty="0">
                <a:latin typeface="Bookman Old Style" panose="02050604050505020204" pitchFamily="18" charset="0"/>
              </a:rPr>
              <a:t>strengthening domestic revenue mobilization </a:t>
            </a:r>
            <a:r>
              <a:rPr lang="en-GB" dirty="0">
                <a:latin typeface="Bookman Old Style" panose="02050604050505020204" pitchFamily="18" charset="0"/>
              </a:rPr>
              <a:t>to support fiscal sustainability and economic growth</a:t>
            </a:r>
          </a:p>
          <a:p>
            <a:pPr marL="286293" indent="-286293">
              <a:lnSpc>
                <a:spcPct val="150000"/>
              </a:lnSpc>
              <a:buClr>
                <a:srgbClr val="0070C0"/>
              </a:buClr>
              <a:buFont typeface="Wingdings" panose="05000000000000000000" pitchFamily="2" charset="2"/>
              <a:buChar char="q"/>
            </a:pPr>
            <a:r>
              <a:rPr lang="en-GB" b="1" dirty="0">
                <a:latin typeface="Bookman Old Style" panose="02050604050505020204" pitchFamily="18" charset="0"/>
              </a:rPr>
              <a:t>Recent Tax Reforms</a:t>
            </a:r>
          </a:p>
          <a:p>
            <a:pPr lvl="1" algn="just">
              <a:lnSpc>
                <a:spcPct val="150000"/>
              </a:lnSpc>
              <a:buClr>
                <a:srgbClr val="0070C0"/>
              </a:buClr>
            </a:pPr>
            <a:r>
              <a:rPr lang="en-GB" dirty="0">
                <a:latin typeface="Bookman Old Style" panose="02050604050505020204" pitchFamily="18" charset="0"/>
              </a:rPr>
              <a:t>Government </a:t>
            </a:r>
            <a:r>
              <a:rPr lang="en-US" dirty="0">
                <a:latin typeface="Bookman Old Style" panose="02050604050505020204" pitchFamily="18" charset="0"/>
              </a:rPr>
              <a:t>approved 24 tax reforms measures aim at broadening the tax base, enhancing fairness and domestic business competitiveness, ensuring increasing revenue mobilization to financing of our National Strategy for Transformation (NST2).</a:t>
            </a:r>
          </a:p>
          <a:p>
            <a:pPr marL="285750" lvl="1" indent="-285750" algn="just">
              <a:lnSpc>
                <a:spcPct val="150000"/>
              </a:lnSpc>
              <a:buClr>
                <a:srgbClr val="0070C0"/>
              </a:buClr>
              <a:buFont typeface="Wingdings" panose="05000000000000000000" pitchFamily="2" charset="2"/>
              <a:buChar char="q"/>
            </a:pPr>
            <a:r>
              <a:rPr lang="en-US" dirty="0">
                <a:latin typeface="Bookman Old Style" panose="02050604050505020204" pitchFamily="18" charset="0"/>
              </a:rPr>
              <a:t> The focus is on indirect and direct taxes, with different measures on VAT, excise duty, and corporate income tax</a:t>
            </a:r>
          </a:p>
          <a:p>
            <a:pPr marL="286293" lvl="1" indent="-286293" algn="just">
              <a:lnSpc>
                <a:spcPct val="150000"/>
              </a:lnSpc>
              <a:buClr>
                <a:srgbClr val="0070C0"/>
              </a:buClr>
              <a:buFont typeface="Wingdings" panose="05000000000000000000" pitchFamily="2" charset="2"/>
              <a:buChar char="q"/>
            </a:pPr>
            <a:r>
              <a:rPr lang="en-US" dirty="0">
                <a:latin typeface="Bookman Old Style" panose="02050604050505020204" pitchFamily="18" charset="0"/>
              </a:rPr>
              <a:t>Include increases in excise taxes (beer, airtime, cigarettes), VAT reinstatement on ICT equipment, and adjustments to levies on gambling and imported vehicles, environmental levy, digital services tax, VAT reinstatement on fossil fuels, and a tourism tax.</a:t>
            </a:r>
          </a:p>
        </p:txBody>
      </p:sp>
      <p:pic>
        <p:nvPicPr>
          <p:cNvPr id="17" name="Picture 16">
            <a:extLst>
              <a:ext uri="{FF2B5EF4-FFF2-40B4-BE49-F238E27FC236}">
                <a16:creationId xmlns:a16="http://schemas.microsoft.com/office/drawing/2014/main" id="{307CE5F6-93FC-4FD9-A30E-EB71CA6BB81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05877" y="667825"/>
            <a:ext cx="6959066" cy="5944030"/>
          </a:xfrm>
          <a:prstGeom prst="rect">
            <a:avLst/>
          </a:prstGeom>
          <a:noFill/>
          <a:ln>
            <a:noFill/>
          </a:ln>
        </p:spPr>
      </p:pic>
    </p:spTree>
    <p:extLst>
      <p:ext uri="{BB962C8B-B14F-4D97-AF65-F5344CB8AC3E}">
        <p14:creationId xmlns:p14="http://schemas.microsoft.com/office/powerpoint/2010/main" val="1413666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17"/>
          <p:cNvSpPr txBox="1">
            <a:spLocks noGrp="1"/>
          </p:cNvSpPr>
          <p:nvPr>
            <p:ph type="title"/>
          </p:nvPr>
        </p:nvSpPr>
        <p:spPr>
          <a:xfrm>
            <a:off x="1891830" y="259222"/>
            <a:ext cx="9549824" cy="448928"/>
          </a:xfrm>
          <a:prstGeom prst="rect">
            <a:avLst/>
          </a:prstGeom>
        </p:spPr>
        <p:txBody>
          <a:bodyPr vert="horz" wrap="square" lIns="0" tIns="17104" rIns="0" bIns="0" rtlCol="0">
            <a:spAutoFit/>
          </a:bodyPr>
          <a:lstStyle/>
          <a:p>
            <a:pPr marL="12724" algn="ctr">
              <a:spcBef>
                <a:spcPts val="100"/>
              </a:spcBef>
            </a:pPr>
            <a:r>
              <a:rPr lang="en-US" sz="2805" spc="-260" dirty="0">
                <a:solidFill>
                  <a:srgbClr val="0070C0"/>
                </a:solidFill>
                <a:latin typeface="Trebuchet MS"/>
              </a:rPr>
              <a:t>Progress on the implementation of New tax policies  </a:t>
            </a:r>
            <a:endParaRPr sz="2805" spc="-260" dirty="0">
              <a:solidFill>
                <a:srgbClr val="0070C0"/>
              </a:solidFill>
              <a:latin typeface="Trebuchet MS"/>
            </a:endParaRPr>
          </a:p>
        </p:txBody>
      </p:sp>
      <p:sp>
        <p:nvSpPr>
          <p:cNvPr id="31" name="object 31"/>
          <p:cNvSpPr txBox="1">
            <a:spLocks noGrp="1"/>
          </p:cNvSpPr>
          <p:nvPr>
            <p:ph type="sldNum" sz="quarter" idx="7"/>
          </p:nvPr>
        </p:nvSpPr>
        <p:spPr>
          <a:xfrm>
            <a:off x="13764955" y="8180732"/>
            <a:ext cx="3598661" cy="245874"/>
          </a:xfrm>
          <a:prstGeom prst="rect">
            <a:avLst/>
          </a:prstGeom>
        </p:spPr>
        <p:txBody>
          <a:bodyPr vert="horz" wrap="square" lIns="0" tIns="30136" rIns="0" bIns="0" rtlCol="0">
            <a:spAutoFit/>
          </a:bodyPr>
          <a:lstStyle/>
          <a:p>
            <a:pPr marL="16290">
              <a:spcBef>
                <a:spcPts val="237"/>
              </a:spcBef>
            </a:pPr>
            <a:r>
              <a:rPr spc="-32" dirty="0"/>
              <a:t>3</a:t>
            </a:r>
          </a:p>
        </p:txBody>
      </p:sp>
      <p:grpSp>
        <p:nvGrpSpPr>
          <p:cNvPr id="22" name="object 12">
            <a:extLst>
              <a:ext uri="{FF2B5EF4-FFF2-40B4-BE49-F238E27FC236}">
                <a16:creationId xmlns:a16="http://schemas.microsoft.com/office/drawing/2014/main" id="{205780A1-E8F6-497B-892B-3ADEAF260074}"/>
              </a:ext>
            </a:extLst>
          </p:cNvPr>
          <p:cNvGrpSpPr/>
          <p:nvPr/>
        </p:nvGrpSpPr>
        <p:grpSpPr>
          <a:xfrm>
            <a:off x="163975" y="6291945"/>
            <a:ext cx="11895946" cy="221200"/>
            <a:chOff x="0" y="6645376"/>
            <a:chExt cx="12168505" cy="194945"/>
          </a:xfrm>
        </p:grpSpPr>
        <p:sp>
          <p:nvSpPr>
            <p:cNvPr id="23" name="object 13">
              <a:extLst>
                <a:ext uri="{FF2B5EF4-FFF2-40B4-BE49-F238E27FC236}">
                  <a16:creationId xmlns:a16="http://schemas.microsoft.com/office/drawing/2014/main" id="{90CEBC37-EBC0-4D2E-A379-77677E56850A}"/>
                </a:ext>
              </a:extLst>
            </p:cNvPr>
            <p:cNvSpPr/>
            <p:nvPr/>
          </p:nvSpPr>
          <p:spPr>
            <a:xfrm>
              <a:off x="0" y="6645376"/>
              <a:ext cx="4050029" cy="194945"/>
            </a:xfrm>
            <a:custGeom>
              <a:avLst/>
              <a:gdLst/>
              <a:ahLst/>
              <a:cxnLst/>
              <a:rect l="l" t="t" r="r" b="b"/>
              <a:pathLst>
                <a:path w="4050029" h="194945">
                  <a:moveTo>
                    <a:pt x="4049890" y="0"/>
                  </a:moveTo>
                  <a:lnTo>
                    <a:pt x="0" y="0"/>
                  </a:lnTo>
                  <a:lnTo>
                    <a:pt x="0" y="194627"/>
                  </a:lnTo>
                  <a:lnTo>
                    <a:pt x="4049890" y="194627"/>
                  </a:lnTo>
                  <a:lnTo>
                    <a:pt x="4049890" y="0"/>
                  </a:lnTo>
                  <a:close/>
                </a:path>
              </a:pathLst>
            </a:custGeom>
            <a:solidFill>
              <a:srgbClr val="2C5CA9"/>
            </a:solidFill>
          </p:spPr>
          <p:txBody>
            <a:bodyPr wrap="square" lIns="0" tIns="0" rIns="0" bIns="0" rtlCol="0"/>
            <a:lstStyle/>
            <a:p>
              <a:pPr defTabSz="916137">
                <a:buClrTx/>
                <a:defRPr/>
              </a:pPr>
              <a:endParaRPr sz="1803" kern="1200">
                <a:solidFill>
                  <a:prstClr val="black"/>
                </a:solidFill>
                <a:latin typeface="Calibri"/>
                <a:ea typeface="+mn-ea"/>
                <a:cs typeface="+mn-cs"/>
              </a:endParaRPr>
            </a:p>
          </p:txBody>
        </p:sp>
        <p:sp>
          <p:nvSpPr>
            <p:cNvPr id="24" name="object 14">
              <a:extLst>
                <a:ext uri="{FF2B5EF4-FFF2-40B4-BE49-F238E27FC236}">
                  <a16:creationId xmlns:a16="http://schemas.microsoft.com/office/drawing/2014/main" id="{B3FF990E-0244-4A13-BC3E-FC7F8FDA0F20}"/>
                </a:ext>
              </a:extLst>
            </p:cNvPr>
            <p:cNvSpPr/>
            <p:nvPr/>
          </p:nvSpPr>
          <p:spPr>
            <a:xfrm>
              <a:off x="4049890" y="6645376"/>
              <a:ext cx="4068445" cy="194945"/>
            </a:xfrm>
            <a:custGeom>
              <a:avLst/>
              <a:gdLst/>
              <a:ahLst/>
              <a:cxnLst/>
              <a:rect l="l" t="t" r="r" b="b"/>
              <a:pathLst>
                <a:path w="4068445" h="194945">
                  <a:moveTo>
                    <a:pt x="4068229" y="0"/>
                  </a:moveTo>
                  <a:lnTo>
                    <a:pt x="0" y="0"/>
                  </a:lnTo>
                  <a:lnTo>
                    <a:pt x="0" y="194627"/>
                  </a:lnTo>
                  <a:lnTo>
                    <a:pt x="4068229" y="194627"/>
                  </a:lnTo>
                  <a:lnTo>
                    <a:pt x="4068229" y="0"/>
                  </a:lnTo>
                  <a:close/>
                </a:path>
              </a:pathLst>
            </a:custGeom>
            <a:solidFill>
              <a:srgbClr val="149ED9"/>
            </a:solidFill>
          </p:spPr>
          <p:txBody>
            <a:bodyPr wrap="square" lIns="0" tIns="0" rIns="0" bIns="0" rtlCol="0"/>
            <a:lstStyle/>
            <a:p>
              <a:pPr defTabSz="916137">
                <a:buClrTx/>
                <a:defRPr/>
              </a:pPr>
              <a:endParaRPr sz="1803" kern="1200">
                <a:solidFill>
                  <a:prstClr val="black"/>
                </a:solidFill>
                <a:latin typeface="Calibri"/>
                <a:ea typeface="+mn-ea"/>
                <a:cs typeface="+mn-cs"/>
              </a:endParaRPr>
            </a:p>
          </p:txBody>
        </p:sp>
        <p:sp>
          <p:nvSpPr>
            <p:cNvPr id="25" name="object 15">
              <a:extLst>
                <a:ext uri="{FF2B5EF4-FFF2-40B4-BE49-F238E27FC236}">
                  <a16:creationId xmlns:a16="http://schemas.microsoft.com/office/drawing/2014/main" id="{AD91B799-26E9-40C4-8FC3-199D602B15D6}"/>
                </a:ext>
              </a:extLst>
            </p:cNvPr>
            <p:cNvSpPr/>
            <p:nvPr/>
          </p:nvSpPr>
          <p:spPr>
            <a:xfrm>
              <a:off x="8118119" y="6645376"/>
              <a:ext cx="4050029" cy="194945"/>
            </a:xfrm>
            <a:custGeom>
              <a:avLst/>
              <a:gdLst/>
              <a:ahLst/>
              <a:cxnLst/>
              <a:rect l="l" t="t" r="r" b="b"/>
              <a:pathLst>
                <a:path w="4050029" h="194945">
                  <a:moveTo>
                    <a:pt x="4049864" y="0"/>
                  </a:moveTo>
                  <a:lnTo>
                    <a:pt x="0" y="0"/>
                  </a:lnTo>
                  <a:lnTo>
                    <a:pt x="0" y="194627"/>
                  </a:lnTo>
                  <a:lnTo>
                    <a:pt x="4049864" y="194627"/>
                  </a:lnTo>
                  <a:lnTo>
                    <a:pt x="4049864" y="0"/>
                  </a:lnTo>
                  <a:close/>
                </a:path>
              </a:pathLst>
            </a:custGeom>
            <a:solidFill>
              <a:srgbClr val="F8D10A"/>
            </a:solidFill>
          </p:spPr>
          <p:txBody>
            <a:bodyPr wrap="square" lIns="0" tIns="0" rIns="0" bIns="0" rtlCol="0"/>
            <a:lstStyle/>
            <a:p>
              <a:pPr defTabSz="916137">
                <a:buClrTx/>
                <a:defRPr/>
              </a:pPr>
              <a:endParaRPr sz="1803" kern="1200">
                <a:solidFill>
                  <a:prstClr val="black"/>
                </a:solidFill>
                <a:latin typeface="Calibri"/>
                <a:ea typeface="+mn-ea"/>
                <a:cs typeface="+mn-cs"/>
              </a:endParaRPr>
            </a:p>
          </p:txBody>
        </p:sp>
      </p:grpSp>
      <p:graphicFrame>
        <p:nvGraphicFramePr>
          <p:cNvPr id="2" name="Chart 1">
            <a:extLst>
              <a:ext uri="{FF2B5EF4-FFF2-40B4-BE49-F238E27FC236}">
                <a16:creationId xmlns:a16="http://schemas.microsoft.com/office/drawing/2014/main" id="{685FB129-9A12-938D-AB91-392A9905B7EE}"/>
              </a:ext>
            </a:extLst>
          </p:cNvPr>
          <p:cNvGraphicFramePr>
            <a:graphicFrameLocks/>
          </p:cNvGraphicFramePr>
          <p:nvPr>
            <p:extLst>
              <p:ext uri="{D42A27DB-BD31-4B8C-83A1-F6EECF244321}">
                <p14:modId xmlns:p14="http://schemas.microsoft.com/office/powerpoint/2010/main" val="1613527556"/>
              </p:ext>
            </p:extLst>
          </p:nvPr>
        </p:nvGraphicFramePr>
        <p:xfrm>
          <a:off x="217160" y="953246"/>
          <a:ext cx="5964006" cy="448384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6E8B0988-75E6-F014-AC3C-AF0B8EC6E0BC}"/>
              </a:ext>
            </a:extLst>
          </p:cNvPr>
          <p:cNvGraphicFramePr>
            <a:graphicFrameLocks/>
          </p:cNvGraphicFramePr>
          <p:nvPr>
            <p:extLst>
              <p:ext uri="{D42A27DB-BD31-4B8C-83A1-F6EECF244321}">
                <p14:modId xmlns:p14="http://schemas.microsoft.com/office/powerpoint/2010/main" val="3098373386"/>
              </p:ext>
            </p:extLst>
          </p:nvPr>
        </p:nvGraphicFramePr>
        <p:xfrm>
          <a:off x="6342529" y="921777"/>
          <a:ext cx="5632311" cy="487997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96308" y="2286000"/>
            <a:ext cx="10058400"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4000" b="1">
                <a:solidFill>
                  <a:srgbClr val="002060"/>
                </a:solidFill>
              </a:defRPr>
            </a:pPr>
            <a:r>
              <a:rPr kumimoji="0" lang="en-US" sz="4400" b="1" i="0" u="none" strike="noStrike" kern="1200" cap="none" spc="-410" normalizeH="0" baseline="0" noProof="0" dirty="0">
                <a:ln>
                  <a:noFill/>
                </a:ln>
                <a:solidFill>
                  <a:srgbClr val="135DAB"/>
                </a:solidFill>
                <a:effectLst/>
                <a:uLnTx/>
                <a:uFillTx/>
                <a:latin typeface="Bahnschrift" panose="020B0502040204020203" pitchFamily="34" charset="0"/>
                <a:cs typeface="Arial"/>
                <a:sym typeface="Arial"/>
              </a:rPr>
              <a:t>Public debt</a:t>
            </a:r>
            <a:endParaRPr kumimoji="0" sz="2500" b="1" i="0" u="none" strike="noStrike" kern="0" cap="none" spc="0" normalizeH="0" baseline="0" noProof="0" dirty="0">
              <a:ln>
                <a:noFill/>
              </a:ln>
              <a:solidFill>
                <a:srgbClr val="002060"/>
              </a:solidFill>
              <a:effectLst/>
              <a:uLnTx/>
              <a:uFillTx/>
              <a:latin typeface="Arial"/>
              <a:cs typeface="Arial"/>
              <a:sym typeface="Arial"/>
            </a:endParaRPr>
          </a:p>
        </p:txBody>
      </p:sp>
      <p:sp>
        <p:nvSpPr>
          <p:cNvPr id="5" name="Rectangle 4"/>
          <p:cNvSpPr/>
          <p:nvPr/>
        </p:nvSpPr>
        <p:spPr>
          <a:xfrm>
            <a:off x="1588" y="6583680"/>
            <a:ext cx="4062984" cy="2743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6" name="Rectangle 5"/>
          <p:cNvSpPr/>
          <p:nvPr/>
        </p:nvSpPr>
        <p:spPr>
          <a:xfrm>
            <a:off x="1588" y="6583680"/>
            <a:ext cx="4062984" cy="274320"/>
          </a:xfrm>
          <a:prstGeom prst="rect">
            <a:avLst/>
          </a:prstGeom>
          <a:solidFill>
            <a:srgbClr val="00AEEF"/>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7" name="Rectangle 6"/>
          <p:cNvSpPr/>
          <p:nvPr/>
        </p:nvSpPr>
        <p:spPr>
          <a:xfrm>
            <a:off x="4064445" y="6583680"/>
            <a:ext cx="4062984" cy="274320"/>
          </a:xfrm>
          <a:prstGeom prst="rect">
            <a:avLst/>
          </a:prstGeom>
          <a:solidFill>
            <a:srgbClr val="FFD1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8" name="Rectangle 7"/>
          <p:cNvSpPr/>
          <p:nvPr/>
        </p:nvSpPr>
        <p:spPr>
          <a:xfrm>
            <a:off x="8127556" y="6583680"/>
            <a:ext cx="4062984" cy="274320"/>
          </a:xfrm>
          <a:prstGeom prst="rect">
            <a:avLst/>
          </a:prstGeom>
          <a:solidFill>
            <a:srgbClr val="007A33"/>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prstClr val="white"/>
              </a:solidFill>
              <a:effectLst/>
              <a:uLnTx/>
              <a:uFillTx/>
              <a:latin typeface="Calibri"/>
              <a:ea typeface="+mn-ea"/>
              <a:cs typeface="+mn-cs"/>
              <a:sym typeface="Arial"/>
            </a:endParaRPr>
          </a:p>
        </p:txBody>
      </p:sp>
      <p:pic>
        <p:nvPicPr>
          <p:cNvPr id="10" name="Picture 9">
            <a:extLst>
              <a:ext uri="{FF2B5EF4-FFF2-40B4-BE49-F238E27FC236}">
                <a16:creationId xmlns:a16="http://schemas.microsoft.com/office/drawing/2014/main" id="{3515E60A-3AC7-04F0-8781-5FF641FE8CB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25562" y="83335"/>
            <a:ext cx="1224951" cy="105242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8676" y="168640"/>
            <a:ext cx="10635061" cy="719913"/>
          </a:xfrm>
        </p:spPr>
        <p:txBody>
          <a:bodyPr>
            <a:normAutofit/>
          </a:bodyPr>
          <a:lstStyle/>
          <a:p>
            <a:pPr>
              <a:lnSpc>
                <a:spcPct val="130000"/>
              </a:lnSpc>
              <a:spcBef>
                <a:spcPts val="1199"/>
              </a:spcBef>
              <a:buSzPct val="75000"/>
            </a:pPr>
            <a:r>
              <a:rPr lang="en-US" dirty="0">
                <a:solidFill>
                  <a:schemeClr val="tx2"/>
                </a:solidFill>
              </a:rPr>
              <a:t> </a:t>
            </a:r>
            <a:r>
              <a:rPr lang="en-US" sz="3000" spc="-409" dirty="0">
                <a:solidFill>
                  <a:srgbClr val="135DAB"/>
                </a:solidFill>
                <a:latin typeface="Verdana" panose="020B0604030504040204" pitchFamily="34" charset="0"/>
                <a:ea typeface="Verdana" panose="020B0604030504040204" pitchFamily="34" charset="0"/>
                <a:cs typeface="Arial" panose="020B0604020202020204" pitchFamily="34" charset="0"/>
              </a:rPr>
              <a:t>Debt Developments.</a:t>
            </a:r>
          </a:p>
        </p:txBody>
      </p:sp>
      <p:sp>
        <p:nvSpPr>
          <p:cNvPr id="16" name="Rectangle 15"/>
          <p:cNvSpPr/>
          <p:nvPr/>
        </p:nvSpPr>
        <p:spPr>
          <a:xfrm>
            <a:off x="7232654" y="1396999"/>
            <a:ext cx="4790013" cy="4481287"/>
          </a:xfrm>
          <a:prstGeom prst="rect">
            <a:avLst/>
          </a:prstGeom>
          <a:ln>
            <a:solidFill>
              <a:schemeClr val="accent1">
                <a:lumMod val="20000"/>
                <a:lumOff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285750" marR="0" lvl="0" indent="-285750" algn="just" defTabSz="914214" rtl="0" eaLnBrk="1" fontAlgn="auto" latinLnBrk="0" hangingPunct="1">
              <a:lnSpc>
                <a:spcPct val="150000"/>
              </a:lnSpc>
              <a:spcBef>
                <a:spcPts val="0"/>
              </a:spcBef>
              <a:spcAft>
                <a:spcPts val="0"/>
              </a:spcAft>
              <a:buClr>
                <a:srgbClr val="000000"/>
              </a:buClr>
              <a:buSzTx/>
              <a:buFont typeface="Wingdings" panose="05000000000000000000" pitchFamily="2" charset="2"/>
              <a:buChar char="q"/>
              <a:tabLst/>
              <a:defRPr/>
            </a:pPr>
            <a:r>
              <a:rPr kumimoji="0" lang="en-US" sz="1600" b="0" i="0" u="none" strike="noStrike" kern="0" cap="none" spc="0" normalizeH="0" baseline="0" noProof="0" dirty="0">
                <a:ln>
                  <a:noFill/>
                </a:ln>
                <a:solidFill>
                  <a:srgbClr val="4F81BD">
                    <a:lumMod val="75000"/>
                  </a:srgbClr>
                </a:solidFill>
                <a:effectLst/>
                <a:uLnTx/>
                <a:uFillTx/>
                <a:latin typeface="Abadi" panose="020B0604020104020204" pitchFamily="34" charset="0"/>
                <a:ea typeface="+mn-ea"/>
                <a:cs typeface="Times New Roman" panose="02020603050405020304" pitchFamily="18" charset="0"/>
                <a:sym typeface="Arial"/>
              </a:rPr>
              <a:t>Rwanda’s debt-to-GDP ratio stood at 74.8% in June 2025 from 69.6% in June 2024.</a:t>
            </a:r>
          </a:p>
          <a:p>
            <a:pPr marL="0" marR="0" lvl="0" indent="0" algn="just" defTabSz="914214" rtl="0" eaLnBrk="1" fontAlgn="auto" latinLnBrk="0" hangingPunct="1">
              <a:lnSpc>
                <a:spcPct val="150000"/>
              </a:lnSpc>
              <a:spcBef>
                <a:spcPts val="0"/>
              </a:spcBef>
              <a:spcAft>
                <a:spcPts val="0"/>
              </a:spcAft>
              <a:buClr>
                <a:srgbClr val="000000"/>
              </a:buClr>
              <a:buSzTx/>
              <a:buFont typeface="Arial"/>
              <a:buNone/>
              <a:tabLst/>
              <a:defRPr/>
            </a:pPr>
            <a:endParaRPr kumimoji="0" lang="en-US" sz="1600" b="0" i="0" u="none" strike="noStrike" kern="0" cap="none" spc="0" normalizeH="0" baseline="0" noProof="0" dirty="0">
              <a:ln>
                <a:noFill/>
              </a:ln>
              <a:solidFill>
                <a:srgbClr val="4F81BD">
                  <a:lumMod val="75000"/>
                </a:srgbClr>
              </a:solidFill>
              <a:effectLst/>
              <a:uLnTx/>
              <a:uFillTx/>
              <a:latin typeface="Abadi" panose="020B0604020104020204" pitchFamily="34" charset="0"/>
              <a:ea typeface="+mn-ea"/>
              <a:cs typeface="Times New Roman" panose="02020603050405020304" pitchFamily="18" charset="0"/>
              <a:sym typeface="Arial"/>
            </a:endParaRPr>
          </a:p>
          <a:p>
            <a:pPr marL="286293" marR="0" lvl="0" indent="-286293" algn="just" defTabSz="914214" rtl="0" eaLnBrk="1" fontAlgn="auto" latinLnBrk="0" hangingPunct="1">
              <a:lnSpc>
                <a:spcPct val="150000"/>
              </a:lnSpc>
              <a:spcBef>
                <a:spcPts val="0"/>
              </a:spcBef>
              <a:spcAft>
                <a:spcPts val="0"/>
              </a:spcAft>
              <a:buClr>
                <a:srgbClr val="000000"/>
              </a:buClr>
              <a:buSzTx/>
              <a:buFont typeface="Wingdings" panose="05000000000000000000" pitchFamily="2" charset="2"/>
              <a:buChar char="q"/>
              <a:tabLst/>
              <a:defRPr/>
            </a:pPr>
            <a:r>
              <a:rPr kumimoji="0" lang="en-US" sz="1600" b="0" i="0" u="none" strike="noStrike" kern="0" cap="none" spc="0" normalizeH="0" baseline="0" noProof="0" dirty="0">
                <a:ln>
                  <a:noFill/>
                </a:ln>
                <a:solidFill>
                  <a:srgbClr val="4F81BD">
                    <a:lumMod val="75000"/>
                  </a:srgbClr>
                </a:solidFill>
                <a:effectLst/>
                <a:uLnTx/>
                <a:uFillTx/>
                <a:latin typeface="Abadi" panose="020B0604020104020204" pitchFamily="34" charset="0"/>
                <a:ea typeface="+mn-ea"/>
                <a:cs typeface="Times New Roman" panose="02020603050405020304" pitchFamily="18" charset="0"/>
                <a:sym typeface="Arial"/>
              </a:rPr>
              <a:t>The increase is driven by both larger concessional financing inflows ( 70%) and the impact of exchange rate depreciation (30%).</a:t>
            </a:r>
          </a:p>
          <a:p>
            <a:pPr marL="0" marR="0" lvl="0" indent="0" algn="just" defTabSz="914214" rtl="0" eaLnBrk="1" fontAlgn="auto" latinLnBrk="0" hangingPunct="1">
              <a:lnSpc>
                <a:spcPct val="150000"/>
              </a:lnSpc>
              <a:spcBef>
                <a:spcPts val="0"/>
              </a:spcBef>
              <a:spcAft>
                <a:spcPts val="0"/>
              </a:spcAft>
              <a:buClr>
                <a:srgbClr val="000000"/>
              </a:buClr>
              <a:buSzTx/>
              <a:buFont typeface="Arial"/>
              <a:buNone/>
              <a:tabLst/>
              <a:defRPr/>
            </a:pPr>
            <a:endParaRPr kumimoji="0" lang="en-US" sz="1600" b="0" i="0" u="none" strike="noStrike" kern="0" cap="none" spc="0" normalizeH="0" baseline="0" noProof="0" dirty="0">
              <a:ln>
                <a:noFill/>
              </a:ln>
              <a:solidFill>
                <a:srgbClr val="4F81BD">
                  <a:lumMod val="75000"/>
                </a:srgbClr>
              </a:solidFill>
              <a:effectLst/>
              <a:uLnTx/>
              <a:uFillTx/>
              <a:latin typeface="Abadi" panose="020B0604020104020204" pitchFamily="34" charset="0"/>
              <a:ea typeface="+mn-ea"/>
              <a:cs typeface="Times New Roman" panose="02020603050405020304" pitchFamily="18" charset="0"/>
              <a:sym typeface="Arial"/>
            </a:endParaRPr>
          </a:p>
          <a:p>
            <a:pPr marL="286293" marR="0" lvl="0" indent="-286293" algn="just" defTabSz="914214" rtl="0" eaLnBrk="1" fontAlgn="auto" latinLnBrk="0" hangingPunct="1">
              <a:lnSpc>
                <a:spcPct val="150000"/>
              </a:lnSpc>
              <a:spcBef>
                <a:spcPts val="0"/>
              </a:spcBef>
              <a:spcAft>
                <a:spcPts val="0"/>
              </a:spcAft>
              <a:buClr>
                <a:srgbClr val="000000"/>
              </a:buClr>
              <a:buSzTx/>
              <a:buFont typeface="Wingdings" panose="05000000000000000000" pitchFamily="2" charset="2"/>
              <a:buChar char="q"/>
              <a:tabLst/>
              <a:defRPr/>
            </a:pPr>
            <a:r>
              <a:rPr kumimoji="0" lang="en-US" sz="1600" b="0" i="0" u="none" strike="noStrike" kern="0" cap="none" spc="0" normalizeH="0" baseline="0" noProof="0" dirty="0">
                <a:ln>
                  <a:noFill/>
                </a:ln>
                <a:solidFill>
                  <a:srgbClr val="4F81BD">
                    <a:lumMod val="75000"/>
                  </a:srgbClr>
                </a:solidFill>
                <a:effectLst/>
                <a:uLnTx/>
                <a:uFillTx/>
                <a:latin typeface="Abadi" panose="020B0604020104020204" pitchFamily="34" charset="0"/>
                <a:ea typeface="+mn-ea"/>
                <a:cs typeface="Times New Roman" panose="02020603050405020304" pitchFamily="18" charset="0"/>
                <a:sym typeface="Arial"/>
              </a:rPr>
              <a:t>With GDP Rebase, debt to GDP has reduced to 74.8% Compared to 80.5% that was projected before GDP rebase marking a decrease of 5.5% between June 2025 and June 2024 respectively .</a:t>
            </a:r>
            <a:endParaRPr kumimoji="0" lang="en-US" sz="1699" b="0"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3" name="Rectangle 2">
            <a:extLst>
              <a:ext uri="{FF2B5EF4-FFF2-40B4-BE49-F238E27FC236}">
                <a16:creationId xmlns:a16="http://schemas.microsoft.com/office/drawing/2014/main" id="{E1C7520E-EEE0-2B93-1877-04ABAB601A9A}"/>
              </a:ext>
            </a:extLst>
          </p:cNvPr>
          <p:cNvSpPr/>
          <p:nvPr/>
        </p:nvSpPr>
        <p:spPr>
          <a:xfrm>
            <a:off x="1588" y="6583680"/>
            <a:ext cx="4062984" cy="274320"/>
          </a:xfrm>
          <a:prstGeom prst="rect">
            <a:avLst/>
          </a:prstGeom>
          <a:solidFill>
            <a:srgbClr val="00AEEF"/>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4" name="Rectangle 3">
            <a:extLst>
              <a:ext uri="{FF2B5EF4-FFF2-40B4-BE49-F238E27FC236}">
                <a16:creationId xmlns:a16="http://schemas.microsoft.com/office/drawing/2014/main" id="{0FF94460-51A1-D92F-A2AE-8BEF459068EE}"/>
              </a:ext>
            </a:extLst>
          </p:cNvPr>
          <p:cNvSpPr/>
          <p:nvPr/>
        </p:nvSpPr>
        <p:spPr>
          <a:xfrm>
            <a:off x="4064445" y="6583680"/>
            <a:ext cx="4062984" cy="274320"/>
          </a:xfrm>
          <a:prstGeom prst="rect">
            <a:avLst/>
          </a:prstGeom>
          <a:solidFill>
            <a:srgbClr val="FFD1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5" name="Rectangle 4">
            <a:extLst>
              <a:ext uri="{FF2B5EF4-FFF2-40B4-BE49-F238E27FC236}">
                <a16:creationId xmlns:a16="http://schemas.microsoft.com/office/drawing/2014/main" id="{F8321960-C062-B805-F8B1-E77AE2BD5817}"/>
              </a:ext>
            </a:extLst>
          </p:cNvPr>
          <p:cNvSpPr/>
          <p:nvPr/>
        </p:nvSpPr>
        <p:spPr>
          <a:xfrm>
            <a:off x="8127556" y="6583680"/>
            <a:ext cx="4062984" cy="274320"/>
          </a:xfrm>
          <a:prstGeom prst="rect">
            <a:avLst/>
          </a:prstGeom>
          <a:solidFill>
            <a:srgbClr val="007A33"/>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prstClr val="white"/>
              </a:solidFill>
              <a:effectLst/>
              <a:uLnTx/>
              <a:uFillTx/>
              <a:latin typeface="Calibri"/>
              <a:ea typeface="+mn-ea"/>
              <a:cs typeface="+mn-cs"/>
              <a:sym typeface="Arial"/>
            </a:endParaRPr>
          </a:p>
        </p:txBody>
      </p:sp>
      <p:graphicFrame>
        <p:nvGraphicFramePr>
          <p:cNvPr id="9" name="Object 8">
            <a:extLst>
              <a:ext uri="{FF2B5EF4-FFF2-40B4-BE49-F238E27FC236}">
                <a16:creationId xmlns:a16="http://schemas.microsoft.com/office/drawing/2014/main" id="{43641EAC-0D78-46DD-920F-A2ADC3A33CC5}"/>
              </a:ext>
            </a:extLst>
          </p:cNvPr>
          <p:cNvGraphicFramePr>
            <a:graphicFrameLocks noChangeAspect="1"/>
          </p:cNvGraphicFramePr>
          <p:nvPr/>
        </p:nvGraphicFramePr>
        <p:xfrm>
          <a:off x="294221" y="1397000"/>
          <a:ext cx="6531483" cy="4481286"/>
        </p:xfrm>
        <a:graphic>
          <a:graphicData uri="http://schemas.openxmlformats.org/presentationml/2006/ole">
            <mc:AlternateContent xmlns:mc="http://schemas.openxmlformats.org/markup-compatibility/2006">
              <mc:Choice xmlns:v="urn:schemas-microsoft-com:vml" Requires="v">
                <p:oleObj name="Worksheet" r:id="rId3" imgW="6947018" imgH="4070215" progId="Excel.Sheet.12">
                  <p:embed/>
                </p:oleObj>
              </mc:Choice>
              <mc:Fallback>
                <p:oleObj name="Worksheet" r:id="rId3" imgW="6947018" imgH="4070215" progId="Excel.Sheet.12">
                  <p:embed/>
                  <p:pic>
                    <p:nvPicPr>
                      <p:cNvPr id="9" name="Object 8">
                        <a:extLst>
                          <a:ext uri="{FF2B5EF4-FFF2-40B4-BE49-F238E27FC236}">
                            <a16:creationId xmlns:a16="http://schemas.microsoft.com/office/drawing/2014/main" id="{43641EAC-0D78-46DD-920F-A2ADC3A33CC5}"/>
                          </a:ext>
                        </a:extLst>
                      </p:cNvPr>
                      <p:cNvPicPr/>
                      <p:nvPr/>
                    </p:nvPicPr>
                    <p:blipFill>
                      <a:blip r:embed="rId4"/>
                      <a:stretch>
                        <a:fillRect/>
                      </a:stretch>
                    </p:blipFill>
                    <p:spPr>
                      <a:xfrm>
                        <a:off x="294221" y="1397000"/>
                        <a:ext cx="6531483" cy="4481286"/>
                      </a:xfrm>
                      <a:prstGeom prst="rect">
                        <a:avLst/>
                      </a:prstGeom>
                    </p:spPr>
                  </p:pic>
                </p:oleObj>
              </mc:Fallback>
            </mc:AlternateContent>
          </a:graphicData>
        </a:graphic>
      </p:graphicFrame>
    </p:spTree>
    <p:extLst>
      <p:ext uri="{BB962C8B-B14F-4D97-AF65-F5344CB8AC3E}">
        <p14:creationId xmlns:p14="http://schemas.microsoft.com/office/powerpoint/2010/main" val="375490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98919-6A8E-80A9-DF09-F97734C2D60B}"/>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3DAE28D1-7215-C53E-C909-47328906F359}"/>
              </a:ext>
            </a:extLst>
          </p:cNvPr>
          <p:cNvGrpSpPr/>
          <p:nvPr/>
        </p:nvGrpSpPr>
        <p:grpSpPr>
          <a:xfrm>
            <a:off x="49009" y="45271"/>
            <a:ext cx="12191081" cy="6807741"/>
            <a:chOff x="0" y="19062"/>
            <a:chExt cx="12168505" cy="6795134"/>
          </a:xfrm>
        </p:grpSpPr>
        <p:sp>
          <p:nvSpPr>
            <p:cNvPr id="4" name="object 4">
              <a:extLst>
                <a:ext uri="{FF2B5EF4-FFF2-40B4-BE49-F238E27FC236}">
                  <a16:creationId xmlns:a16="http://schemas.microsoft.com/office/drawing/2014/main" id="{6C87CDA3-2455-50E0-EDD9-C9B99CB62447}"/>
                </a:ext>
              </a:extLst>
            </p:cNvPr>
            <p:cNvSpPr/>
            <p:nvPr/>
          </p:nvSpPr>
          <p:spPr>
            <a:xfrm>
              <a:off x="3032442" y="5032691"/>
              <a:ext cx="6187440" cy="551166"/>
            </a:xfrm>
            <a:custGeom>
              <a:avLst/>
              <a:gdLst/>
              <a:ahLst/>
              <a:cxnLst/>
              <a:rect l="l" t="t" r="r" b="b"/>
              <a:pathLst>
                <a:path w="6187440" h="3378834">
                  <a:moveTo>
                    <a:pt x="122516" y="3057931"/>
                  </a:moveTo>
                  <a:lnTo>
                    <a:pt x="0" y="2921431"/>
                  </a:lnTo>
                  <a:lnTo>
                    <a:pt x="0" y="3194431"/>
                  </a:lnTo>
                  <a:lnTo>
                    <a:pt x="122516" y="3057931"/>
                  </a:lnTo>
                  <a:close/>
                </a:path>
                <a:path w="6187440" h="3378834">
                  <a:moveTo>
                    <a:pt x="122516" y="2475725"/>
                  </a:moveTo>
                  <a:lnTo>
                    <a:pt x="0" y="2339225"/>
                  </a:lnTo>
                  <a:lnTo>
                    <a:pt x="0" y="2612225"/>
                  </a:lnTo>
                  <a:lnTo>
                    <a:pt x="122516" y="2475725"/>
                  </a:lnTo>
                  <a:close/>
                </a:path>
                <a:path w="6187440" h="3378834">
                  <a:moveTo>
                    <a:pt x="122516" y="1885213"/>
                  </a:moveTo>
                  <a:lnTo>
                    <a:pt x="0" y="1748713"/>
                  </a:lnTo>
                  <a:lnTo>
                    <a:pt x="0" y="2021713"/>
                  </a:lnTo>
                  <a:lnTo>
                    <a:pt x="122516" y="1885213"/>
                  </a:lnTo>
                  <a:close/>
                </a:path>
                <a:path w="6187440" h="3378834">
                  <a:moveTo>
                    <a:pt x="122516" y="1303693"/>
                  </a:moveTo>
                  <a:lnTo>
                    <a:pt x="0" y="1167193"/>
                  </a:lnTo>
                  <a:lnTo>
                    <a:pt x="0" y="1440192"/>
                  </a:lnTo>
                  <a:lnTo>
                    <a:pt x="122516" y="1303693"/>
                  </a:lnTo>
                  <a:close/>
                </a:path>
                <a:path w="6187440" h="3378834">
                  <a:moveTo>
                    <a:pt x="122516" y="713168"/>
                  </a:moveTo>
                  <a:lnTo>
                    <a:pt x="0" y="576668"/>
                  </a:lnTo>
                  <a:lnTo>
                    <a:pt x="0" y="849668"/>
                  </a:lnTo>
                  <a:lnTo>
                    <a:pt x="122516" y="713168"/>
                  </a:lnTo>
                  <a:close/>
                </a:path>
                <a:path w="6187440" h="3378834">
                  <a:moveTo>
                    <a:pt x="201269" y="0"/>
                  </a:moveTo>
                  <a:lnTo>
                    <a:pt x="165290" y="0"/>
                  </a:lnTo>
                  <a:lnTo>
                    <a:pt x="120332" y="50088"/>
                  </a:lnTo>
                  <a:lnTo>
                    <a:pt x="75374" y="0"/>
                  </a:lnTo>
                  <a:lnTo>
                    <a:pt x="39395" y="0"/>
                  </a:lnTo>
                  <a:lnTo>
                    <a:pt x="120332" y="90170"/>
                  </a:lnTo>
                  <a:lnTo>
                    <a:pt x="156311" y="50088"/>
                  </a:lnTo>
                  <a:lnTo>
                    <a:pt x="201269" y="0"/>
                  </a:lnTo>
                  <a:close/>
                </a:path>
                <a:path w="6187440" h="3378834">
                  <a:moveTo>
                    <a:pt x="563118" y="3057931"/>
                  </a:moveTo>
                  <a:lnTo>
                    <a:pt x="342823" y="2812504"/>
                  </a:lnTo>
                  <a:lnTo>
                    <a:pt x="122529" y="3057931"/>
                  </a:lnTo>
                  <a:lnTo>
                    <a:pt x="342823" y="3303359"/>
                  </a:lnTo>
                  <a:lnTo>
                    <a:pt x="563118" y="3057931"/>
                  </a:lnTo>
                  <a:close/>
                </a:path>
                <a:path w="6187440" h="3378834">
                  <a:moveTo>
                    <a:pt x="563118" y="2475725"/>
                  </a:moveTo>
                  <a:lnTo>
                    <a:pt x="342823" y="2230297"/>
                  </a:lnTo>
                  <a:lnTo>
                    <a:pt x="122529" y="2475725"/>
                  </a:lnTo>
                  <a:lnTo>
                    <a:pt x="342823" y="2721152"/>
                  </a:lnTo>
                  <a:lnTo>
                    <a:pt x="563118" y="2475725"/>
                  </a:lnTo>
                  <a:close/>
                </a:path>
                <a:path w="6187440" h="3378834">
                  <a:moveTo>
                    <a:pt x="563118" y="1885213"/>
                  </a:moveTo>
                  <a:lnTo>
                    <a:pt x="342823" y="1639785"/>
                  </a:lnTo>
                  <a:lnTo>
                    <a:pt x="122529" y="1885213"/>
                  </a:lnTo>
                  <a:lnTo>
                    <a:pt x="342823" y="2130641"/>
                  </a:lnTo>
                  <a:lnTo>
                    <a:pt x="563118" y="1885213"/>
                  </a:lnTo>
                  <a:close/>
                </a:path>
                <a:path w="6187440" h="3378834">
                  <a:moveTo>
                    <a:pt x="563118" y="1303680"/>
                  </a:moveTo>
                  <a:lnTo>
                    <a:pt x="342823" y="1058252"/>
                  </a:lnTo>
                  <a:lnTo>
                    <a:pt x="122529" y="1303680"/>
                  </a:lnTo>
                  <a:lnTo>
                    <a:pt x="342823" y="1549107"/>
                  </a:lnTo>
                  <a:lnTo>
                    <a:pt x="563118" y="1303680"/>
                  </a:lnTo>
                  <a:close/>
                </a:path>
                <a:path w="6187440" h="3378834">
                  <a:moveTo>
                    <a:pt x="563118" y="713168"/>
                  </a:moveTo>
                  <a:lnTo>
                    <a:pt x="342823" y="467741"/>
                  </a:lnTo>
                  <a:lnTo>
                    <a:pt x="122529" y="713168"/>
                  </a:lnTo>
                  <a:lnTo>
                    <a:pt x="342823" y="958596"/>
                  </a:lnTo>
                  <a:lnTo>
                    <a:pt x="563118" y="713168"/>
                  </a:lnTo>
                  <a:close/>
                </a:path>
                <a:path w="6187440" h="3378834">
                  <a:moveTo>
                    <a:pt x="641858" y="0"/>
                  </a:moveTo>
                  <a:lnTo>
                    <a:pt x="605878" y="0"/>
                  </a:lnTo>
                  <a:lnTo>
                    <a:pt x="560920" y="50088"/>
                  </a:lnTo>
                  <a:lnTo>
                    <a:pt x="515962" y="0"/>
                  </a:lnTo>
                  <a:lnTo>
                    <a:pt x="479983" y="0"/>
                  </a:lnTo>
                  <a:lnTo>
                    <a:pt x="560920" y="90170"/>
                  </a:lnTo>
                  <a:lnTo>
                    <a:pt x="596900" y="50088"/>
                  </a:lnTo>
                  <a:lnTo>
                    <a:pt x="641858" y="0"/>
                  </a:lnTo>
                  <a:close/>
                </a:path>
                <a:path w="6187440" h="3378834">
                  <a:moveTo>
                    <a:pt x="1082446" y="0"/>
                  </a:moveTo>
                  <a:lnTo>
                    <a:pt x="1046467" y="0"/>
                  </a:lnTo>
                  <a:lnTo>
                    <a:pt x="1001509" y="50088"/>
                  </a:lnTo>
                  <a:lnTo>
                    <a:pt x="956551" y="0"/>
                  </a:lnTo>
                  <a:lnTo>
                    <a:pt x="920572" y="0"/>
                  </a:lnTo>
                  <a:lnTo>
                    <a:pt x="1001509" y="90170"/>
                  </a:lnTo>
                  <a:lnTo>
                    <a:pt x="1037488" y="50088"/>
                  </a:lnTo>
                  <a:lnTo>
                    <a:pt x="1082446" y="0"/>
                  </a:lnTo>
                  <a:close/>
                </a:path>
                <a:path w="6187440" h="3378834">
                  <a:moveTo>
                    <a:pt x="1444282" y="3057931"/>
                  </a:moveTo>
                  <a:lnTo>
                    <a:pt x="1223987" y="2812504"/>
                  </a:lnTo>
                  <a:lnTo>
                    <a:pt x="1003693" y="3057931"/>
                  </a:lnTo>
                  <a:lnTo>
                    <a:pt x="783412" y="2812504"/>
                  </a:lnTo>
                  <a:lnTo>
                    <a:pt x="563118" y="3057931"/>
                  </a:lnTo>
                  <a:lnTo>
                    <a:pt x="783412" y="3303359"/>
                  </a:lnTo>
                  <a:lnTo>
                    <a:pt x="1003693" y="3057944"/>
                  </a:lnTo>
                  <a:lnTo>
                    <a:pt x="1223987" y="3303359"/>
                  </a:lnTo>
                  <a:lnTo>
                    <a:pt x="1444282" y="3057931"/>
                  </a:lnTo>
                  <a:close/>
                </a:path>
                <a:path w="6187440" h="3378834">
                  <a:moveTo>
                    <a:pt x="1444282" y="2475725"/>
                  </a:moveTo>
                  <a:lnTo>
                    <a:pt x="1223987" y="2230297"/>
                  </a:lnTo>
                  <a:lnTo>
                    <a:pt x="1003693" y="2475725"/>
                  </a:lnTo>
                  <a:lnTo>
                    <a:pt x="783412" y="2230297"/>
                  </a:lnTo>
                  <a:lnTo>
                    <a:pt x="563118" y="2475725"/>
                  </a:lnTo>
                  <a:lnTo>
                    <a:pt x="783412" y="2721152"/>
                  </a:lnTo>
                  <a:lnTo>
                    <a:pt x="1003693" y="2475738"/>
                  </a:lnTo>
                  <a:lnTo>
                    <a:pt x="1223987" y="2721152"/>
                  </a:lnTo>
                  <a:lnTo>
                    <a:pt x="1444282" y="2475725"/>
                  </a:lnTo>
                  <a:close/>
                </a:path>
                <a:path w="6187440" h="3378834">
                  <a:moveTo>
                    <a:pt x="1444282" y="1885213"/>
                  </a:moveTo>
                  <a:lnTo>
                    <a:pt x="1223987" y="1639785"/>
                  </a:lnTo>
                  <a:lnTo>
                    <a:pt x="1003693" y="1885213"/>
                  </a:lnTo>
                  <a:lnTo>
                    <a:pt x="783412" y="1639785"/>
                  </a:lnTo>
                  <a:lnTo>
                    <a:pt x="563118" y="1885213"/>
                  </a:lnTo>
                  <a:lnTo>
                    <a:pt x="783412" y="2130641"/>
                  </a:lnTo>
                  <a:lnTo>
                    <a:pt x="1003693" y="1885226"/>
                  </a:lnTo>
                  <a:lnTo>
                    <a:pt x="1223987" y="2130641"/>
                  </a:lnTo>
                  <a:lnTo>
                    <a:pt x="1444282" y="1885213"/>
                  </a:lnTo>
                  <a:close/>
                </a:path>
                <a:path w="6187440" h="3378834">
                  <a:moveTo>
                    <a:pt x="1444282" y="1303680"/>
                  </a:moveTo>
                  <a:lnTo>
                    <a:pt x="1223987" y="1058252"/>
                  </a:lnTo>
                  <a:lnTo>
                    <a:pt x="1003693" y="1303680"/>
                  </a:lnTo>
                  <a:lnTo>
                    <a:pt x="783412" y="1058252"/>
                  </a:lnTo>
                  <a:lnTo>
                    <a:pt x="563118" y="1303680"/>
                  </a:lnTo>
                  <a:lnTo>
                    <a:pt x="783412" y="1549107"/>
                  </a:lnTo>
                  <a:lnTo>
                    <a:pt x="1003693" y="1303693"/>
                  </a:lnTo>
                  <a:lnTo>
                    <a:pt x="1223987" y="1549107"/>
                  </a:lnTo>
                  <a:lnTo>
                    <a:pt x="1444282" y="1303680"/>
                  </a:lnTo>
                  <a:close/>
                </a:path>
                <a:path w="6187440" h="3378834">
                  <a:moveTo>
                    <a:pt x="1523034" y="0"/>
                  </a:moveTo>
                  <a:lnTo>
                    <a:pt x="1487055" y="0"/>
                  </a:lnTo>
                  <a:lnTo>
                    <a:pt x="1442097" y="50088"/>
                  </a:lnTo>
                  <a:lnTo>
                    <a:pt x="1397139" y="0"/>
                  </a:lnTo>
                  <a:lnTo>
                    <a:pt x="1361160" y="0"/>
                  </a:lnTo>
                  <a:lnTo>
                    <a:pt x="1442097" y="90170"/>
                  </a:lnTo>
                  <a:lnTo>
                    <a:pt x="1478076" y="50088"/>
                  </a:lnTo>
                  <a:lnTo>
                    <a:pt x="1523034" y="0"/>
                  </a:lnTo>
                  <a:close/>
                </a:path>
                <a:path w="6187440" h="3378834">
                  <a:moveTo>
                    <a:pt x="1884870" y="3057931"/>
                  </a:moveTo>
                  <a:lnTo>
                    <a:pt x="1664576" y="2812504"/>
                  </a:lnTo>
                  <a:lnTo>
                    <a:pt x="1444282" y="3057931"/>
                  </a:lnTo>
                  <a:lnTo>
                    <a:pt x="1664576" y="3303359"/>
                  </a:lnTo>
                  <a:lnTo>
                    <a:pt x="1884870" y="3057931"/>
                  </a:lnTo>
                  <a:close/>
                </a:path>
                <a:path w="6187440" h="3378834">
                  <a:moveTo>
                    <a:pt x="1884870" y="2475725"/>
                  </a:moveTo>
                  <a:lnTo>
                    <a:pt x="1664576" y="2230297"/>
                  </a:lnTo>
                  <a:lnTo>
                    <a:pt x="1444282" y="2475725"/>
                  </a:lnTo>
                  <a:lnTo>
                    <a:pt x="1664576" y="2721152"/>
                  </a:lnTo>
                  <a:lnTo>
                    <a:pt x="1884870" y="2475725"/>
                  </a:lnTo>
                  <a:close/>
                </a:path>
                <a:path w="6187440" h="3378834">
                  <a:moveTo>
                    <a:pt x="1884870" y="1885213"/>
                  </a:moveTo>
                  <a:lnTo>
                    <a:pt x="1664576" y="1639785"/>
                  </a:lnTo>
                  <a:lnTo>
                    <a:pt x="1444282" y="1885213"/>
                  </a:lnTo>
                  <a:lnTo>
                    <a:pt x="1664576" y="2130641"/>
                  </a:lnTo>
                  <a:lnTo>
                    <a:pt x="1884870" y="1885213"/>
                  </a:lnTo>
                  <a:close/>
                </a:path>
                <a:path w="6187440" h="3378834">
                  <a:moveTo>
                    <a:pt x="1884870" y="1303680"/>
                  </a:moveTo>
                  <a:lnTo>
                    <a:pt x="1664576" y="1058252"/>
                  </a:lnTo>
                  <a:lnTo>
                    <a:pt x="1444282" y="1303680"/>
                  </a:lnTo>
                  <a:lnTo>
                    <a:pt x="1664576" y="1549107"/>
                  </a:lnTo>
                  <a:lnTo>
                    <a:pt x="1884870" y="1303680"/>
                  </a:lnTo>
                  <a:close/>
                </a:path>
                <a:path w="6187440" h="3378834">
                  <a:moveTo>
                    <a:pt x="1963623" y="0"/>
                  </a:moveTo>
                  <a:lnTo>
                    <a:pt x="1927644" y="0"/>
                  </a:lnTo>
                  <a:lnTo>
                    <a:pt x="1882686" y="50088"/>
                  </a:lnTo>
                  <a:lnTo>
                    <a:pt x="1837728" y="0"/>
                  </a:lnTo>
                  <a:lnTo>
                    <a:pt x="1801749" y="0"/>
                  </a:lnTo>
                  <a:lnTo>
                    <a:pt x="1882686" y="90170"/>
                  </a:lnTo>
                  <a:lnTo>
                    <a:pt x="1918665" y="50088"/>
                  </a:lnTo>
                  <a:lnTo>
                    <a:pt x="1963623" y="0"/>
                  </a:lnTo>
                  <a:close/>
                </a:path>
                <a:path w="6187440" h="3378834">
                  <a:moveTo>
                    <a:pt x="2404224" y="0"/>
                  </a:moveTo>
                  <a:lnTo>
                    <a:pt x="2368232" y="0"/>
                  </a:lnTo>
                  <a:lnTo>
                    <a:pt x="2323287" y="50088"/>
                  </a:lnTo>
                  <a:lnTo>
                    <a:pt x="2278316" y="0"/>
                  </a:lnTo>
                  <a:lnTo>
                    <a:pt x="2242337" y="0"/>
                  </a:lnTo>
                  <a:lnTo>
                    <a:pt x="2323287" y="90170"/>
                  </a:lnTo>
                  <a:lnTo>
                    <a:pt x="2359266" y="50088"/>
                  </a:lnTo>
                  <a:lnTo>
                    <a:pt x="2404224" y="0"/>
                  </a:lnTo>
                  <a:close/>
                </a:path>
                <a:path w="6187440" h="3378834">
                  <a:moveTo>
                    <a:pt x="2844787" y="0"/>
                  </a:moveTo>
                  <a:lnTo>
                    <a:pt x="2808808" y="0"/>
                  </a:lnTo>
                  <a:lnTo>
                    <a:pt x="2763850" y="50088"/>
                  </a:lnTo>
                  <a:lnTo>
                    <a:pt x="2718892" y="0"/>
                  </a:lnTo>
                  <a:lnTo>
                    <a:pt x="2682913" y="0"/>
                  </a:lnTo>
                  <a:lnTo>
                    <a:pt x="2763850" y="90170"/>
                  </a:lnTo>
                  <a:lnTo>
                    <a:pt x="2799829" y="50088"/>
                  </a:lnTo>
                  <a:lnTo>
                    <a:pt x="2844787" y="0"/>
                  </a:lnTo>
                  <a:close/>
                </a:path>
                <a:path w="6187440" h="3378834">
                  <a:moveTo>
                    <a:pt x="3081210" y="3232759"/>
                  </a:moveTo>
                  <a:lnTo>
                    <a:pt x="2986214" y="3338588"/>
                  </a:lnTo>
                  <a:lnTo>
                    <a:pt x="2765945" y="3093161"/>
                  </a:lnTo>
                  <a:lnTo>
                    <a:pt x="2545651" y="3338601"/>
                  </a:lnTo>
                  <a:lnTo>
                    <a:pt x="2325357" y="3093161"/>
                  </a:lnTo>
                  <a:lnTo>
                    <a:pt x="2105063" y="3338601"/>
                  </a:lnTo>
                  <a:lnTo>
                    <a:pt x="1884756" y="3093161"/>
                  </a:lnTo>
                  <a:lnTo>
                    <a:pt x="1664462" y="3338601"/>
                  </a:lnTo>
                  <a:lnTo>
                    <a:pt x="1444167" y="3093161"/>
                  </a:lnTo>
                  <a:lnTo>
                    <a:pt x="1223873" y="3338588"/>
                  </a:lnTo>
                  <a:lnTo>
                    <a:pt x="1003592" y="3093161"/>
                  </a:lnTo>
                  <a:lnTo>
                    <a:pt x="783310" y="3338601"/>
                  </a:lnTo>
                  <a:lnTo>
                    <a:pt x="563003" y="3093161"/>
                  </a:lnTo>
                  <a:lnTo>
                    <a:pt x="342696" y="3338601"/>
                  </a:lnTo>
                  <a:lnTo>
                    <a:pt x="122415" y="3093161"/>
                  </a:lnTo>
                  <a:lnTo>
                    <a:pt x="0" y="3229559"/>
                  </a:lnTo>
                  <a:lnTo>
                    <a:pt x="0" y="3269640"/>
                  </a:lnTo>
                  <a:lnTo>
                    <a:pt x="122415" y="3133255"/>
                  </a:lnTo>
                  <a:lnTo>
                    <a:pt x="342696" y="3378682"/>
                  </a:lnTo>
                  <a:lnTo>
                    <a:pt x="563003" y="3133255"/>
                  </a:lnTo>
                  <a:lnTo>
                    <a:pt x="783310" y="3378682"/>
                  </a:lnTo>
                  <a:lnTo>
                    <a:pt x="1003592" y="3133255"/>
                  </a:lnTo>
                  <a:lnTo>
                    <a:pt x="1223873" y="3378682"/>
                  </a:lnTo>
                  <a:lnTo>
                    <a:pt x="1444167" y="3133255"/>
                  </a:lnTo>
                  <a:lnTo>
                    <a:pt x="1664462" y="3378682"/>
                  </a:lnTo>
                  <a:lnTo>
                    <a:pt x="1884756" y="3133255"/>
                  </a:lnTo>
                  <a:lnTo>
                    <a:pt x="2105063" y="3378682"/>
                  </a:lnTo>
                  <a:lnTo>
                    <a:pt x="2325357" y="3133255"/>
                  </a:lnTo>
                  <a:lnTo>
                    <a:pt x="2545651" y="3378682"/>
                  </a:lnTo>
                  <a:lnTo>
                    <a:pt x="2765945" y="3133255"/>
                  </a:lnTo>
                  <a:lnTo>
                    <a:pt x="2986214" y="3378682"/>
                  </a:lnTo>
                  <a:lnTo>
                    <a:pt x="3081210" y="3272853"/>
                  </a:lnTo>
                  <a:lnTo>
                    <a:pt x="3081210" y="3232759"/>
                  </a:lnTo>
                  <a:close/>
                </a:path>
                <a:path w="6187440" h="3378834">
                  <a:moveTo>
                    <a:pt x="3081210" y="2650566"/>
                  </a:moveTo>
                  <a:lnTo>
                    <a:pt x="2986214" y="2756395"/>
                  </a:lnTo>
                  <a:lnTo>
                    <a:pt x="2765945" y="2510967"/>
                  </a:lnTo>
                  <a:lnTo>
                    <a:pt x="2545651" y="2756395"/>
                  </a:lnTo>
                  <a:lnTo>
                    <a:pt x="2325357" y="2510967"/>
                  </a:lnTo>
                  <a:lnTo>
                    <a:pt x="2105063" y="2756395"/>
                  </a:lnTo>
                  <a:lnTo>
                    <a:pt x="1884756" y="2510967"/>
                  </a:lnTo>
                  <a:lnTo>
                    <a:pt x="1664462" y="2756395"/>
                  </a:lnTo>
                  <a:lnTo>
                    <a:pt x="1444167" y="2510967"/>
                  </a:lnTo>
                  <a:lnTo>
                    <a:pt x="1223873" y="2756395"/>
                  </a:lnTo>
                  <a:lnTo>
                    <a:pt x="1003592" y="2510967"/>
                  </a:lnTo>
                  <a:lnTo>
                    <a:pt x="783310" y="2756395"/>
                  </a:lnTo>
                  <a:lnTo>
                    <a:pt x="563003" y="2510967"/>
                  </a:lnTo>
                  <a:lnTo>
                    <a:pt x="342696" y="2756395"/>
                  </a:lnTo>
                  <a:lnTo>
                    <a:pt x="122415" y="2510967"/>
                  </a:lnTo>
                  <a:lnTo>
                    <a:pt x="0" y="2647353"/>
                  </a:lnTo>
                  <a:lnTo>
                    <a:pt x="0" y="2687447"/>
                  </a:lnTo>
                  <a:lnTo>
                    <a:pt x="122415" y="2551049"/>
                  </a:lnTo>
                  <a:lnTo>
                    <a:pt x="342696" y="2796489"/>
                  </a:lnTo>
                  <a:lnTo>
                    <a:pt x="563003" y="2551049"/>
                  </a:lnTo>
                  <a:lnTo>
                    <a:pt x="783310" y="2796489"/>
                  </a:lnTo>
                  <a:lnTo>
                    <a:pt x="1003592" y="2551049"/>
                  </a:lnTo>
                  <a:lnTo>
                    <a:pt x="1223873" y="2796476"/>
                  </a:lnTo>
                  <a:lnTo>
                    <a:pt x="1444167" y="2551049"/>
                  </a:lnTo>
                  <a:lnTo>
                    <a:pt x="1664462" y="2796489"/>
                  </a:lnTo>
                  <a:lnTo>
                    <a:pt x="1884756" y="2551049"/>
                  </a:lnTo>
                  <a:lnTo>
                    <a:pt x="2105063" y="2796489"/>
                  </a:lnTo>
                  <a:lnTo>
                    <a:pt x="2325357" y="2551049"/>
                  </a:lnTo>
                  <a:lnTo>
                    <a:pt x="2545651" y="2796489"/>
                  </a:lnTo>
                  <a:lnTo>
                    <a:pt x="2765945" y="2551049"/>
                  </a:lnTo>
                  <a:lnTo>
                    <a:pt x="2986214" y="2796476"/>
                  </a:lnTo>
                  <a:lnTo>
                    <a:pt x="3081210" y="2690647"/>
                  </a:lnTo>
                  <a:lnTo>
                    <a:pt x="3081210" y="2650566"/>
                  </a:lnTo>
                  <a:close/>
                </a:path>
                <a:path w="6187440" h="3378834">
                  <a:moveTo>
                    <a:pt x="3081210" y="2060041"/>
                  </a:moveTo>
                  <a:lnTo>
                    <a:pt x="2986214" y="2165870"/>
                  </a:lnTo>
                  <a:lnTo>
                    <a:pt x="2765945" y="1920443"/>
                  </a:lnTo>
                  <a:lnTo>
                    <a:pt x="2545651" y="2165870"/>
                  </a:lnTo>
                  <a:lnTo>
                    <a:pt x="2325357" y="1920443"/>
                  </a:lnTo>
                  <a:lnTo>
                    <a:pt x="2105063" y="2165870"/>
                  </a:lnTo>
                  <a:lnTo>
                    <a:pt x="1884756" y="1920443"/>
                  </a:lnTo>
                  <a:lnTo>
                    <a:pt x="1664462" y="2165870"/>
                  </a:lnTo>
                  <a:lnTo>
                    <a:pt x="1444167" y="1920443"/>
                  </a:lnTo>
                  <a:lnTo>
                    <a:pt x="1223873" y="2165870"/>
                  </a:lnTo>
                  <a:lnTo>
                    <a:pt x="1003592" y="1920443"/>
                  </a:lnTo>
                  <a:lnTo>
                    <a:pt x="783310" y="2165870"/>
                  </a:lnTo>
                  <a:lnTo>
                    <a:pt x="563003" y="1920443"/>
                  </a:lnTo>
                  <a:lnTo>
                    <a:pt x="342696" y="2165870"/>
                  </a:lnTo>
                  <a:lnTo>
                    <a:pt x="122415" y="1920443"/>
                  </a:lnTo>
                  <a:lnTo>
                    <a:pt x="0" y="2056828"/>
                  </a:lnTo>
                  <a:lnTo>
                    <a:pt x="0" y="2096922"/>
                  </a:lnTo>
                  <a:lnTo>
                    <a:pt x="122415" y="1960524"/>
                  </a:lnTo>
                  <a:lnTo>
                    <a:pt x="342696" y="2205964"/>
                  </a:lnTo>
                  <a:lnTo>
                    <a:pt x="563003" y="1960524"/>
                  </a:lnTo>
                  <a:lnTo>
                    <a:pt x="783310" y="2205964"/>
                  </a:lnTo>
                  <a:lnTo>
                    <a:pt x="1003592" y="1960524"/>
                  </a:lnTo>
                  <a:lnTo>
                    <a:pt x="1223873" y="2205964"/>
                  </a:lnTo>
                  <a:lnTo>
                    <a:pt x="1444167" y="1960524"/>
                  </a:lnTo>
                  <a:lnTo>
                    <a:pt x="1664462" y="2205964"/>
                  </a:lnTo>
                  <a:lnTo>
                    <a:pt x="1884756" y="1960524"/>
                  </a:lnTo>
                  <a:lnTo>
                    <a:pt x="2105063" y="2205964"/>
                  </a:lnTo>
                  <a:lnTo>
                    <a:pt x="2325357" y="1960524"/>
                  </a:lnTo>
                  <a:lnTo>
                    <a:pt x="2545651" y="2205964"/>
                  </a:lnTo>
                  <a:lnTo>
                    <a:pt x="2765945" y="1960524"/>
                  </a:lnTo>
                  <a:lnTo>
                    <a:pt x="2986214" y="2205964"/>
                  </a:lnTo>
                  <a:lnTo>
                    <a:pt x="3081210" y="2100122"/>
                  </a:lnTo>
                  <a:lnTo>
                    <a:pt x="3081210" y="2060041"/>
                  </a:lnTo>
                  <a:close/>
                </a:path>
                <a:path w="6187440" h="3378834">
                  <a:moveTo>
                    <a:pt x="3081210" y="1478521"/>
                  </a:moveTo>
                  <a:lnTo>
                    <a:pt x="2986214" y="1584350"/>
                  </a:lnTo>
                  <a:lnTo>
                    <a:pt x="2765945" y="1338922"/>
                  </a:lnTo>
                  <a:lnTo>
                    <a:pt x="2545651" y="1584350"/>
                  </a:lnTo>
                  <a:lnTo>
                    <a:pt x="2325357" y="1338922"/>
                  </a:lnTo>
                  <a:lnTo>
                    <a:pt x="2105063" y="1584350"/>
                  </a:lnTo>
                  <a:lnTo>
                    <a:pt x="1884756" y="1338922"/>
                  </a:lnTo>
                  <a:lnTo>
                    <a:pt x="1664462" y="1584350"/>
                  </a:lnTo>
                  <a:lnTo>
                    <a:pt x="1444167" y="1338922"/>
                  </a:lnTo>
                  <a:lnTo>
                    <a:pt x="1223873" y="1584350"/>
                  </a:lnTo>
                  <a:lnTo>
                    <a:pt x="1003592" y="1338922"/>
                  </a:lnTo>
                  <a:lnTo>
                    <a:pt x="783310" y="1584350"/>
                  </a:lnTo>
                  <a:lnTo>
                    <a:pt x="563003" y="1338922"/>
                  </a:lnTo>
                  <a:lnTo>
                    <a:pt x="342696" y="1584350"/>
                  </a:lnTo>
                  <a:lnTo>
                    <a:pt x="122415" y="1338922"/>
                  </a:lnTo>
                  <a:lnTo>
                    <a:pt x="0" y="1475308"/>
                  </a:lnTo>
                  <a:lnTo>
                    <a:pt x="0" y="1515389"/>
                  </a:lnTo>
                  <a:lnTo>
                    <a:pt x="122415" y="1379004"/>
                  </a:lnTo>
                  <a:lnTo>
                    <a:pt x="342696" y="1624431"/>
                  </a:lnTo>
                  <a:lnTo>
                    <a:pt x="563003" y="1379004"/>
                  </a:lnTo>
                  <a:lnTo>
                    <a:pt x="783310" y="1624431"/>
                  </a:lnTo>
                  <a:lnTo>
                    <a:pt x="1003592" y="1379004"/>
                  </a:lnTo>
                  <a:lnTo>
                    <a:pt x="1223873" y="1624431"/>
                  </a:lnTo>
                  <a:lnTo>
                    <a:pt x="1444167" y="1379004"/>
                  </a:lnTo>
                  <a:lnTo>
                    <a:pt x="1664462" y="1624431"/>
                  </a:lnTo>
                  <a:lnTo>
                    <a:pt x="1884756" y="1379004"/>
                  </a:lnTo>
                  <a:lnTo>
                    <a:pt x="2105063" y="1624431"/>
                  </a:lnTo>
                  <a:lnTo>
                    <a:pt x="2325357" y="1379004"/>
                  </a:lnTo>
                  <a:lnTo>
                    <a:pt x="2545651" y="1624431"/>
                  </a:lnTo>
                  <a:lnTo>
                    <a:pt x="2765945" y="1379004"/>
                  </a:lnTo>
                  <a:lnTo>
                    <a:pt x="2986214" y="1624431"/>
                  </a:lnTo>
                  <a:lnTo>
                    <a:pt x="3081210" y="1518602"/>
                  </a:lnTo>
                  <a:lnTo>
                    <a:pt x="3081210" y="1478521"/>
                  </a:lnTo>
                  <a:close/>
                </a:path>
                <a:path w="6187440" h="3378834">
                  <a:moveTo>
                    <a:pt x="3081210" y="888009"/>
                  </a:moveTo>
                  <a:lnTo>
                    <a:pt x="2986214" y="993838"/>
                  </a:lnTo>
                  <a:lnTo>
                    <a:pt x="2765945" y="748411"/>
                  </a:lnTo>
                  <a:lnTo>
                    <a:pt x="2545651" y="993838"/>
                  </a:lnTo>
                  <a:lnTo>
                    <a:pt x="2325357" y="748411"/>
                  </a:lnTo>
                  <a:lnTo>
                    <a:pt x="2105063" y="993838"/>
                  </a:lnTo>
                  <a:lnTo>
                    <a:pt x="1884756" y="748411"/>
                  </a:lnTo>
                  <a:lnTo>
                    <a:pt x="1664462" y="993838"/>
                  </a:lnTo>
                  <a:lnTo>
                    <a:pt x="1444167" y="748411"/>
                  </a:lnTo>
                  <a:lnTo>
                    <a:pt x="1223873" y="993838"/>
                  </a:lnTo>
                  <a:lnTo>
                    <a:pt x="1003592" y="748411"/>
                  </a:lnTo>
                  <a:lnTo>
                    <a:pt x="783310" y="993838"/>
                  </a:lnTo>
                  <a:lnTo>
                    <a:pt x="563003" y="748411"/>
                  </a:lnTo>
                  <a:lnTo>
                    <a:pt x="342696" y="993838"/>
                  </a:lnTo>
                  <a:lnTo>
                    <a:pt x="122415" y="748411"/>
                  </a:lnTo>
                  <a:lnTo>
                    <a:pt x="0" y="884796"/>
                  </a:lnTo>
                  <a:lnTo>
                    <a:pt x="0" y="924890"/>
                  </a:lnTo>
                  <a:lnTo>
                    <a:pt x="122415" y="788492"/>
                  </a:lnTo>
                  <a:lnTo>
                    <a:pt x="342696" y="1033932"/>
                  </a:lnTo>
                  <a:lnTo>
                    <a:pt x="563003" y="788492"/>
                  </a:lnTo>
                  <a:lnTo>
                    <a:pt x="783310" y="1033932"/>
                  </a:lnTo>
                  <a:lnTo>
                    <a:pt x="1003592" y="788492"/>
                  </a:lnTo>
                  <a:lnTo>
                    <a:pt x="1223873" y="1033919"/>
                  </a:lnTo>
                  <a:lnTo>
                    <a:pt x="1444167" y="788492"/>
                  </a:lnTo>
                  <a:lnTo>
                    <a:pt x="1664462" y="1033932"/>
                  </a:lnTo>
                  <a:lnTo>
                    <a:pt x="1884756" y="788492"/>
                  </a:lnTo>
                  <a:lnTo>
                    <a:pt x="2105063" y="1033932"/>
                  </a:lnTo>
                  <a:lnTo>
                    <a:pt x="2325357" y="788492"/>
                  </a:lnTo>
                  <a:lnTo>
                    <a:pt x="2545651" y="1033932"/>
                  </a:lnTo>
                  <a:lnTo>
                    <a:pt x="2765945" y="788492"/>
                  </a:lnTo>
                  <a:lnTo>
                    <a:pt x="2986214" y="1033919"/>
                  </a:lnTo>
                  <a:lnTo>
                    <a:pt x="3081210" y="928090"/>
                  </a:lnTo>
                  <a:lnTo>
                    <a:pt x="3081210" y="888009"/>
                  </a:lnTo>
                  <a:close/>
                </a:path>
                <a:path w="6187440" h="3378834">
                  <a:moveTo>
                    <a:pt x="3081223" y="2918218"/>
                  </a:moveTo>
                  <a:lnTo>
                    <a:pt x="2986328" y="2812491"/>
                  </a:lnTo>
                  <a:lnTo>
                    <a:pt x="2766034" y="3057918"/>
                  </a:lnTo>
                  <a:lnTo>
                    <a:pt x="2545753" y="2812504"/>
                  </a:lnTo>
                  <a:lnTo>
                    <a:pt x="2325459" y="3057931"/>
                  </a:lnTo>
                  <a:lnTo>
                    <a:pt x="2105177" y="2812504"/>
                  </a:lnTo>
                  <a:lnTo>
                    <a:pt x="1884883" y="3057931"/>
                  </a:lnTo>
                  <a:lnTo>
                    <a:pt x="2105177" y="3303359"/>
                  </a:lnTo>
                  <a:lnTo>
                    <a:pt x="2325459" y="3057944"/>
                  </a:lnTo>
                  <a:lnTo>
                    <a:pt x="2545753" y="3303359"/>
                  </a:lnTo>
                  <a:lnTo>
                    <a:pt x="2766034" y="3057944"/>
                  </a:lnTo>
                  <a:lnTo>
                    <a:pt x="2986328" y="3303359"/>
                  </a:lnTo>
                  <a:lnTo>
                    <a:pt x="3081223" y="3197631"/>
                  </a:lnTo>
                  <a:lnTo>
                    <a:pt x="3081223" y="2918218"/>
                  </a:lnTo>
                  <a:close/>
                </a:path>
                <a:path w="6187440" h="3378834">
                  <a:moveTo>
                    <a:pt x="3081223" y="2336025"/>
                  </a:moveTo>
                  <a:lnTo>
                    <a:pt x="2986328" y="2230297"/>
                  </a:lnTo>
                  <a:lnTo>
                    <a:pt x="2766047" y="2475725"/>
                  </a:lnTo>
                  <a:lnTo>
                    <a:pt x="2545753" y="2230297"/>
                  </a:lnTo>
                  <a:lnTo>
                    <a:pt x="2325459" y="2475725"/>
                  </a:lnTo>
                  <a:lnTo>
                    <a:pt x="2105177" y="2230297"/>
                  </a:lnTo>
                  <a:lnTo>
                    <a:pt x="1884883" y="2475725"/>
                  </a:lnTo>
                  <a:lnTo>
                    <a:pt x="2105177" y="2721152"/>
                  </a:lnTo>
                  <a:lnTo>
                    <a:pt x="2325459" y="2475738"/>
                  </a:lnTo>
                  <a:lnTo>
                    <a:pt x="2545753" y="2721152"/>
                  </a:lnTo>
                  <a:lnTo>
                    <a:pt x="2766034" y="2475750"/>
                  </a:lnTo>
                  <a:lnTo>
                    <a:pt x="2986328" y="2721165"/>
                  </a:lnTo>
                  <a:lnTo>
                    <a:pt x="3081223" y="2615438"/>
                  </a:lnTo>
                  <a:lnTo>
                    <a:pt x="3081223" y="2336025"/>
                  </a:lnTo>
                  <a:close/>
                </a:path>
                <a:path w="6187440" h="3378834">
                  <a:moveTo>
                    <a:pt x="3081223" y="1745513"/>
                  </a:moveTo>
                  <a:lnTo>
                    <a:pt x="2986328" y="1639785"/>
                  </a:lnTo>
                  <a:lnTo>
                    <a:pt x="2766034" y="1885213"/>
                  </a:lnTo>
                  <a:lnTo>
                    <a:pt x="2545753" y="1639785"/>
                  </a:lnTo>
                  <a:lnTo>
                    <a:pt x="2325459" y="1885213"/>
                  </a:lnTo>
                  <a:lnTo>
                    <a:pt x="2105177" y="1639785"/>
                  </a:lnTo>
                  <a:lnTo>
                    <a:pt x="1884883" y="1885213"/>
                  </a:lnTo>
                  <a:lnTo>
                    <a:pt x="2105177" y="2130641"/>
                  </a:lnTo>
                  <a:lnTo>
                    <a:pt x="2325459" y="1885226"/>
                  </a:lnTo>
                  <a:lnTo>
                    <a:pt x="2545753" y="2130641"/>
                  </a:lnTo>
                  <a:lnTo>
                    <a:pt x="2766034" y="1885226"/>
                  </a:lnTo>
                  <a:lnTo>
                    <a:pt x="2986328" y="2130641"/>
                  </a:lnTo>
                  <a:lnTo>
                    <a:pt x="3081223" y="2024913"/>
                  </a:lnTo>
                  <a:lnTo>
                    <a:pt x="3081223" y="1745513"/>
                  </a:lnTo>
                  <a:close/>
                </a:path>
                <a:path w="6187440" h="3378834">
                  <a:moveTo>
                    <a:pt x="3081223" y="1163980"/>
                  </a:moveTo>
                  <a:lnTo>
                    <a:pt x="2986328" y="1058252"/>
                  </a:lnTo>
                  <a:lnTo>
                    <a:pt x="2766047" y="1303680"/>
                  </a:lnTo>
                  <a:lnTo>
                    <a:pt x="2545753" y="1058252"/>
                  </a:lnTo>
                  <a:lnTo>
                    <a:pt x="2325459" y="1303680"/>
                  </a:lnTo>
                  <a:lnTo>
                    <a:pt x="2105177" y="1058252"/>
                  </a:lnTo>
                  <a:lnTo>
                    <a:pt x="1884883" y="1303680"/>
                  </a:lnTo>
                  <a:lnTo>
                    <a:pt x="2105177" y="1549107"/>
                  </a:lnTo>
                  <a:lnTo>
                    <a:pt x="2325459" y="1303693"/>
                  </a:lnTo>
                  <a:lnTo>
                    <a:pt x="2545753" y="1549107"/>
                  </a:lnTo>
                  <a:lnTo>
                    <a:pt x="2766034" y="1303705"/>
                  </a:lnTo>
                  <a:lnTo>
                    <a:pt x="2986328" y="1549120"/>
                  </a:lnTo>
                  <a:lnTo>
                    <a:pt x="3081223" y="1443393"/>
                  </a:lnTo>
                  <a:lnTo>
                    <a:pt x="3081223" y="1163980"/>
                  </a:lnTo>
                  <a:close/>
                </a:path>
                <a:path w="6187440" h="3378834">
                  <a:moveTo>
                    <a:pt x="4302049" y="1885213"/>
                  </a:moveTo>
                  <a:lnTo>
                    <a:pt x="4081754" y="1639785"/>
                  </a:lnTo>
                  <a:lnTo>
                    <a:pt x="3861460" y="1885213"/>
                  </a:lnTo>
                  <a:lnTo>
                    <a:pt x="3641179" y="1639785"/>
                  </a:lnTo>
                  <a:lnTo>
                    <a:pt x="3420884" y="1885213"/>
                  </a:lnTo>
                  <a:lnTo>
                    <a:pt x="3200603" y="1639798"/>
                  </a:lnTo>
                  <a:lnTo>
                    <a:pt x="3105708" y="1745513"/>
                  </a:lnTo>
                  <a:lnTo>
                    <a:pt x="3105708" y="2024926"/>
                  </a:lnTo>
                  <a:lnTo>
                    <a:pt x="3200603" y="2130641"/>
                  </a:lnTo>
                  <a:lnTo>
                    <a:pt x="3420884" y="1885226"/>
                  </a:lnTo>
                  <a:lnTo>
                    <a:pt x="3641179" y="2130641"/>
                  </a:lnTo>
                  <a:lnTo>
                    <a:pt x="3861460" y="1885226"/>
                  </a:lnTo>
                  <a:lnTo>
                    <a:pt x="4081754" y="2130641"/>
                  </a:lnTo>
                  <a:lnTo>
                    <a:pt x="4302049" y="1885213"/>
                  </a:lnTo>
                  <a:close/>
                </a:path>
                <a:path w="6187440" h="3378834">
                  <a:moveTo>
                    <a:pt x="4302049" y="1303680"/>
                  </a:moveTo>
                  <a:lnTo>
                    <a:pt x="4081754" y="1058252"/>
                  </a:lnTo>
                  <a:lnTo>
                    <a:pt x="3861460" y="1303680"/>
                  </a:lnTo>
                  <a:lnTo>
                    <a:pt x="3641179" y="1058252"/>
                  </a:lnTo>
                  <a:lnTo>
                    <a:pt x="3420884" y="1303680"/>
                  </a:lnTo>
                  <a:lnTo>
                    <a:pt x="3200603" y="1058252"/>
                  </a:lnTo>
                  <a:lnTo>
                    <a:pt x="3105708" y="1163980"/>
                  </a:lnTo>
                  <a:lnTo>
                    <a:pt x="3105708" y="1443393"/>
                  </a:lnTo>
                  <a:lnTo>
                    <a:pt x="3200603" y="1549120"/>
                  </a:lnTo>
                  <a:lnTo>
                    <a:pt x="3420884" y="1303705"/>
                  </a:lnTo>
                  <a:lnTo>
                    <a:pt x="3641179" y="1549107"/>
                  </a:lnTo>
                  <a:lnTo>
                    <a:pt x="3861460" y="1303693"/>
                  </a:lnTo>
                  <a:lnTo>
                    <a:pt x="4081754" y="1549107"/>
                  </a:lnTo>
                  <a:lnTo>
                    <a:pt x="4302049" y="1303680"/>
                  </a:lnTo>
                  <a:close/>
                </a:path>
                <a:path w="6187440" h="3378834">
                  <a:moveTo>
                    <a:pt x="4302049" y="713168"/>
                  </a:moveTo>
                  <a:lnTo>
                    <a:pt x="4081754" y="467741"/>
                  </a:lnTo>
                  <a:lnTo>
                    <a:pt x="3861460" y="713168"/>
                  </a:lnTo>
                  <a:lnTo>
                    <a:pt x="3641179" y="467741"/>
                  </a:lnTo>
                  <a:lnTo>
                    <a:pt x="3420884" y="713168"/>
                  </a:lnTo>
                  <a:lnTo>
                    <a:pt x="3200603" y="467728"/>
                  </a:lnTo>
                  <a:lnTo>
                    <a:pt x="3105708" y="573455"/>
                  </a:lnTo>
                  <a:lnTo>
                    <a:pt x="3105708" y="852868"/>
                  </a:lnTo>
                  <a:lnTo>
                    <a:pt x="3200603" y="958596"/>
                  </a:lnTo>
                  <a:lnTo>
                    <a:pt x="3420884" y="713181"/>
                  </a:lnTo>
                  <a:lnTo>
                    <a:pt x="3641179" y="958596"/>
                  </a:lnTo>
                  <a:lnTo>
                    <a:pt x="3861460" y="713181"/>
                  </a:lnTo>
                  <a:lnTo>
                    <a:pt x="4081754" y="958596"/>
                  </a:lnTo>
                  <a:lnTo>
                    <a:pt x="4302049" y="713168"/>
                  </a:lnTo>
                  <a:close/>
                </a:path>
                <a:path w="6187440" h="3378834">
                  <a:moveTo>
                    <a:pt x="4302049" y="124472"/>
                  </a:moveTo>
                  <a:lnTo>
                    <a:pt x="4190327" y="0"/>
                  </a:lnTo>
                  <a:lnTo>
                    <a:pt x="3973182" y="0"/>
                  </a:lnTo>
                  <a:lnTo>
                    <a:pt x="3861460" y="124472"/>
                  </a:lnTo>
                  <a:lnTo>
                    <a:pt x="3749751" y="0"/>
                  </a:lnTo>
                  <a:lnTo>
                    <a:pt x="3532606" y="0"/>
                  </a:lnTo>
                  <a:lnTo>
                    <a:pt x="3420884" y="124472"/>
                  </a:lnTo>
                  <a:lnTo>
                    <a:pt x="3309175" y="0"/>
                  </a:lnTo>
                  <a:lnTo>
                    <a:pt x="3105708" y="0"/>
                  </a:lnTo>
                  <a:lnTo>
                    <a:pt x="3105708" y="264172"/>
                  </a:lnTo>
                  <a:lnTo>
                    <a:pt x="3200603" y="369900"/>
                  </a:lnTo>
                  <a:lnTo>
                    <a:pt x="3420884" y="124485"/>
                  </a:lnTo>
                  <a:lnTo>
                    <a:pt x="3641179" y="369900"/>
                  </a:lnTo>
                  <a:lnTo>
                    <a:pt x="3861460" y="124485"/>
                  </a:lnTo>
                  <a:lnTo>
                    <a:pt x="4081754" y="369900"/>
                  </a:lnTo>
                  <a:lnTo>
                    <a:pt x="4302049" y="124472"/>
                  </a:lnTo>
                  <a:close/>
                </a:path>
                <a:path w="6187440" h="3378834">
                  <a:moveTo>
                    <a:pt x="4742650" y="1885213"/>
                  </a:moveTo>
                  <a:lnTo>
                    <a:pt x="4522355" y="1639785"/>
                  </a:lnTo>
                  <a:lnTo>
                    <a:pt x="4302061" y="1885213"/>
                  </a:lnTo>
                  <a:lnTo>
                    <a:pt x="4522355" y="2130641"/>
                  </a:lnTo>
                  <a:lnTo>
                    <a:pt x="4742650" y="1885213"/>
                  </a:lnTo>
                  <a:close/>
                </a:path>
                <a:path w="6187440" h="3378834">
                  <a:moveTo>
                    <a:pt x="4742650" y="1303680"/>
                  </a:moveTo>
                  <a:lnTo>
                    <a:pt x="4522355" y="1058252"/>
                  </a:lnTo>
                  <a:lnTo>
                    <a:pt x="4302061" y="1303680"/>
                  </a:lnTo>
                  <a:lnTo>
                    <a:pt x="4522355" y="1549107"/>
                  </a:lnTo>
                  <a:lnTo>
                    <a:pt x="4742650" y="1303680"/>
                  </a:lnTo>
                  <a:close/>
                </a:path>
                <a:path w="6187440" h="3378834">
                  <a:moveTo>
                    <a:pt x="4742650" y="713168"/>
                  </a:moveTo>
                  <a:lnTo>
                    <a:pt x="4522355" y="467741"/>
                  </a:lnTo>
                  <a:lnTo>
                    <a:pt x="4302061" y="713168"/>
                  </a:lnTo>
                  <a:lnTo>
                    <a:pt x="4522355" y="958596"/>
                  </a:lnTo>
                  <a:lnTo>
                    <a:pt x="4742650" y="713168"/>
                  </a:lnTo>
                  <a:close/>
                </a:path>
                <a:path w="6187440" h="3378834">
                  <a:moveTo>
                    <a:pt x="4742650" y="124472"/>
                  </a:moveTo>
                  <a:lnTo>
                    <a:pt x="4630928" y="0"/>
                  </a:lnTo>
                  <a:lnTo>
                    <a:pt x="4413783" y="0"/>
                  </a:lnTo>
                  <a:lnTo>
                    <a:pt x="4302061" y="124472"/>
                  </a:lnTo>
                  <a:lnTo>
                    <a:pt x="4522355" y="369900"/>
                  </a:lnTo>
                  <a:lnTo>
                    <a:pt x="4742650" y="124472"/>
                  </a:lnTo>
                  <a:close/>
                </a:path>
                <a:path w="6187440" h="3378834">
                  <a:moveTo>
                    <a:pt x="5623814" y="1303680"/>
                  </a:moveTo>
                  <a:lnTo>
                    <a:pt x="5403520" y="1058252"/>
                  </a:lnTo>
                  <a:lnTo>
                    <a:pt x="5183225" y="1303680"/>
                  </a:lnTo>
                  <a:lnTo>
                    <a:pt x="4962944" y="1058252"/>
                  </a:lnTo>
                  <a:lnTo>
                    <a:pt x="4742650" y="1303680"/>
                  </a:lnTo>
                  <a:lnTo>
                    <a:pt x="4962944" y="1549107"/>
                  </a:lnTo>
                  <a:lnTo>
                    <a:pt x="5183225" y="1303693"/>
                  </a:lnTo>
                  <a:lnTo>
                    <a:pt x="5403520" y="1549107"/>
                  </a:lnTo>
                  <a:lnTo>
                    <a:pt x="5623814" y="1303680"/>
                  </a:lnTo>
                  <a:close/>
                </a:path>
                <a:path w="6187440" h="3378834">
                  <a:moveTo>
                    <a:pt x="5623814" y="713168"/>
                  </a:moveTo>
                  <a:lnTo>
                    <a:pt x="5403520" y="467741"/>
                  </a:lnTo>
                  <a:lnTo>
                    <a:pt x="5183225" y="713168"/>
                  </a:lnTo>
                  <a:lnTo>
                    <a:pt x="4962944" y="467741"/>
                  </a:lnTo>
                  <a:lnTo>
                    <a:pt x="4742650" y="713168"/>
                  </a:lnTo>
                  <a:lnTo>
                    <a:pt x="4962944" y="958596"/>
                  </a:lnTo>
                  <a:lnTo>
                    <a:pt x="5183225" y="713181"/>
                  </a:lnTo>
                  <a:lnTo>
                    <a:pt x="5403520" y="958596"/>
                  </a:lnTo>
                  <a:lnTo>
                    <a:pt x="5623814" y="713168"/>
                  </a:lnTo>
                  <a:close/>
                </a:path>
                <a:path w="6187440" h="3378834">
                  <a:moveTo>
                    <a:pt x="5623814" y="124472"/>
                  </a:moveTo>
                  <a:lnTo>
                    <a:pt x="5512092" y="0"/>
                  </a:lnTo>
                  <a:lnTo>
                    <a:pt x="5294947" y="0"/>
                  </a:lnTo>
                  <a:lnTo>
                    <a:pt x="5183238" y="124460"/>
                  </a:lnTo>
                  <a:lnTo>
                    <a:pt x="5071529" y="0"/>
                  </a:lnTo>
                  <a:lnTo>
                    <a:pt x="4854384" y="0"/>
                  </a:lnTo>
                  <a:lnTo>
                    <a:pt x="4742662" y="124472"/>
                  </a:lnTo>
                  <a:lnTo>
                    <a:pt x="4962957" y="369900"/>
                  </a:lnTo>
                  <a:lnTo>
                    <a:pt x="5183238" y="124498"/>
                  </a:lnTo>
                  <a:lnTo>
                    <a:pt x="5403520" y="369900"/>
                  </a:lnTo>
                  <a:lnTo>
                    <a:pt x="5623814" y="124472"/>
                  </a:lnTo>
                  <a:close/>
                </a:path>
                <a:path w="6187440" h="3378834">
                  <a:moveTo>
                    <a:pt x="6064402" y="1303680"/>
                  </a:moveTo>
                  <a:lnTo>
                    <a:pt x="5844108" y="1058252"/>
                  </a:lnTo>
                  <a:lnTo>
                    <a:pt x="5623814" y="1303680"/>
                  </a:lnTo>
                  <a:lnTo>
                    <a:pt x="5844108" y="1549107"/>
                  </a:lnTo>
                  <a:lnTo>
                    <a:pt x="6064402" y="1303680"/>
                  </a:lnTo>
                  <a:close/>
                </a:path>
                <a:path w="6187440" h="3378834">
                  <a:moveTo>
                    <a:pt x="6064402" y="713168"/>
                  </a:moveTo>
                  <a:lnTo>
                    <a:pt x="5844108" y="467741"/>
                  </a:lnTo>
                  <a:lnTo>
                    <a:pt x="5623814" y="713168"/>
                  </a:lnTo>
                  <a:lnTo>
                    <a:pt x="5844108" y="958596"/>
                  </a:lnTo>
                  <a:lnTo>
                    <a:pt x="6064402" y="713168"/>
                  </a:lnTo>
                  <a:close/>
                </a:path>
                <a:path w="6187440" h="3378834">
                  <a:moveTo>
                    <a:pt x="6064402" y="124472"/>
                  </a:moveTo>
                  <a:lnTo>
                    <a:pt x="5952680" y="0"/>
                  </a:lnTo>
                  <a:lnTo>
                    <a:pt x="5735536" y="0"/>
                  </a:lnTo>
                  <a:lnTo>
                    <a:pt x="5623814" y="124472"/>
                  </a:lnTo>
                  <a:lnTo>
                    <a:pt x="5844108" y="369900"/>
                  </a:lnTo>
                  <a:lnTo>
                    <a:pt x="6064402" y="124472"/>
                  </a:lnTo>
                  <a:close/>
                </a:path>
                <a:path w="6187440" h="3378834">
                  <a:moveTo>
                    <a:pt x="6186932" y="1475308"/>
                  </a:moveTo>
                  <a:lnTo>
                    <a:pt x="6064516" y="1338922"/>
                  </a:lnTo>
                  <a:lnTo>
                    <a:pt x="5844222" y="1584350"/>
                  </a:lnTo>
                  <a:lnTo>
                    <a:pt x="5623903" y="1338922"/>
                  </a:lnTo>
                  <a:lnTo>
                    <a:pt x="5403621" y="1584350"/>
                  </a:lnTo>
                  <a:lnTo>
                    <a:pt x="5183327" y="1338922"/>
                  </a:lnTo>
                  <a:lnTo>
                    <a:pt x="4963033" y="1584350"/>
                  </a:lnTo>
                  <a:lnTo>
                    <a:pt x="4742764" y="1338922"/>
                  </a:lnTo>
                  <a:lnTo>
                    <a:pt x="4522457" y="1584350"/>
                  </a:lnTo>
                  <a:lnTo>
                    <a:pt x="4302163" y="1338922"/>
                  </a:lnTo>
                  <a:lnTo>
                    <a:pt x="4081856" y="1584350"/>
                  </a:lnTo>
                  <a:lnTo>
                    <a:pt x="3861562" y="1338922"/>
                  </a:lnTo>
                  <a:lnTo>
                    <a:pt x="3641267" y="1584350"/>
                  </a:lnTo>
                  <a:lnTo>
                    <a:pt x="3420986" y="1338922"/>
                  </a:lnTo>
                  <a:lnTo>
                    <a:pt x="3200692" y="1584350"/>
                  </a:lnTo>
                  <a:lnTo>
                    <a:pt x="3105696" y="1478521"/>
                  </a:lnTo>
                  <a:lnTo>
                    <a:pt x="3105696" y="1518602"/>
                  </a:lnTo>
                  <a:lnTo>
                    <a:pt x="3200692" y="1624431"/>
                  </a:lnTo>
                  <a:lnTo>
                    <a:pt x="3420986" y="1379004"/>
                  </a:lnTo>
                  <a:lnTo>
                    <a:pt x="3641267" y="1624431"/>
                  </a:lnTo>
                  <a:lnTo>
                    <a:pt x="3861562" y="1379004"/>
                  </a:lnTo>
                  <a:lnTo>
                    <a:pt x="4081856" y="1624431"/>
                  </a:lnTo>
                  <a:lnTo>
                    <a:pt x="4302163" y="1379004"/>
                  </a:lnTo>
                  <a:lnTo>
                    <a:pt x="4522457" y="1624431"/>
                  </a:lnTo>
                  <a:lnTo>
                    <a:pt x="4742764" y="1379004"/>
                  </a:lnTo>
                  <a:lnTo>
                    <a:pt x="4963033" y="1624431"/>
                  </a:lnTo>
                  <a:lnTo>
                    <a:pt x="5183327" y="1379004"/>
                  </a:lnTo>
                  <a:lnTo>
                    <a:pt x="5403621" y="1624431"/>
                  </a:lnTo>
                  <a:lnTo>
                    <a:pt x="5623903" y="1379004"/>
                  </a:lnTo>
                  <a:lnTo>
                    <a:pt x="5844222" y="1624431"/>
                  </a:lnTo>
                  <a:lnTo>
                    <a:pt x="6064516" y="1379004"/>
                  </a:lnTo>
                  <a:lnTo>
                    <a:pt x="6186932" y="1515389"/>
                  </a:lnTo>
                  <a:lnTo>
                    <a:pt x="6186932" y="1475308"/>
                  </a:lnTo>
                  <a:close/>
                </a:path>
                <a:path w="6187440" h="3378834">
                  <a:moveTo>
                    <a:pt x="6186932" y="1167193"/>
                  </a:moveTo>
                  <a:lnTo>
                    <a:pt x="6064415" y="1303693"/>
                  </a:lnTo>
                  <a:lnTo>
                    <a:pt x="6186932" y="1440192"/>
                  </a:lnTo>
                  <a:lnTo>
                    <a:pt x="6186932" y="1167193"/>
                  </a:lnTo>
                  <a:close/>
                </a:path>
                <a:path w="6187440" h="3378834">
                  <a:moveTo>
                    <a:pt x="6186932" y="884796"/>
                  </a:moveTo>
                  <a:lnTo>
                    <a:pt x="6064516" y="748411"/>
                  </a:lnTo>
                  <a:lnTo>
                    <a:pt x="5844222" y="993838"/>
                  </a:lnTo>
                  <a:lnTo>
                    <a:pt x="5623903" y="748411"/>
                  </a:lnTo>
                  <a:lnTo>
                    <a:pt x="5403621" y="993838"/>
                  </a:lnTo>
                  <a:lnTo>
                    <a:pt x="5183327" y="748411"/>
                  </a:lnTo>
                  <a:lnTo>
                    <a:pt x="4963033" y="993838"/>
                  </a:lnTo>
                  <a:lnTo>
                    <a:pt x="4742764" y="748411"/>
                  </a:lnTo>
                  <a:lnTo>
                    <a:pt x="4522457" y="993838"/>
                  </a:lnTo>
                  <a:lnTo>
                    <a:pt x="4302163" y="748411"/>
                  </a:lnTo>
                  <a:lnTo>
                    <a:pt x="4081856" y="993838"/>
                  </a:lnTo>
                  <a:lnTo>
                    <a:pt x="3861562" y="748411"/>
                  </a:lnTo>
                  <a:lnTo>
                    <a:pt x="3641267" y="993838"/>
                  </a:lnTo>
                  <a:lnTo>
                    <a:pt x="3420986" y="748411"/>
                  </a:lnTo>
                  <a:lnTo>
                    <a:pt x="3200692" y="993838"/>
                  </a:lnTo>
                  <a:lnTo>
                    <a:pt x="3105696" y="888009"/>
                  </a:lnTo>
                  <a:lnTo>
                    <a:pt x="3105696" y="928090"/>
                  </a:lnTo>
                  <a:lnTo>
                    <a:pt x="3200692" y="1033919"/>
                  </a:lnTo>
                  <a:lnTo>
                    <a:pt x="3420986" y="788492"/>
                  </a:lnTo>
                  <a:lnTo>
                    <a:pt x="3641267" y="1033932"/>
                  </a:lnTo>
                  <a:lnTo>
                    <a:pt x="3861562" y="788492"/>
                  </a:lnTo>
                  <a:lnTo>
                    <a:pt x="4081856" y="1033932"/>
                  </a:lnTo>
                  <a:lnTo>
                    <a:pt x="4302163" y="788492"/>
                  </a:lnTo>
                  <a:lnTo>
                    <a:pt x="4522457" y="1033932"/>
                  </a:lnTo>
                  <a:lnTo>
                    <a:pt x="4742764" y="788492"/>
                  </a:lnTo>
                  <a:lnTo>
                    <a:pt x="4963033" y="1033919"/>
                  </a:lnTo>
                  <a:lnTo>
                    <a:pt x="5183327" y="788492"/>
                  </a:lnTo>
                  <a:lnTo>
                    <a:pt x="5403621" y="1033932"/>
                  </a:lnTo>
                  <a:lnTo>
                    <a:pt x="5623903" y="788492"/>
                  </a:lnTo>
                  <a:lnTo>
                    <a:pt x="5844222" y="1033932"/>
                  </a:lnTo>
                  <a:lnTo>
                    <a:pt x="6064516" y="788492"/>
                  </a:lnTo>
                  <a:lnTo>
                    <a:pt x="6186932" y="924890"/>
                  </a:lnTo>
                  <a:lnTo>
                    <a:pt x="6186932" y="884796"/>
                  </a:lnTo>
                  <a:close/>
                </a:path>
                <a:path w="6187440" h="3378834">
                  <a:moveTo>
                    <a:pt x="6186932" y="576668"/>
                  </a:moveTo>
                  <a:lnTo>
                    <a:pt x="6064415" y="713168"/>
                  </a:lnTo>
                  <a:lnTo>
                    <a:pt x="6186932" y="849668"/>
                  </a:lnTo>
                  <a:lnTo>
                    <a:pt x="6186932" y="576668"/>
                  </a:lnTo>
                  <a:close/>
                </a:path>
                <a:path w="6187440" h="3378834">
                  <a:moveTo>
                    <a:pt x="6186932" y="296100"/>
                  </a:moveTo>
                  <a:lnTo>
                    <a:pt x="6064516" y="159715"/>
                  </a:lnTo>
                  <a:lnTo>
                    <a:pt x="5844222" y="405142"/>
                  </a:lnTo>
                  <a:lnTo>
                    <a:pt x="5623903" y="159715"/>
                  </a:lnTo>
                  <a:lnTo>
                    <a:pt x="5403621" y="405142"/>
                  </a:lnTo>
                  <a:lnTo>
                    <a:pt x="5183327" y="159715"/>
                  </a:lnTo>
                  <a:lnTo>
                    <a:pt x="4963033" y="405142"/>
                  </a:lnTo>
                  <a:lnTo>
                    <a:pt x="4742764" y="159715"/>
                  </a:lnTo>
                  <a:lnTo>
                    <a:pt x="4522457" y="405142"/>
                  </a:lnTo>
                  <a:lnTo>
                    <a:pt x="4302163" y="159715"/>
                  </a:lnTo>
                  <a:lnTo>
                    <a:pt x="4081856" y="405142"/>
                  </a:lnTo>
                  <a:lnTo>
                    <a:pt x="3861562" y="159715"/>
                  </a:lnTo>
                  <a:lnTo>
                    <a:pt x="3641267" y="405142"/>
                  </a:lnTo>
                  <a:lnTo>
                    <a:pt x="3420986" y="159715"/>
                  </a:lnTo>
                  <a:lnTo>
                    <a:pt x="3200692" y="405142"/>
                  </a:lnTo>
                  <a:lnTo>
                    <a:pt x="3105696" y="299313"/>
                  </a:lnTo>
                  <a:lnTo>
                    <a:pt x="3105696" y="339394"/>
                  </a:lnTo>
                  <a:lnTo>
                    <a:pt x="3200692" y="445223"/>
                  </a:lnTo>
                  <a:lnTo>
                    <a:pt x="3420986" y="199796"/>
                  </a:lnTo>
                  <a:lnTo>
                    <a:pt x="3641267" y="445223"/>
                  </a:lnTo>
                  <a:lnTo>
                    <a:pt x="3861562" y="199796"/>
                  </a:lnTo>
                  <a:lnTo>
                    <a:pt x="4081856" y="445223"/>
                  </a:lnTo>
                  <a:lnTo>
                    <a:pt x="4302163" y="199796"/>
                  </a:lnTo>
                  <a:lnTo>
                    <a:pt x="4522457" y="445223"/>
                  </a:lnTo>
                  <a:lnTo>
                    <a:pt x="4742764" y="199796"/>
                  </a:lnTo>
                  <a:lnTo>
                    <a:pt x="4963033" y="445223"/>
                  </a:lnTo>
                  <a:lnTo>
                    <a:pt x="5183327" y="199796"/>
                  </a:lnTo>
                  <a:lnTo>
                    <a:pt x="5403621" y="445223"/>
                  </a:lnTo>
                  <a:lnTo>
                    <a:pt x="5623903" y="199796"/>
                  </a:lnTo>
                  <a:lnTo>
                    <a:pt x="5844222" y="445223"/>
                  </a:lnTo>
                  <a:lnTo>
                    <a:pt x="6064516" y="199796"/>
                  </a:lnTo>
                  <a:lnTo>
                    <a:pt x="6186932" y="336181"/>
                  </a:lnTo>
                  <a:lnTo>
                    <a:pt x="6186932" y="296100"/>
                  </a:lnTo>
                  <a:close/>
                </a:path>
                <a:path w="6187440" h="3378834">
                  <a:moveTo>
                    <a:pt x="6186932" y="0"/>
                  </a:moveTo>
                  <a:lnTo>
                    <a:pt x="6176137" y="0"/>
                  </a:lnTo>
                  <a:lnTo>
                    <a:pt x="6064415" y="124472"/>
                  </a:lnTo>
                  <a:lnTo>
                    <a:pt x="6186932" y="260972"/>
                  </a:lnTo>
                  <a:lnTo>
                    <a:pt x="6186932" y="0"/>
                  </a:lnTo>
                  <a:close/>
                </a:path>
              </a:pathLst>
            </a:custGeom>
            <a:solidFill>
              <a:srgbClr val="8AA1AD">
                <a:alpha val="3999"/>
              </a:srgbClr>
            </a:solidFill>
          </p:spPr>
          <p:txBody>
            <a:bodyPr wrap="square" lIns="0" tIns="0" rIns="0" bIns="0" rtlCol="0"/>
            <a:lstStyle/>
            <a:p>
              <a:pPr algn="ctr" defTabSz="916137">
                <a:buClrTx/>
              </a:pPr>
              <a:r>
                <a:rPr lang="en-US" sz="2000" b="1" kern="1200" dirty="0">
                  <a:solidFill>
                    <a:prstClr val="black"/>
                  </a:solidFill>
                  <a:latin typeface="Bahnschrift" panose="020B0502040204020203" pitchFamily="34" charset="0"/>
                  <a:ea typeface="+mn-ea"/>
                  <a:cs typeface="+mn-cs"/>
                </a:rPr>
                <a:t>November, 2025</a:t>
              </a:r>
              <a:endParaRPr sz="2000" b="1" kern="1200" dirty="0">
                <a:solidFill>
                  <a:prstClr val="black"/>
                </a:solidFill>
                <a:latin typeface="Bahnschrift" panose="020B0502040204020203" pitchFamily="34" charset="0"/>
                <a:ea typeface="+mn-ea"/>
                <a:cs typeface="+mn-cs"/>
              </a:endParaRPr>
            </a:p>
          </p:txBody>
        </p:sp>
        <p:sp>
          <p:nvSpPr>
            <p:cNvPr id="6" name="object 6">
              <a:extLst>
                <a:ext uri="{FF2B5EF4-FFF2-40B4-BE49-F238E27FC236}">
                  <a16:creationId xmlns:a16="http://schemas.microsoft.com/office/drawing/2014/main" id="{CAC4A190-E589-48B3-2FA5-24D7A5F74598}"/>
                </a:ext>
              </a:extLst>
            </p:cNvPr>
            <p:cNvSpPr/>
            <p:nvPr/>
          </p:nvSpPr>
          <p:spPr>
            <a:xfrm>
              <a:off x="0" y="19062"/>
              <a:ext cx="12168505" cy="6795134"/>
            </a:xfrm>
            <a:custGeom>
              <a:avLst/>
              <a:gdLst/>
              <a:ahLst/>
              <a:cxnLst/>
              <a:rect l="l" t="t" r="r" b="b"/>
              <a:pathLst>
                <a:path w="12168505" h="6795134">
                  <a:moveTo>
                    <a:pt x="293331" y="0"/>
                  </a:moveTo>
                  <a:lnTo>
                    <a:pt x="257352" y="0"/>
                  </a:lnTo>
                  <a:lnTo>
                    <a:pt x="212407" y="50076"/>
                  </a:lnTo>
                  <a:lnTo>
                    <a:pt x="167462" y="0"/>
                  </a:lnTo>
                  <a:lnTo>
                    <a:pt x="131483" y="0"/>
                  </a:lnTo>
                  <a:lnTo>
                    <a:pt x="212407" y="90157"/>
                  </a:lnTo>
                  <a:lnTo>
                    <a:pt x="248386" y="50076"/>
                  </a:lnTo>
                  <a:lnTo>
                    <a:pt x="293331" y="0"/>
                  </a:lnTo>
                  <a:close/>
                </a:path>
                <a:path w="12168505" h="6795134">
                  <a:moveTo>
                    <a:pt x="650786" y="124460"/>
                  </a:moveTo>
                  <a:lnTo>
                    <a:pt x="539076" y="0"/>
                  </a:lnTo>
                  <a:lnTo>
                    <a:pt x="321919" y="0"/>
                  </a:lnTo>
                  <a:lnTo>
                    <a:pt x="210210" y="124460"/>
                  </a:lnTo>
                  <a:lnTo>
                    <a:pt x="98501" y="0"/>
                  </a:lnTo>
                  <a:lnTo>
                    <a:pt x="0" y="0"/>
                  </a:lnTo>
                  <a:lnTo>
                    <a:pt x="0" y="358673"/>
                  </a:lnTo>
                  <a:lnTo>
                    <a:pt x="210210" y="124472"/>
                  </a:lnTo>
                  <a:lnTo>
                    <a:pt x="430504" y="369887"/>
                  </a:lnTo>
                  <a:lnTo>
                    <a:pt x="650786" y="124460"/>
                  </a:lnTo>
                  <a:close/>
                </a:path>
                <a:path w="12168505" h="6795134">
                  <a:moveTo>
                    <a:pt x="650798" y="3057906"/>
                  </a:moveTo>
                  <a:lnTo>
                    <a:pt x="430504" y="2812478"/>
                  </a:lnTo>
                  <a:lnTo>
                    <a:pt x="210210" y="3057906"/>
                  </a:lnTo>
                  <a:lnTo>
                    <a:pt x="0" y="2823680"/>
                  </a:lnTo>
                  <a:lnTo>
                    <a:pt x="0" y="3292132"/>
                  </a:lnTo>
                  <a:lnTo>
                    <a:pt x="210210" y="3057931"/>
                  </a:lnTo>
                  <a:lnTo>
                    <a:pt x="430504" y="3303333"/>
                  </a:lnTo>
                  <a:lnTo>
                    <a:pt x="650798" y="3057906"/>
                  </a:lnTo>
                  <a:close/>
                </a:path>
                <a:path w="12168505" h="6795134">
                  <a:moveTo>
                    <a:pt x="650798" y="2475712"/>
                  </a:moveTo>
                  <a:lnTo>
                    <a:pt x="430504" y="2230285"/>
                  </a:lnTo>
                  <a:lnTo>
                    <a:pt x="210210" y="2475712"/>
                  </a:lnTo>
                  <a:lnTo>
                    <a:pt x="0" y="2241512"/>
                  </a:lnTo>
                  <a:lnTo>
                    <a:pt x="0" y="2709926"/>
                  </a:lnTo>
                  <a:lnTo>
                    <a:pt x="210210" y="2475725"/>
                  </a:lnTo>
                  <a:lnTo>
                    <a:pt x="430504" y="2721140"/>
                  </a:lnTo>
                  <a:lnTo>
                    <a:pt x="650798" y="2475712"/>
                  </a:lnTo>
                  <a:close/>
                </a:path>
                <a:path w="12168505" h="6795134">
                  <a:moveTo>
                    <a:pt x="650798" y="1885200"/>
                  </a:moveTo>
                  <a:lnTo>
                    <a:pt x="430504" y="1639773"/>
                  </a:lnTo>
                  <a:lnTo>
                    <a:pt x="210223" y="1885188"/>
                  </a:lnTo>
                  <a:lnTo>
                    <a:pt x="0" y="1650987"/>
                  </a:lnTo>
                  <a:lnTo>
                    <a:pt x="0" y="2119426"/>
                  </a:lnTo>
                  <a:lnTo>
                    <a:pt x="210210" y="1885213"/>
                  </a:lnTo>
                  <a:lnTo>
                    <a:pt x="430504" y="2130628"/>
                  </a:lnTo>
                  <a:lnTo>
                    <a:pt x="650798" y="1885200"/>
                  </a:lnTo>
                  <a:close/>
                </a:path>
                <a:path w="12168505" h="6795134">
                  <a:moveTo>
                    <a:pt x="650798" y="1303667"/>
                  </a:moveTo>
                  <a:lnTo>
                    <a:pt x="430504" y="1058240"/>
                  </a:lnTo>
                  <a:lnTo>
                    <a:pt x="210210" y="1303667"/>
                  </a:lnTo>
                  <a:lnTo>
                    <a:pt x="0" y="1069441"/>
                  </a:lnTo>
                  <a:lnTo>
                    <a:pt x="0" y="1537893"/>
                  </a:lnTo>
                  <a:lnTo>
                    <a:pt x="210210" y="1303680"/>
                  </a:lnTo>
                  <a:lnTo>
                    <a:pt x="430504" y="1549095"/>
                  </a:lnTo>
                  <a:lnTo>
                    <a:pt x="650798" y="1303667"/>
                  </a:lnTo>
                  <a:close/>
                </a:path>
                <a:path w="12168505" h="6795134">
                  <a:moveTo>
                    <a:pt x="650798" y="713155"/>
                  </a:moveTo>
                  <a:lnTo>
                    <a:pt x="430504" y="467728"/>
                  </a:lnTo>
                  <a:lnTo>
                    <a:pt x="210223" y="713143"/>
                  </a:lnTo>
                  <a:lnTo>
                    <a:pt x="0" y="478942"/>
                  </a:lnTo>
                  <a:lnTo>
                    <a:pt x="0" y="947369"/>
                  </a:lnTo>
                  <a:lnTo>
                    <a:pt x="210210" y="713168"/>
                  </a:lnTo>
                  <a:lnTo>
                    <a:pt x="430504" y="958583"/>
                  </a:lnTo>
                  <a:lnTo>
                    <a:pt x="650798" y="713155"/>
                  </a:lnTo>
                  <a:close/>
                </a:path>
                <a:path w="12168505" h="6795134">
                  <a:moveTo>
                    <a:pt x="733920" y="0"/>
                  </a:moveTo>
                  <a:lnTo>
                    <a:pt x="697928" y="0"/>
                  </a:lnTo>
                  <a:lnTo>
                    <a:pt x="652983" y="50076"/>
                  </a:lnTo>
                  <a:lnTo>
                    <a:pt x="608037" y="0"/>
                  </a:lnTo>
                  <a:lnTo>
                    <a:pt x="572058" y="0"/>
                  </a:lnTo>
                  <a:lnTo>
                    <a:pt x="652983" y="90170"/>
                  </a:lnTo>
                  <a:lnTo>
                    <a:pt x="688975" y="50076"/>
                  </a:lnTo>
                  <a:lnTo>
                    <a:pt x="733920" y="0"/>
                  </a:lnTo>
                  <a:close/>
                </a:path>
                <a:path w="12168505" h="6795134">
                  <a:moveTo>
                    <a:pt x="1091387" y="3057906"/>
                  </a:moveTo>
                  <a:lnTo>
                    <a:pt x="871093" y="2812478"/>
                  </a:lnTo>
                  <a:lnTo>
                    <a:pt x="650798" y="3057906"/>
                  </a:lnTo>
                  <a:lnTo>
                    <a:pt x="871093" y="3303333"/>
                  </a:lnTo>
                  <a:lnTo>
                    <a:pt x="1091387" y="3057906"/>
                  </a:lnTo>
                  <a:close/>
                </a:path>
                <a:path w="12168505" h="6795134">
                  <a:moveTo>
                    <a:pt x="1091387" y="2475712"/>
                  </a:moveTo>
                  <a:lnTo>
                    <a:pt x="871093" y="2230285"/>
                  </a:lnTo>
                  <a:lnTo>
                    <a:pt x="650798" y="2475712"/>
                  </a:lnTo>
                  <a:lnTo>
                    <a:pt x="871093" y="2721140"/>
                  </a:lnTo>
                  <a:lnTo>
                    <a:pt x="1091387" y="2475712"/>
                  </a:lnTo>
                  <a:close/>
                </a:path>
                <a:path w="12168505" h="6795134">
                  <a:moveTo>
                    <a:pt x="1091387" y="1885200"/>
                  </a:moveTo>
                  <a:lnTo>
                    <a:pt x="871093" y="1639773"/>
                  </a:lnTo>
                  <a:lnTo>
                    <a:pt x="650798" y="1885200"/>
                  </a:lnTo>
                  <a:lnTo>
                    <a:pt x="871093" y="2130628"/>
                  </a:lnTo>
                  <a:lnTo>
                    <a:pt x="1091387" y="1885200"/>
                  </a:lnTo>
                  <a:close/>
                </a:path>
                <a:path w="12168505" h="6795134">
                  <a:moveTo>
                    <a:pt x="1091387" y="1303667"/>
                  </a:moveTo>
                  <a:lnTo>
                    <a:pt x="871093" y="1058240"/>
                  </a:lnTo>
                  <a:lnTo>
                    <a:pt x="650798" y="1303667"/>
                  </a:lnTo>
                  <a:lnTo>
                    <a:pt x="871093" y="1549095"/>
                  </a:lnTo>
                  <a:lnTo>
                    <a:pt x="1091387" y="1303667"/>
                  </a:lnTo>
                  <a:close/>
                </a:path>
                <a:path w="12168505" h="6795134">
                  <a:moveTo>
                    <a:pt x="1091387" y="713155"/>
                  </a:moveTo>
                  <a:lnTo>
                    <a:pt x="871093" y="467728"/>
                  </a:lnTo>
                  <a:lnTo>
                    <a:pt x="650798" y="713155"/>
                  </a:lnTo>
                  <a:lnTo>
                    <a:pt x="871093" y="958583"/>
                  </a:lnTo>
                  <a:lnTo>
                    <a:pt x="1091387" y="713155"/>
                  </a:lnTo>
                  <a:close/>
                </a:path>
                <a:path w="12168505" h="6795134">
                  <a:moveTo>
                    <a:pt x="1091387" y="124460"/>
                  </a:moveTo>
                  <a:lnTo>
                    <a:pt x="979678" y="0"/>
                  </a:lnTo>
                  <a:lnTo>
                    <a:pt x="762520" y="0"/>
                  </a:lnTo>
                  <a:lnTo>
                    <a:pt x="650811" y="124460"/>
                  </a:lnTo>
                  <a:lnTo>
                    <a:pt x="871105" y="369887"/>
                  </a:lnTo>
                  <a:lnTo>
                    <a:pt x="1091387" y="124460"/>
                  </a:lnTo>
                  <a:close/>
                </a:path>
                <a:path w="12168505" h="6795134">
                  <a:moveTo>
                    <a:pt x="1174508" y="0"/>
                  </a:moveTo>
                  <a:lnTo>
                    <a:pt x="1138516" y="0"/>
                  </a:lnTo>
                  <a:lnTo>
                    <a:pt x="1093571" y="50076"/>
                  </a:lnTo>
                  <a:lnTo>
                    <a:pt x="1048626" y="0"/>
                  </a:lnTo>
                  <a:lnTo>
                    <a:pt x="1012634" y="0"/>
                  </a:lnTo>
                  <a:lnTo>
                    <a:pt x="1093571" y="90170"/>
                  </a:lnTo>
                  <a:lnTo>
                    <a:pt x="1129563" y="50076"/>
                  </a:lnTo>
                  <a:lnTo>
                    <a:pt x="1174508" y="0"/>
                  </a:lnTo>
                  <a:close/>
                </a:path>
                <a:path w="12168505" h="6795134">
                  <a:moveTo>
                    <a:pt x="1531975" y="124460"/>
                  </a:moveTo>
                  <a:lnTo>
                    <a:pt x="1420266" y="0"/>
                  </a:lnTo>
                  <a:lnTo>
                    <a:pt x="1203109" y="0"/>
                  </a:lnTo>
                  <a:lnTo>
                    <a:pt x="1091399" y="124460"/>
                  </a:lnTo>
                  <a:lnTo>
                    <a:pt x="1311694" y="369887"/>
                  </a:lnTo>
                  <a:lnTo>
                    <a:pt x="1531975" y="124460"/>
                  </a:lnTo>
                  <a:close/>
                </a:path>
                <a:path w="12168505" h="6795134">
                  <a:moveTo>
                    <a:pt x="1531988" y="3057906"/>
                  </a:moveTo>
                  <a:lnTo>
                    <a:pt x="1311694" y="2812478"/>
                  </a:lnTo>
                  <a:lnTo>
                    <a:pt x="1091399" y="3057906"/>
                  </a:lnTo>
                  <a:lnTo>
                    <a:pt x="1311694" y="3303333"/>
                  </a:lnTo>
                  <a:lnTo>
                    <a:pt x="1531988" y="3057906"/>
                  </a:lnTo>
                  <a:close/>
                </a:path>
                <a:path w="12168505" h="6795134">
                  <a:moveTo>
                    <a:pt x="1531988" y="2475712"/>
                  </a:moveTo>
                  <a:lnTo>
                    <a:pt x="1311694" y="2230285"/>
                  </a:lnTo>
                  <a:lnTo>
                    <a:pt x="1091399" y="2475712"/>
                  </a:lnTo>
                  <a:lnTo>
                    <a:pt x="1311694" y="2721140"/>
                  </a:lnTo>
                  <a:lnTo>
                    <a:pt x="1531988" y="2475712"/>
                  </a:lnTo>
                  <a:close/>
                </a:path>
                <a:path w="12168505" h="6795134">
                  <a:moveTo>
                    <a:pt x="1531988" y="1885200"/>
                  </a:moveTo>
                  <a:lnTo>
                    <a:pt x="1311694" y="1639773"/>
                  </a:lnTo>
                  <a:lnTo>
                    <a:pt x="1091399" y="1885200"/>
                  </a:lnTo>
                  <a:lnTo>
                    <a:pt x="1311694" y="2130628"/>
                  </a:lnTo>
                  <a:lnTo>
                    <a:pt x="1531988" y="1885200"/>
                  </a:lnTo>
                  <a:close/>
                </a:path>
                <a:path w="12168505" h="6795134">
                  <a:moveTo>
                    <a:pt x="1531988" y="1303667"/>
                  </a:moveTo>
                  <a:lnTo>
                    <a:pt x="1311694" y="1058240"/>
                  </a:lnTo>
                  <a:lnTo>
                    <a:pt x="1091399" y="1303667"/>
                  </a:lnTo>
                  <a:lnTo>
                    <a:pt x="1311694" y="1549095"/>
                  </a:lnTo>
                  <a:lnTo>
                    <a:pt x="1531988" y="1303667"/>
                  </a:lnTo>
                  <a:close/>
                </a:path>
                <a:path w="12168505" h="6795134">
                  <a:moveTo>
                    <a:pt x="1531988" y="713155"/>
                  </a:moveTo>
                  <a:lnTo>
                    <a:pt x="1311694" y="467728"/>
                  </a:lnTo>
                  <a:lnTo>
                    <a:pt x="1091399" y="713155"/>
                  </a:lnTo>
                  <a:lnTo>
                    <a:pt x="1311694" y="958583"/>
                  </a:lnTo>
                  <a:lnTo>
                    <a:pt x="1531988" y="713155"/>
                  </a:lnTo>
                  <a:close/>
                </a:path>
                <a:path w="12168505" h="6795134">
                  <a:moveTo>
                    <a:pt x="1615097" y="0"/>
                  </a:moveTo>
                  <a:lnTo>
                    <a:pt x="1579105" y="0"/>
                  </a:lnTo>
                  <a:lnTo>
                    <a:pt x="1534160" y="50076"/>
                  </a:lnTo>
                  <a:lnTo>
                    <a:pt x="1489214" y="0"/>
                  </a:lnTo>
                  <a:lnTo>
                    <a:pt x="1453222" y="0"/>
                  </a:lnTo>
                  <a:lnTo>
                    <a:pt x="1534160" y="90170"/>
                  </a:lnTo>
                  <a:lnTo>
                    <a:pt x="1570151" y="50076"/>
                  </a:lnTo>
                  <a:lnTo>
                    <a:pt x="1615097" y="0"/>
                  </a:lnTo>
                  <a:close/>
                </a:path>
                <a:path w="12168505" h="6795134">
                  <a:moveTo>
                    <a:pt x="1972564" y="124460"/>
                  </a:moveTo>
                  <a:lnTo>
                    <a:pt x="1860854" y="0"/>
                  </a:lnTo>
                  <a:lnTo>
                    <a:pt x="1643697" y="0"/>
                  </a:lnTo>
                  <a:lnTo>
                    <a:pt x="1531988" y="124460"/>
                  </a:lnTo>
                  <a:lnTo>
                    <a:pt x="1752282" y="369887"/>
                  </a:lnTo>
                  <a:lnTo>
                    <a:pt x="1972564" y="124460"/>
                  </a:lnTo>
                  <a:close/>
                </a:path>
                <a:path w="12168505" h="6795134">
                  <a:moveTo>
                    <a:pt x="2055672" y="0"/>
                  </a:moveTo>
                  <a:lnTo>
                    <a:pt x="2019693" y="0"/>
                  </a:lnTo>
                  <a:lnTo>
                    <a:pt x="1974748" y="50076"/>
                  </a:lnTo>
                  <a:lnTo>
                    <a:pt x="1929803" y="0"/>
                  </a:lnTo>
                  <a:lnTo>
                    <a:pt x="1893824" y="0"/>
                  </a:lnTo>
                  <a:lnTo>
                    <a:pt x="1974748" y="90157"/>
                  </a:lnTo>
                  <a:lnTo>
                    <a:pt x="2010727" y="50076"/>
                  </a:lnTo>
                  <a:lnTo>
                    <a:pt x="2055672" y="0"/>
                  </a:lnTo>
                  <a:close/>
                </a:path>
                <a:path w="12168505" h="6795134">
                  <a:moveTo>
                    <a:pt x="2413139" y="124460"/>
                  </a:moveTo>
                  <a:lnTo>
                    <a:pt x="2301430" y="0"/>
                  </a:lnTo>
                  <a:lnTo>
                    <a:pt x="2084273" y="0"/>
                  </a:lnTo>
                  <a:lnTo>
                    <a:pt x="1972564" y="124460"/>
                  </a:lnTo>
                  <a:lnTo>
                    <a:pt x="2192858" y="369887"/>
                  </a:lnTo>
                  <a:lnTo>
                    <a:pt x="2413139" y="124460"/>
                  </a:lnTo>
                  <a:close/>
                </a:path>
                <a:path w="12168505" h="6795134">
                  <a:moveTo>
                    <a:pt x="2496261" y="0"/>
                  </a:moveTo>
                  <a:lnTo>
                    <a:pt x="2460282" y="0"/>
                  </a:lnTo>
                  <a:lnTo>
                    <a:pt x="2415336" y="50076"/>
                  </a:lnTo>
                  <a:lnTo>
                    <a:pt x="2370391" y="0"/>
                  </a:lnTo>
                  <a:lnTo>
                    <a:pt x="2334399" y="0"/>
                  </a:lnTo>
                  <a:lnTo>
                    <a:pt x="2415336" y="90170"/>
                  </a:lnTo>
                  <a:lnTo>
                    <a:pt x="2451316" y="50076"/>
                  </a:lnTo>
                  <a:lnTo>
                    <a:pt x="2496261" y="0"/>
                  </a:lnTo>
                  <a:close/>
                </a:path>
                <a:path w="12168505" h="6795134">
                  <a:moveTo>
                    <a:pt x="2853728" y="3057906"/>
                  </a:moveTo>
                  <a:lnTo>
                    <a:pt x="2633434" y="2812478"/>
                  </a:lnTo>
                  <a:lnTo>
                    <a:pt x="2413139" y="3057906"/>
                  </a:lnTo>
                  <a:lnTo>
                    <a:pt x="2192858" y="2812478"/>
                  </a:lnTo>
                  <a:lnTo>
                    <a:pt x="1972564" y="3057906"/>
                  </a:lnTo>
                  <a:lnTo>
                    <a:pt x="1752282" y="2812478"/>
                  </a:lnTo>
                  <a:lnTo>
                    <a:pt x="1531988" y="3057906"/>
                  </a:lnTo>
                  <a:lnTo>
                    <a:pt x="1752282" y="3303333"/>
                  </a:lnTo>
                  <a:lnTo>
                    <a:pt x="1972564" y="3057918"/>
                  </a:lnTo>
                  <a:lnTo>
                    <a:pt x="2192858" y="3303333"/>
                  </a:lnTo>
                  <a:lnTo>
                    <a:pt x="2413139" y="3057918"/>
                  </a:lnTo>
                  <a:lnTo>
                    <a:pt x="2633434" y="3303333"/>
                  </a:lnTo>
                  <a:lnTo>
                    <a:pt x="2853728" y="3057906"/>
                  </a:lnTo>
                  <a:close/>
                </a:path>
                <a:path w="12168505" h="6795134">
                  <a:moveTo>
                    <a:pt x="2853728" y="2475712"/>
                  </a:moveTo>
                  <a:lnTo>
                    <a:pt x="2633434" y="2230285"/>
                  </a:lnTo>
                  <a:lnTo>
                    <a:pt x="2413139" y="2475712"/>
                  </a:lnTo>
                  <a:lnTo>
                    <a:pt x="2192858" y="2230285"/>
                  </a:lnTo>
                  <a:lnTo>
                    <a:pt x="1972564" y="2475712"/>
                  </a:lnTo>
                  <a:lnTo>
                    <a:pt x="1752282" y="2230285"/>
                  </a:lnTo>
                  <a:lnTo>
                    <a:pt x="1531988" y="2475712"/>
                  </a:lnTo>
                  <a:lnTo>
                    <a:pt x="1752282" y="2721140"/>
                  </a:lnTo>
                  <a:lnTo>
                    <a:pt x="1972564" y="2475725"/>
                  </a:lnTo>
                  <a:lnTo>
                    <a:pt x="2192858" y="2721140"/>
                  </a:lnTo>
                  <a:lnTo>
                    <a:pt x="2413139" y="2475725"/>
                  </a:lnTo>
                  <a:lnTo>
                    <a:pt x="2633434" y="2721140"/>
                  </a:lnTo>
                  <a:lnTo>
                    <a:pt x="2853728" y="2475712"/>
                  </a:lnTo>
                  <a:close/>
                </a:path>
                <a:path w="12168505" h="6795134">
                  <a:moveTo>
                    <a:pt x="2853728" y="1885200"/>
                  </a:moveTo>
                  <a:lnTo>
                    <a:pt x="2633434" y="1639773"/>
                  </a:lnTo>
                  <a:lnTo>
                    <a:pt x="2413139" y="1885200"/>
                  </a:lnTo>
                  <a:lnTo>
                    <a:pt x="2192858" y="1639773"/>
                  </a:lnTo>
                  <a:lnTo>
                    <a:pt x="1972564" y="1885200"/>
                  </a:lnTo>
                  <a:lnTo>
                    <a:pt x="1752282" y="1639773"/>
                  </a:lnTo>
                  <a:lnTo>
                    <a:pt x="1531988" y="1885200"/>
                  </a:lnTo>
                  <a:lnTo>
                    <a:pt x="1752282" y="2130628"/>
                  </a:lnTo>
                  <a:lnTo>
                    <a:pt x="1972564" y="1885213"/>
                  </a:lnTo>
                  <a:lnTo>
                    <a:pt x="2192858" y="2130628"/>
                  </a:lnTo>
                  <a:lnTo>
                    <a:pt x="2413139" y="1885213"/>
                  </a:lnTo>
                  <a:lnTo>
                    <a:pt x="2633434" y="2130628"/>
                  </a:lnTo>
                  <a:lnTo>
                    <a:pt x="2853728" y="1885200"/>
                  </a:lnTo>
                  <a:close/>
                </a:path>
                <a:path w="12168505" h="6795134">
                  <a:moveTo>
                    <a:pt x="2853728" y="1303667"/>
                  </a:moveTo>
                  <a:lnTo>
                    <a:pt x="2633434" y="1058240"/>
                  </a:lnTo>
                  <a:lnTo>
                    <a:pt x="2413139" y="1303667"/>
                  </a:lnTo>
                  <a:lnTo>
                    <a:pt x="2192858" y="1058240"/>
                  </a:lnTo>
                  <a:lnTo>
                    <a:pt x="1972564" y="1303667"/>
                  </a:lnTo>
                  <a:lnTo>
                    <a:pt x="1752282" y="1058240"/>
                  </a:lnTo>
                  <a:lnTo>
                    <a:pt x="1531988" y="1303667"/>
                  </a:lnTo>
                  <a:lnTo>
                    <a:pt x="1752282" y="1549095"/>
                  </a:lnTo>
                  <a:lnTo>
                    <a:pt x="1972564" y="1303680"/>
                  </a:lnTo>
                  <a:lnTo>
                    <a:pt x="2192858" y="1549095"/>
                  </a:lnTo>
                  <a:lnTo>
                    <a:pt x="2413139" y="1303680"/>
                  </a:lnTo>
                  <a:lnTo>
                    <a:pt x="2633434" y="1549095"/>
                  </a:lnTo>
                  <a:lnTo>
                    <a:pt x="2853728" y="1303667"/>
                  </a:lnTo>
                  <a:close/>
                </a:path>
                <a:path w="12168505" h="6795134">
                  <a:moveTo>
                    <a:pt x="2853728" y="713155"/>
                  </a:moveTo>
                  <a:lnTo>
                    <a:pt x="2633434" y="467728"/>
                  </a:lnTo>
                  <a:lnTo>
                    <a:pt x="2413139" y="713155"/>
                  </a:lnTo>
                  <a:lnTo>
                    <a:pt x="2192858" y="467728"/>
                  </a:lnTo>
                  <a:lnTo>
                    <a:pt x="1972564" y="713155"/>
                  </a:lnTo>
                  <a:lnTo>
                    <a:pt x="1752282" y="467728"/>
                  </a:lnTo>
                  <a:lnTo>
                    <a:pt x="1531988" y="713155"/>
                  </a:lnTo>
                  <a:lnTo>
                    <a:pt x="1752282" y="958583"/>
                  </a:lnTo>
                  <a:lnTo>
                    <a:pt x="1972564" y="713168"/>
                  </a:lnTo>
                  <a:lnTo>
                    <a:pt x="2192858" y="958583"/>
                  </a:lnTo>
                  <a:lnTo>
                    <a:pt x="2413139" y="713168"/>
                  </a:lnTo>
                  <a:lnTo>
                    <a:pt x="2633434" y="958583"/>
                  </a:lnTo>
                  <a:lnTo>
                    <a:pt x="2853728" y="713155"/>
                  </a:lnTo>
                  <a:close/>
                </a:path>
                <a:path w="12168505" h="6795134">
                  <a:moveTo>
                    <a:pt x="2853728" y="124460"/>
                  </a:moveTo>
                  <a:lnTo>
                    <a:pt x="2742019" y="0"/>
                  </a:lnTo>
                  <a:lnTo>
                    <a:pt x="2524861" y="0"/>
                  </a:lnTo>
                  <a:lnTo>
                    <a:pt x="2413152" y="124460"/>
                  </a:lnTo>
                  <a:lnTo>
                    <a:pt x="2633446" y="369887"/>
                  </a:lnTo>
                  <a:lnTo>
                    <a:pt x="2853728" y="124460"/>
                  </a:lnTo>
                  <a:close/>
                </a:path>
                <a:path w="12168505" h="6795134">
                  <a:moveTo>
                    <a:pt x="2936875" y="0"/>
                  </a:moveTo>
                  <a:lnTo>
                    <a:pt x="2900883" y="0"/>
                  </a:lnTo>
                  <a:lnTo>
                    <a:pt x="2855938" y="50076"/>
                  </a:lnTo>
                  <a:lnTo>
                    <a:pt x="2810980" y="0"/>
                  </a:lnTo>
                  <a:lnTo>
                    <a:pt x="2775000" y="0"/>
                  </a:lnTo>
                  <a:lnTo>
                    <a:pt x="2855938" y="90170"/>
                  </a:lnTo>
                  <a:lnTo>
                    <a:pt x="2891929" y="50076"/>
                  </a:lnTo>
                  <a:lnTo>
                    <a:pt x="2936875" y="0"/>
                  </a:lnTo>
                  <a:close/>
                </a:path>
                <a:path w="12168505" h="6795134">
                  <a:moveTo>
                    <a:pt x="2976270" y="2921406"/>
                  </a:moveTo>
                  <a:lnTo>
                    <a:pt x="2853740" y="3057918"/>
                  </a:lnTo>
                  <a:lnTo>
                    <a:pt x="2976270" y="3194431"/>
                  </a:lnTo>
                  <a:lnTo>
                    <a:pt x="2976270" y="2921406"/>
                  </a:lnTo>
                  <a:close/>
                </a:path>
                <a:path w="12168505" h="6795134">
                  <a:moveTo>
                    <a:pt x="2976270" y="2339200"/>
                  </a:moveTo>
                  <a:lnTo>
                    <a:pt x="2853740" y="2475712"/>
                  </a:lnTo>
                  <a:lnTo>
                    <a:pt x="2976270" y="2612225"/>
                  </a:lnTo>
                  <a:lnTo>
                    <a:pt x="2976270" y="2339200"/>
                  </a:lnTo>
                  <a:close/>
                </a:path>
                <a:path w="12168505" h="6795134">
                  <a:moveTo>
                    <a:pt x="2976270" y="1748688"/>
                  </a:moveTo>
                  <a:lnTo>
                    <a:pt x="2853740" y="1885200"/>
                  </a:lnTo>
                  <a:lnTo>
                    <a:pt x="2976270" y="2021713"/>
                  </a:lnTo>
                  <a:lnTo>
                    <a:pt x="2976270" y="1748688"/>
                  </a:lnTo>
                  <a:close/>
                </a:path>
                <a:path w="12168505" h="6795134">
                  <a:moveTo>
                    <a:pt x="2976270" y="1167155"/>
                  </a:moveTo>
                  <a:lnTo>
                    <a:pt x="2853740" y="1303667"/>
                  </a:lnTo>
                  <a:lnTo>
                    <a:pt x="2976270" y="1440180"/>
                  </a:lnTo>
                  <a:lnTo>
                    <a:pt x="2976270" y="1167155"/>
                  </a:lnTo>
                  <a:close/>
                </a:path>
                <a:path w="12168505" h="6795134">
                  <a:moveTo>
                    <a:pt x="2976270" y="576643"/>
                  </a:moveTo>
                  <a:lnTo>
                    <a:pt x="2853740" y="713155"/>
                  </a:lnTo>
                  <a:lnTo>
                    <a:pt x="2976270" y="849668"/>
                  </a:lnTo>
                  <a:lnTo>
                    <a:pt x="2976270" y="576643"/>
                  </a:lnTo>
                  <a:close/>
                </a:path>
                <a:path w="12168505" h="6795134">
                  <a:moveTo>
                    <a:pt x="2976270" y="0"/>
                  </a:moveTo>
                  <a:lnTo>
                    <a:pt x="2965450" y="0"/>
                  </a:lnTo>
                  <a:lnTo>
                    <a:pt x="2853740" y="124460"/>
                  </a:lnTo>
                  <a:lnTo>
                    <a:pt x="2976270" y="260972"/>
                  </a:lnTo>
                  <a:lnTo>
                    <a:pt x="2976270" y="0"/>
                  </a:lnTo>
                  <a:close/>
                </a:path>
                <a:path w="12168505" h="6795134">
                  <a:moveTo>
                    <a:pt x="2976283" y="3229546"/>
                  </a:moveTo>
                  <a:lnTo>
                    <a:pt x="2889834" y="3133242"/>
                  </a:lnTo>
                  <a:lnTo>
                    <a:pt x="2853855" y="3093148"/>
                  </a:lnTo>
                  <a:lnTo>
                    <a:pt x="2633561" y="3338576"/>
                  </a:lnTo>
                  <a:lnTo>
                    <a:pt x="2449245" y="3133242"/>
                  </a:lnTo>
                  <a:lnTo>
                    <a:pt x="2413254" y="3093148"/>
                  </a:lnTo>
                  <a:lnTo>
                    <a:pt x="2192972" y="3338576"/>
                  </a:lnTo>
                  <a:lnTo>
                    <a:pt x="2008657" y="3133242"/>
                  </a:lnTo>
                  <a:lnTo>
                    <a:pt x="1972678" y="3093148"/>
                  </a:lnTo>
                  <a:lnTo>
                    <a:pt x="1752384" y="3338576"/>
                  </a:lnTo>
                  <a:lnTo>
                    <a:pt x="1568081" y="3133242"/>
                  </a:lnTo>
                  <a:lnTo>
                    <a:pt x="1532102" y="3093148"/>
                  </a:lnTo>
                  <a:lnTo>
                    <a:pt x="1311795" y="3338576"/>
                  </a:lnTo>
                  <a:lnTo>
                    <a:pt x="1127480" y="3133242"/>
                  </a:lnTo>
                  <a:lnTo>
                    <a:pt x="1091501" y="3093148"/>
                  </a:lnTo>
                  <a:lnTo>
                    <a:pt x="871207" y="3338576"/>
                  </a:lnTo>
                  <a:lnTo>
                    <a:pt x="686892" y="3133242"/>
                  </a:lnTo>
                  <a:lnTo>
                    <a:pt x="650913" y="3093148"/>
                  </a:lnTo>
                  <a:lnTo>
                    <a:pt x="430606" y="3338576"/>
                  </a:lnTo>
                  <a:lnTo>
                    <a:pt x="246303" y="3133242"/>
                  </a:lnTo>
                  <a:lnTo>
                    <a:pt x="210324" y="3093148"/>
                  </a:lnTo>
                  <a:lnTo>
                    <a:pt x="0" y="3327489"/>
                  </a:lnTo>
                  <a:lnTo>
                    <a:pt x="0" y="3367570"/>
                  </a:lnTo>
                  <a:lnTo>
                    <a:pt x="210324" y="3133242"/>
                  </a:lnTo>
                  <a:lnTo>
                    <a:pt x="430606" y="3378657"/>
                  </a:lnTo>
                  <a:lnTo>
                    <a:pt x="466585" y="3338576"/>
                  </a:lnTo>
                  <a:lnTo>
                    <a:pt x="650913" y="3133242"/>
                  </a:lnTo>
                  <a:lnTo>
                    <a:pt x="871207" y="3378657"/>
                  </a:lnTo>
                  <a:lnTo>
                    <a:pt x="907186" y="3338576"/>
                  </a:lnTo>
                  <a:lnTo>
                    <a:pt x="1091501" y="3133242"/>
                  </a:lnTo>
                  <a:lnTo>
                    <a:pt x="1311795" y="3378657"/>
                  </a:lnTo>
                  <a:lnTo>
                    <a:pt x="1347774" y="3338576"/>
                  </a:lnTo>
                  <a:lnTo>
                    <a:pt x="1532102" y="3133242"/>
                  </a:lnTo>
                  <a:lnTo>
                    <a:pt x="1752384" y="3378657"/>
                  </a:lnTo>
                  <a:lnTo>
                    <a:pt x="1788363" y="3338576"/>
                  </a:lnTo>
                  <a:lnTo>
                    <a:pt x="1972678" y="3133242"/>
                  </a:lnTo>
                  <a:lnTo>
                    <a:pt x="2192972" y="3378657"/>
                  </a:lnTo>
                  <a:lnTo>
                    <a:pt x="2228939" y="3338576"/>
                  </a:lnTo>
                  <a:lnTo>
                    <a:pt x="2413254" y="3133242"/>
                  </a:lnTo>
                  <a:lnTo>
                    <a:pt x="2633561" y="3378657"/>
                  </a:lnTo>
                  <a:lnTo>
                    <a:pt x="2669540" y="3338576"/>
                  </a:lnTo>
                  <a:lnTo>
                    <a:pt x="2853855" y="3133242"/>
                  </a:lnTo>
                  <a:lnTo>
                    <a:pt x="2976283" y="3269627"/>
                  </a:lnTo>
                  <a:lnTo>
                    <a:pt x="2976283" y="3229546"/>
                  </a:lnTo>
                  <a:close/>
                </a:path>
                <a:path w="12168505" h="6795134">
                  <a:moveTo>
                    <a:pt x="2976283" y="2647365"/>
                  </a:moveTo>
                  <a:lnTo>
                    <a:pt x="2889834" y="2551049"/>
                  </a:lnTo>
                  <a:lnTo>
                    <a:pt x="2853855" y="2510955"/>
                  </a:lnTo>
                  <a:lnTo>
                    <a:pt x="2633561" y="2756395"/>
                  </a:lnTo>
                  <a:lnTo>
                    <a:pt x="2449233" y="2551049"/>
                  </a:lnTo>
                  <a:lnTo>
                    <a:pt x="2413254" y="2510955"/>
                  </a:lnTo>
                  <a:lnTo>
                    <a:pt x="2192972" y="2756395"/>
                  </a:lnTo>
                  <a:lnTo>
                    <a:pt x="2008657" y="2551049"/>
                  </a:lnTo>
                  <a:lnTo>
                    <a:pt x="1972678" y="2510955"/>
                  </a:lnTo>
                  <a:lnTo>
                    <a:pt x="1752384" y="2756382"/>
                  </a:lnTo>
                  <a:lnTo>
                    <a:pt x="1568081" y="2551049"/>
                  </a:lnTo>
                  <a:lnTo>
                    <a:pt x="1532102" y="2510955"/>
                  </a:lnTo>
                  <a:lnTo>
                    <a:pt x="1311795" y="2756395"/>
                  </a:lnTo>
                  <a:lnTo>
                    <a:pt x="1127480" y="2551049"/>
                  </a:lnTo>
                  <a:lnTo>
                    <a:pt x="1091501" y="2510955"/>
                  </a:lnTo>
                  <a:lnTo>
                    <a:pt x="871207" y="2756395"/>
                  </a:lnTo>
                  <a:lnTo>
                    <a:pt x="686892" y="2551049"/>
                  </a:lnTo>
                  <a:lnTo>
                    <a:pt x="650913" y="2510955"/>
                  </a:lnTo>
                  <a:lnTo>
                    <a:pt x="430606" y="2756395"/>
                  </a:lnTo>
                  <a:lnTo>
                    <a:pt x="246303" y="2551049"/>
                  </a:lnTo>
                  <a:lnTo>
                    <a:pt x="210324" y="2510955"/>
                  </a:lnTo>
                  <a:lnTo>
                    <a:pt x="0" y="2745282"/>
                  </a:lnTo>
                  <a:lnTo>
                    <a:pt x="0" y="2785376"/>
                  </a:lnTo>
                  <a:lnTo>
                    <a:pt x="210324" y="2551049"/>
                  </a:lnTo>
                  <a:lnTo>
                    <a:pt x="430606" y="2796476"/>
                  </a:lnTo>
                  <a:lnTo>
                    <a:pt x="466585" y="2756395"/>
                  </a:lnTo>
                  <a:lnTo>
                    <a:pt x="650913" y="2551049"/>
                  </a:lnTo>
                  <a:lnTo>
                    <a:pt x="871207" y="2796476"/>
                  </a:lnTo>
                  <a:lnTo>
                    <a:pt x="907186" y="2756395"/>
                  </a:lnTo>
                  <a:lnTo>
                    <a:pt x="889190" y="2756395"/>
                  </a:lnTo>
                  <a:lnTo>
                    <a:pt x="907186" y="2756382"/>
                  </a:lnTo>
                  <a:lnTo>
                    <a:pt x="1091501" y="2551049"/>
                  </a:lnTo>
                  <a:lnTo>
                    <a:pt x="1311795" y="2796476"/>
                  </a:lnTo>
                  <a:lnTo>
                    <a:pt x="1347774" y="2756395"/>
                  </a:lnTo>
                  <a:lnTo>
                    <a:pt x="1532102" y="2551049"/>
                  </a:lnTo>
                  <a:lnTo>
                    <a:pt x="1752384" y="2796476"/>
                  </a:lnTo>
                  <a:lnTo>
                    <a:pt x="1788363" y="2756382"/>
                  </a:lnTo>
                  <a:lnTo>
                    <a:pt x="1972678" y="2551049"/>
                  </a:lnTo>
                  <a:lnTo>
                    <a:pt x="2192972" y="2796476"/>
                  </a:lnTo>
                  <a:lnTo>
                    <a:pt x="2228939" y="2756395"/>
                  </a:lnTo>
                  <a:lnTo>
                    <a:pt x="2413254" y="2551049"/>
                  </a:lnTo>
                  <a:lnTo>
                    <a:pt x="2633561" y="2796476"/>
                  </a:lnTo>
                  <a:lnTo>
                    <a:pt x="2669540" y="2756395"/>
                  </a:lnTo>
                  <a:lnTo>
                    <a:pt x="2651544" y="2756395"/>
                  </a:lnTo>
                  <a:lnTo>
                    <a:pt x="2669540" y="2756382"/>
                  </a:lnTo>
                  <a:lnTo>
                    <a:pt x="2853855" y="2551049"/>
                  </a:lnTo>
                  <a:lnTo>
                    <a:pt x="2976283" y="2687447"/>
                  </a:lnTo>
                  <a:lnTo>
                    <a:pt x="2976283" y="2647365"/>
                  </a:lnTo>
                  <a:close/>
                </a:path>
                <a:path w="12168505" h="6795134">
                  <a:moveTo>
                    <a:pt x="2976283" y="2056841"/>
                  </a:moveTo>
                  <a:lnTo>
                    <a:pt x="2889834" y="1960524"/>
                  </a:lnTo>
                  <a:lnTo>
                    <a:pt x="2853855" y="1920430"/>
                  </a:lnTo>
                  <a:lnTo>
                    <a:pt x="2633561" y="2165870"/>
                  </a:lnTo>
                  <a:lnTo>
                    <a:pt x="2449233" y="1960524"/>
                  </a:lnTo>
                  <a:lnTo>
                    <a:pt x="2413254" y="1920430"/>
                  </a:lnTo>
                  <a:lnTo>
                    <a:pt x="2192972" y="2165870"/>
                  </a:lnTo>
                  <a:lnTo>
                    <a:pt x="2008657" y="1960524"/>
                  </a:lnTo>
                  <a:lnTo>
                    <a:pt x="1972678" y="1920430"/>
                  </a:lnTo>
                  <a:lnTo>
                    <a:pt x="1752384" y="2165858"/>
                  </a:lnTo>
                  <a:lnTo>
                    <a:pt x="1568081" y="1960524"/>
                  </a:lnTo>
                  <a:lnTo>
                    <a:pt x="1532102" y="1920430"/>
                  </a:lnTo>
                  <a:lnTo>
                    <a:pt x="1311795" y="2165870"/>
                  </a:lnTo>
                  <a:lnTo>
                    <a:pt x="1127480" y="1960524"/>
                  </a:lnTo>
                  <a:lnTo>
                    <a:pt x="1091501" y="1920430"/>
                  </a:lnTo>
                  <a:lnTo>
                    <a:pt x="871207" y="2165870"/>
                  </a:lnTo>
                  <a:lnTo>
                    <a:pt x="686892" y="1960524"/>
                  </a:lnTo>
                  <a:lnTo>
                    <a:pt x="650913" y="1920430"/>
                  </a:lnTo>
                  <a:lnTo>
                    <a:pt x="430606" y="2165870"/>
                  </a:lnTo>
                  <a:lnTo>
                    <a:pt x="246303" y="1960524"/>
                  </a:lnTo>
                  <a:lnTo>
                    <a:pt x="210324" y="1920430"/>
                  </a:lnTo>
                  <a:lnTo>
                    <a:pt x="0" y="2154771"/>
                  </a:lnTo>
                  <a:lnTo>
                    <a:pt x="0" y="2194864"/>
                  </a:lnTo>
                  <a:lnTo>
                    <a:pt x="210324" y="1960524"/>
                  </a:lnTo>
                  <a:lnTo>
                    <a:pt x="430606" y="2205952"/>
                  </a:lnTo>
                  <a:lnTo>
                    <a:pt x="466585" y="2165870"/>
                  </a:lnTo>
                  <a:lnTo>
                    <a:pt x="650913" y="1960524"/>
                  </a:lnTo>
                  <a:lnTo>
                    <a:pt x="871207" y="2205952"/>
                  </a:lnTo>
                  <a:lnTo>
                    <a:pt x="907186" y="2165870"/>
                  </a:lnTo>
                  <a:lnTo>
                    <a:pt x="889190" y="2165870"/>
                  </a:lnTo>
                  <a:lnTo>
                    <a:pt x="907186" y="2165858"/>
                  </a:lnTo>
                  <a:lnTo>
                    <a:pt x="1091501" y="1960524"/>
                  </a:lnTo>
                  <a:lnTo>
                    <a:pt x="1311795" y="2205952"/>
                  </a:lnTo>
                  <a:lnTo>
                    <a:pt x="1347774" y="2165870"/>
                  </a:lnTo>
                  <a:lnTo>
                    <a:pt x="1532102" y="1960524"/>
                  </a:lnTo>
                  <a:lnTo>
                    <a:pt x="1752384" y="2205952"/>
                  </a:lnTo>
                  <a:lnTo>
                    <a:pt x="1788363" y="2165858"/>
                  </a:lnTo>
                  <a:lnTo>
                    <a:pt x="1972678" y="1960524"/>
                  </a:lnTo>
                  <a:lnTo>
                    <a:pt x="2192972" y="2205952"/>
                  </a:lnTo>
                  <a:lnTo>
                    <a:pt x="2228939" y="2165870"/>
                  </a:lnTo>
                  <a:lnTo>
                    <a:pt x="2413254" y="1960524"/>
                  </a:lnTo>
                  <a:lnTo>
                    <a:pt x="2633561" y="2205952"/>
                  </a:lnTo>
                  <a:lnTo>
                    <a:pt x="2669540" y="2165870"/>
                  </a:lnTo>
                  <a:lnTo>
                    <a:pt x="2651544" y="2165870"/>
                  </a:lnTo>
                  <a:lnTo>
                    <a:pt x="2669540" y="2165858"/>
                  </a:lnTo>
                  <a:lnTo>
                    <a:pt x="2853855" y="1960524"/>
                  </a:lnTo>
                  <a:lnTo>
                    <a:pt x="2976283" y="2096922"/>
                  </a:lnTo>
                  <a:lnTo>
                    <a:pt x="2976283" y="2056841"/>
                  </a:lnTo>
                  <a:close/>
                </a:path>
                <a:path w="12168505" h="6795134">
                  <a:moveTo>
                    <a:pt x="2976283" y="1475308"/>
                  </a:moveTo>
                  <a:lnTo>
                    <a:pt x="2889834" y="1379004"/>
                  </a:lnTo>
                  <a:lnTo>
                    <a:pt x="2853855" y="1338910"/>
                  </a:lnTo>
                  <a:lnTo>
                    <a:pt x="2633561" y="1584337"/>
                  </a:lnTo>
                  <a:lnTo>
                    <a:pt x="2449245" y="1379004"/>
                  </a:lnTo>
                  <a:lnTo>
                    <a:pt x="2413254" y="1338910"/>
                  </a:lnTo>
                  <a:lnTo>
                    <a:pt x="2192972" y="1584337"/>
                  </a:lnTo>
                  <a:lnTo>
                    <a:pt x="2008657" y="1379004"/>
                  </a:lnTo>
                  <a:lnTo>
                    <a:pt x="1972678" y="1338910"/>
                  </a:lnTo>
                  <a:lnTo>
                    <a:pt x="1752384" y="1584337"/>
                  </a:lnTo>
                  <a:lnTo>
                    <a:pt x="1568081" y="1379004"/>
                  </a:lnTo>
                  <a:lnTo>
                    <a:pt x="1532102" y="1338910"/>
                  </a:lnTo>
                  <a:lnTo>
                    <a:pt x="1311795" y="1584337"/>
                  </a:lnTo>
                  <a:lnTo>
                    <a:pt x="1127480" y="1379004"/>
                  </a:lnTo>
                  <a:lnTo>
                    <a:pt x="1091501" y="1338910"/>
                  </a:lnTo>
                  <a:lnTo>
                    <a:pt x="871207" y="1584337"/>
                  </a:lnTo>
                  <a:lnTo>
                    <a:pt x="686892" y="1379004"/>
                  </a:lnTo>
                  <a:lnTo>
                    <a:pt x="650913" y="1338910"/>
                  </a:lnTo>
                  <a:lnTo>
                    <a:pt x="430606" y="1584337"/>
                  </a:lnTo>
                  <a:lnTo>
                    <a:pt x="246303" y="1379004"/>
                  </a:lnTo>
                  <a:lnTo>
                    <a:pt x="210324" y="1338910"/>
                  </a:lnTo>
                  <a:lnTo>
                    <a:pt x="0" y="1573250"/>
                  </a:lnTo>
                  <a:lnTo>
                    <a:pt x="0" y="1613331"/>
                  </a:lnTo>
                  <a:lnTo>
                    <a:pt x="210324" y="1379004"/>
                  </a:lnTo>
                  <a:lnTo>
                    <a:pt x="430606" y="1624431"/>
                  </a:lnTo>
                  <a:lnTo>
                    <a:pt x="466598" y="1584337"/>
                  </a:lnTo>
                  <a:lnTo>
                    <a:pt x="650913" y="1379004"/>
                  </a:lnTo>
                  <a:lnTo>
                    <a:pt x="871207" y="1624431"/>
                  </a:lnTo>
                  <a:lnTo>
                    <a:pt x="907186" y="1584337"/>
                  </a:lnTo>
                  <a:lnTo>
                    <a:pt x="1091501" y="1379004"/>
                  </a:lnTo>
                  <a:lnTo>
                    <a:pt x="1311795" y="1624431"/>
                  </a:lnTo>
                  <a:lnTo>
                    <a:pt x="1347787" y="1584337"/>
                  </a:lnTo>
                  <a:lnTo>
                    <a:pt x="1532102" y="1379004"/>
                  </a:lnTo>
                  <a:lnTo>
                    <a:pt x="1752384" y="1624418"/>
                  </a:lnTo>
                  <a:lnTo>
                    <a:pt x="1788363" y="1584337"/>
                  </a:lnTo>
                  <a:lnTo>
                    <a:pt x="1972678" y="1379004"/>
                  </a:lnTo>
                  <a:lnTo>
                    <a:pt x="2192972" y="1624431"/>
                  </a:lnTo>
                  <a:lnTo>
                    <a:pt x="2228951" y="1584337"/>
                  </a:lnTo>
                  <a:lnTo>
                    <a:pt x="2413254" y="1379004"/>
                  </a:lnTo>
                  <a:lnTo>
                    <a:pt x="2633561" y="1624431"/>
                  </a:lnTo>
                  <a:lnTo>
                    <a:pt x="2669540" y="1584337"/>
                  </a:lnTo>
                  <a:lnTo>
                    <a:pt x="2853855" y="1379004"/>
                  </a:lnTo>
                  <a:lnTo>
                    <a:pt x="2976283" y="1515402"/>
                  </a:lnTo>
                  <a:lnTo>
                    <a:pt x="2976283" y="1475308"/>
                  </a:lnTo>
                  <a:close/>
                </a:path>
                <a:path w="12168505" h="6795134">
                  <a:moveTo>
                    <a:pt x="2976283" y="884796"/>
                  </a:moveTo>
                  <a:lnTo>
                    <a:pt x="2889847" y="788492"/>
                  </a:lnTo>
                  <a:lnTo>
                    <a:pt x="2853855" y="748385"/>
                  </a:lnTo>
                  <a:lnTo>
                    <a:pt x="2633561" y="993825"/>
                  </a:lnTo>
                  <a:lnTo>
                    <a:pt x="2449245" y="788492"/>
                  </a:lnTo>
                  <a:lnTo>
                    <a:pt x="2413254" y="748385"/>
                  </a:lnTo>
                  <a:lnTo>
                    <a:pt x="2192972" y="993825"/>
                  </a:lnTo>
                  <a:lnTo>
                    <a:pt x="2008670" y="788492"/>
                  </a:lnTo>
                  <a:lnTo>
                    <a:pt x="1972678" y="748385"/>
                  </a:lnTo>
                  <a:lnTo>
                    <a:pt x="1752384" y="993813"/>
                  </a:lnTo>
                  <a:lnTo>
                    <a:pt x="1568094" y="788492"/>
                  </a:lnTo>
                  <a:lnTo>
                    <a:pt x="1532102" y="748385"/>
                  </a:lnTo>
                  <a:lnTo>
                    <a:pt x="1311795" y="993825"/>
                  </a:lnTo>
                  <a:lnTo>
                    <a:pt x="1127493" y="788492"/>
                  </a:lnTo>
                  <a:lnTo>
                    <a:pt x="1091501" y="748385"/>
                  </a:lnTo>
                  <a:lnTo>
                    <a:pt x="871207" y="993825"/>
                  </a:lnTo>
                  <a:lnTo>
                    <a:pt x="686904" y="788492"/>
                  </a:lnTo>
                  <a:lnTo>
                    <a:pt x="650913" y="748385"/>
                  </a:lnTo>
                  <a:lnTo>
                    <a:pt x="430606" y="993825"/>
                  </a:lnTo>
                  <a:lnTo>
                    <a:pt x="246316" y="788492"/>
                  </a:lnTo>
                  <a:lnTo>
                    <a:pt x="210324" y="748385"/>
                  </a:lnTo>
                  <a:lnTo>
                    <a:pt x="0" y="982726"/>
                  </a:lnTo>
                  <a:lnTo>
                    <a:pt x="0" y="1022819"/>
                  </a:lnTo>
                  <a:lnTo>
                    <a:pt x="210324" y="788492"/>
                  </a:lnTo>
                  <a:lnTo>
                    <a:pt x="430606" y="1033907"/>
                  </a:lnTo>
                  <a:lnTo>
                    <a:pt x="466585" y="993825"/>
                  </a:lnTo>
                  <a:lnTo>
                    <a:pt x="650913" y="788492"/>
                  </a:lnTo>
                  <a:lnTo>
                    <a:pt x="871207" y="1033907"/>
                  </a:lnTo>
                  <a:lnTo>
                    <a:pt x="907186" y="993825"/>
                  </a:lnTo>
                  <a:lnTo>
                    <a:pt x="1091501" y="788492"/>
                  </a:lnTo>
                  <a:lnTo>
                    <a:pt x="1311795" y="1033907"/>
                  </a:lnTo>
                  <a:lnTo>
                    <a:pt x="1347774" y="993825"/>
                  </a:lnTo>
                  <a:lnTo>
                    <a:pt x="1532102" y="788492"/>
                  </a:lnTo>
                  <a:lnTo>
                    <a:pt x="1752384" y="1033907"/>
                  </a:lnTo>
                  <a:lnTo>
                    <a:pt x="1788375" y="993813"/>
                  </a:lnTo>
                  <a:lnTo>
                    <a:pt x="1972678" y="788492"/>
                  </a:lnTo>
                  <a:lnTo>
                    <a:pt x="2192972" y="1033907"/>
                  </a:lnTo>
                  <a:lnTo>
                    <a:pt x="2228939" y="993825"/>
                  </a:lnTo>
                  <a:lnTo>
                    <a:pt x="2413254" y="788492"/>
                  </a:lnTo>
                  <a:lnTo>
                    <a:pt x="2633561" y="1033907"/>
                  </a:lnTo>
                  <a:lnTo>
                    <a:pt x="2669540" y="993825"/>
                  </a:lnTo>
                  <a:lnTo>
                    <a:pt x="2853855" y="788492"/>
                  </a:lnTo>
                  <a:lnTo>
                    <a:pt x="2976283" y="924877"/>
                  </a:lnTo>
                  <a:lnTo>
                    <a:pt x="2976283" y="884796"/>
                  </a:lnTo>
                  <a:close/>
                </a:path>
                <a:path w="12168505" h="6795134">
                  <a:moveTo>
                    <a:pt x="2976283" y="296100"/>
                  </a:moveTo>
                  <a:lnTo>
                    <a:pt x="2889834" y="199796"/>
                  </a:lnTo>
                  <a:lnTo>
                    <a:pt x="2853855" y="159702"/>
                  </a:lnTo>
                  <a:lnTo>
                    <a:pt x="2633561" y="405130"/>
                  </a:lnTo>
                  <a:lnTo>
                    <a:pt x="2449245" y="199796"/>
                  </a:lnTo>
                  <a:lnTo>
                    <a:pt x="2413254" y="159702"/>
                  </a:lnTo>
                  <a:lnTo>
                    <a:pt x="2192972" y="405130"/>
                  </a:lnTo>
                  <a:lnTo>
                    <a:pt x="2008657" y="199796"/>
                  </a:lnTo>
                  <a:lnTo>
                    <a:pt x="1972678" y="159702"/>
                  </a:lnTo>
                  <a:lnTo>
                    <a:pt x="1752384" y="405130"/>
                  </a:lnTo>
                  <a:lnTo>
                    <a:pt x="1568081" y="199796"/>
                  </a:lnTo>
                  <a:lnTo>
                    <a:pt x="1532102" y="159702"/>
                  </a:lnTo>
                  <a:lnTo>
                    <a:pt x="1311795" y="405130"/>
                  </a:lnTo>
                  <a:lnTo>
                    <a:pt x="1127480" y="199796"/>
                  </a:lnTo>
                  <a:lnTo>
                    <a:pt x="1091501" y="159702"/>
                  </a:lnTo>
                  <a:lnTo>
                    <a:pt x="871207" y="405130"/>
                  </a:lnTo>
                  <a:lnTo>
                    <a:pt x="686892" y="199796"/>
                  </a:lnTo>
                  <a:lnTo>
                    <a:pt x="650913" y="159702"/>
                  </a:lnTo>
                  <a:lnTo>
                    <a:pt x="430606" y="405130"/>
                  </a:lnTo>
                  <a:lnTo>
                    <a:pt x="246303" y="199796"/>
                  </a:lnTo>
                  <a:lnTo>
                    <a:pt x="210324" y="159702"/>
                  </a:lnTo>
                  <a:lnTo>
                    <a:pt x="0" y="394042"/>
                  </a:lnTo>
                  <a:lnTo>
                    <a:pt x="0" y="434124"/>
                  </a:lnTo>
                  <a:lnTo>
                    <a:pt x="210324" y="199796"/>
                  </a:lnTo>
                  <a:lnTo>
                    <a:pt x="430606" y="445223"/>
                  </a:lnTo>
                  <a:lnTo>
                    <a:pt x="466598" y="405130"/>
                  </a:lnTo>
                  <a:lnTo>
                    <a:pt x="650913" y="199796"/>
                  </a:lnTo>
                  <a:lnTo>
                    <a:pt x="871207" y="445223"/>
                  </a:lnTo>
                  <a:lnTo>
                    <a:pt x="907186" y="405130"/>
                  </a:lnTo>
                  <a:lnTo>
                    <a:pt x="1091501" y="199796"/>
                  </a:lnTo>
                  <a:lnTo>
                    <a:pt x="1311795" y="445223"/>
                  </a:lnTo>
                  <a:lnTo>
                    <a:pt x="1347787" y="405130"/>
                  </a:lnTo>
                  <a:lnTo>
                    <a:pt x="1532102" y="199796"/>
                  </a:lnTo>
                  <a:lnTo>
                    <a:pt x="1752384" y="445211"/>
                  </a:lnTo>
                  <a:lnTo>
                    <a:pt x="1788363" y="405130"/>
                  </a:lnTo>
                  <a:lnTo>
                    <a:pt x="1972678" y="199796"/>
                  </a:lnTo>
                  <a:lnTo>
                    <a:pt x="2192972" y="445223"/>
                  </a:lnTo>
                  <a:lnTo>
                    <a:pt x="2228951" y="405130"/>
                  </a:lnTo>
                  <a:lnTo>
                    <a:pt x="2413254" y="199796"/>
                  </a:lnTo>
                  <a:lnTo>
                    <a:pt x="2633561" y="445223"/>
                  </a:lnTo>
                  <a:lnTo>
                    <a:pt x="2669540" y="405130"/>
                  </a:lnTo>
                  <a:lnTo>
                    <a:pt x="2853855" y="199796"/>
                  </a:lnTo>
                  <a:lnTo>
                    <a:pt x="2976283" y="336194"/>
                  </a:lnTo>
                  <a:lnTo>
                    <a:pt x="2976283" y="296100"/>
                  </a:lnTo>
                  <a:close/>
                </a:path>
                <a:path w="12168505" h="6795134">
                  <a:moveTo>
                    <a:pt x="3986822" y="124460"/>
                  </a:moveTo>
                  <a:lnTo>
                    <a:pt x="3875113" y="0"/>
                  </a:lnTo>
                  <a:lnTo>
                    <a:pt x="3657955" y="0"/>
                  </a:lnTo>
                  <a:lnTo>
                    <a:pt x="3546246" y="124460"/>
                  </a:lnTo>
                  <a:lnTo>
                    <a:pt x="3766540" y="369887"/>
                  </a:lnTo>
                  <a:lnTo>
                    <a:pt x="3986822" y="124460"/>
                  </a:lnTo>
                  <a:close/>
                </a:path>
                <a:path w="12168505" h="6795134">
                  <a:moveTo>
                    <a:pt x="4427398" y="124460"/>
                  </a:moveTo>
                  <a:lnTo>
                    <a:pt x="4315688" y="0"/>
                  </a:lnTo>
                  <a:lnTo>
                    <a:pt x="4098531" y="0"/>
                  </a:lnTo>
                  <a:lnTo>
                    <a:pt x="3986822" y="124460"/>
                  </a:lnTo>
                  <a:lnTo>
                    <a:pt x="4207116" y="369887"/>
                  </a:lnTo>
                  <a:lnTo>
                    <a:pt x="4427398" y="124460"/>
                  </a:lnTo>
                  <a:close/>
                </a:path>
                <a:path w="12168505" h="6795134">
                  <a:moveTo>
                    <a:pt x="4867986" y="124460"/>
                  </a:moveTo>
                  <a:lnTo>
                    <a:pt x="4756277" y="0"/>
                  </a:lnTo>
                  <a:lnTo>
                    <a:pt x="4539119" y="0"/>
                  </a:lnTo>
                  <a:lnTo>
                    <a:pt x="4427410" y="124460"/>
                  </a:lnTo>
                  <a:lnTo>
                    <a:pt x="4647704" y="369887"/>
                  </a:lnTo>
                  <a:lnTo>
                    <a:pt x="4867986" y="124460"/>
                  </a:lnTo>
                  <a:close/>
                </a:path>
                <a:path w="12168505" h="6795134">
                  <a:moveTo>
                    <a:pt x="5308600" y="124460"/>
                  </a:moveTo>
                  <a:lnTo>
                    <a:pt x="5196891" y="0"/>
                  </a:lnTo>
                  <a:lnTo>
                    <a:pt x="4979733" y="0"/>
                  </a:lnTo>
                  <a:lnTo>
                    <a:pt x="4868024" y="124460"/>
                  </a:lnTo>
                  <a:lnTo>
                    <a:pt x="5088318" y="369887"/>
                  </a:lnTo>
                  <a:lnTo>
                    <a:pt x="5308600" y="124460"/>
                  </a:lnTo>
                  <a:close/>
                </a:path>
                <a:path w="12168505" h="6795134">
                  <a:moveTo>
                    <a:pt x="6064339" y="0"/>
                  </a:moveTo>
                  <a:lnTo>
                    <a:pt x="5860872" y="0"/>
                  </a:lnTo>
                  <a:lnTo>
                    <a:pt x="5749163" y="124460"/>
                  </a:lnTo>
                  <a:lnTo>
                    <a:pt x="5637466" y="0"/>
                  </a:lnTo>
                  <a:lnTo>
                    <a:pt x="5420309" y="0"/>
                  </a:lnTo>
                  <a:lnTo>
                    <a:pt x="5308600" y="124460"/>
                  </a:lnTo>
                  <a:lnTo>
                    <a:pt x="5528894" y="369887"/>
                  </a:lnTo>
                  <a:lnTo>
                    <a:pt x="5749163" y="124472"/>
                  </a:lnTo>
                  <a:lnTo>
                    <a:pt x="5969457" y="369887"/>
                  </a:lnTo>
                  <a:lnTo>
                    <a:pt x="6064339" y="264172"/>
                  </a:lnTo>
                  <a:lnTo>
                    <a:pt x="6064339" y="0"/>
                  </a:lnTo>
                  <a:close/>
                </a:path>
                <a:path w="12168505" h="6795134">
                  <a:moveTo>
                    <a:pt x="9299435" y="6474079"/>
                  </a:moveTo>
                  <a:lnTo>
                    <a:pt x="9176918" y="6337579"/>
                  </a:lnTo>
                  <a:lnTo>
                    <a:pt x="9176918" y="6610578"/>
                  </a:lnTo>
                  <a:lnTo>
                    <a:pt x="9299435" y="6474079"/>
                  </a:lnTo>
                  <a:close/>
                </a:path>
                <a:path w="12168505" h="6795134">
                  <a:moveTo>
                    <a:pt x="9378201" y="3416147"/>
                  </a:moveTo>
                  <a:lnTo>
                    <a:pt x="9342209" y="3416147"/>
                  </a:lnTo>
                  <a:lnTo>
                    <a:pt x="9297251" y="3466236"/>
                  </a:lnTo>
                  <a:lnTo>
                    <a:pt x="9252293" y="3416147"/>
                  </a:lnTo>
                  <a:lnTo>
                    <a:pt x="9216314" y="3416147"/>
                  </a:lnTo>
                  <a:lnTo>
                    <a:pt x="9297251" y="3506317"/>
                  </a:lnTo>
                  <a:lnTo>
                    <a:pt x="9333243" y="3466236"/>
                  </a:lnTo>
                  <a:lnTo>
                    <a:pt x="9378201" y="3416147"/>
                  </a:lnTo>
                  <a:close/>
                </a:path>
                <a:path w="12168505" h="6795134">
                  <a:moveTo>
                    <a:pt x="9740036" y="6474079"/>
                  </a:moveTo>
                  <a:lnTo>
                    <a:pt x="9519742" y="6228651"/>
                  </a:lnTo>
                  <a:lnTo>
                    <a:pt x="9299448" y="6474079"/>
                  </a:lnTo>
                  <a:lnTo>
                    <a:pt x="9519742" y="6719506"/>
                  </a:lnTo>
                  <a:lnTo>
                    <a:pt x="9740036" y="6474079"/>
                  </a:lnTo>
                  <a:close/>
                </a:path>
                <a:path w="12168505" h="6795134">
                  <a:moveTo>
                    <a:pt x="9818789" y="3416147"/>
                  </a:moveTo>
                  <a:lnTo>
                    <a:pt x="9782810" y="3416147"/>
                  </a:lnTo>
                  <a:lnTo>
                    <a:pt x="9737852" y="3466236"/>
                  </a:lnTo>
                  <a:lnTo>
                    <a:pt x="9692894" y="3416147"/>
                  </a:lnTo>
                  <a:lnTo>
                    <a:pt x="9656915" y="3416147"/>
                  </a:lnTo>
                  <a:lnTo>
                    <a:pt x="9737852" y="3506317"/>
                  </a:lnTo>
                  <a:lnTo>
                    <a:pt x="9773831" y="3466236"/>
                  </a:lnTo>
                  <a:lnTo>
                    <a:pt x="9818789" y="3416147"/>
                  </a:lnTo>
                  <a:close/>
                </a:path>
                <a:path w="12168505" h="6795134">
                  <a:moveTo>
                    <a:pt x="10259365" y="3416147"/>
                  </a:moveTo>
                  <a:lnTo>
                    <a:pt x="10223386" y="3416147"/>
                  </a:lnTo>
                  <a:lnTo>
                    <a:pt x="10178428" y="3466236"/>
                  </a:lnTo>
                  <a:lnTo>
                    <a:pt x="10133470" y="3416147"/>
                  </a:lnTo>
                  <a:lnTo>
                    <a:pt x="10097491" y="3416147"/>
                  </a:lnTo>
                  <a:lnTo>
                    <a:pt x="10178428" y="3506317"/>
                  </a:lnTo>
                  <a:lnTo>
                    <a:pt x="10214407" y="3466236"/>
                  </a:lnTo>
                  <a:lnTo>
                    <a:pt x="10259365" y="3416147"/>
                  </a:lnTo>
                  <a:close/>
                </a:path>
                <a:path w="12168505" h="6795134">
                  <a:moveTo>
                    <a:pt x="10621201" y="6474079"/>
                  </a:moveTo>
                  <a:lnTo>
                    <a:pt x="10400906" y="6228651"/>
                  </a:lnTo>
                  <a:lnTo>
                    <a:pt x="10180612" y="6474079"/>
                  </a:lnTo>
                  <a:lnTo>
                    <a:pt x="9960331" y="6228651"/>
                  </a:lnTo>
                  <a:lnTo>
                    <a:pt x="9740036" y="6474079"/>
                  </a:lnTo>
                  <a:lnTo>
                    <a:pt x="9960331" y="6719506"/>
                  </a:lnTo>
                  <a:lnTo>
                    <a:pt x="10180612" y="6474092"/>
                  </a:lnTo>
                  <a:lnTo>
                    <a:pt x="10400906" y="6719506"/>
                  </a:lnTo>
                  <a:lnTo>
                    <a:pt x="10621201" y="6474079"/>
                  </a:lnTo>
                  <a:close/>
                </a:path>
                <a:path w="12168505" h="6795134">
                  <a:moveTo>
                    <a:pt x="10699953" y="3416147"/>
                  </a:moveTo>
                  <a:lnTo>
                    <a:pt x="10663974" y="3416147"/>
                  </a:lnTo>
                  <a:lnTo>
                    <a:pt x="10619016" y="3466236"/>
                  </a:lnTo>
                  <a:lnTo>
                    <a:pt x="10574058" y="3416147"/>
                  </a:lnTo>
                  <a:lnTo>
                    <a:pt x="10538079" y="3416147"/>
                  </a:lnTo>
                  <a:lnTo>
                    <a:pt x="10619016" y="3506317"/>
                  </a:lnTo>
                  <a:lnTo>
                    <a:pt x="10654995" y="3466236"/>
                  </a:lnTo>
                  <a:lnTo>
                    <a:pt x="10699953" y="3416147"/>
                  </a:lnTo>
                  <a:close/>
                </a:path>
                <a:path w="12168505" h="6795134">
                  <a:moveTo>
                    <a:pt x="11061789" y="6474079"/>
                  </a:moveTo>
                  <a:lnTo>
                    <a:pt x="10841495" y="6228651"/>
                  </a:lnTo>
                  <a:lnTo>
                    <a:pt x="10621201" y="6474079"/>
                  </a:lnTo>
                  <a:lnTo>
                    <a:pt x="10841495" y="6719506"/>
                  </a:lnTo>
                  <a:lnTo>
                    <a:pt x="11061789" y="6474079"/>
                  </a:lnTo>
                  <a:close/>
                </a:path>
                <a:path w="12168505" h="6795134">
                  <a:moveTo>
                    <a:pt x="11140554" y="3416147"/>
                  </a:moveTo>
                  <a:lnTo>
                    <a:pt x="11104575" y="3416147"/>
                  </a:lnTo>
                  <a:lnTo>
                    <a:pt x="11059617" y="3466236"/>
                  </a:lnTo>
                  <a:lnTo>
                    <a:pt x="11014659" y="3416147"/>
                  </a:lnTo>
                  <a:lnTo>
                    <a:pt x="10978680" y="3416147"/>
                  </a:lnTo>
                  <a:lnTo>
                    <a:pt x="11059617" y="3506317"/>
                  </a:lnTo>
                  <a:lnTo>
                    <a:pt x="11095596" y="3466236"/>
                  </a:lnTo>
                  <a:lnTo>
                    <a:pt x="11140554" y="3416147"/>
                  </a:lnTo>
                  <a:close/>
                </a:path>
                <a:path w="12168505" h="6795134">
                  <a:moveTo>
                    <a:pt x="11502390" y="6474079"/>
                  </a:moveTo>
                  <a:lnTo>
                    <a:pt x="11282096" y="6228651"/>
                  </a:lnTo>
                  <a:lnTo>
                    <a:pt x="11061802" y="6474079"/>
                  </a:lnTo>
                  <a:lnTo>
                    <a:pt x="11282096" y="6719506"/>
                  </a:lnTo>
                  <a:lnTo>
                    <a:pt x="11502390" y="6474079"/>
                  </a:lnTo>
                  <a:close/>
                </a:path>
                <a:path w="12168505" h="6795134">
                  <a:moveTo>
                    <a:pt x="11581143" y="3416147"/>
                  </a:moveTo>
                  <a:lnTo>
                    <a:pt x="11545164" y="3416147"/>
                  </a:lnTo>
                  <a:lnTo>
                    <a:pt x="11500206" y="3466236"/>
                  </a:lnTo>
                  <a:lnTo>
                    <a:pt x="11455248" y="3416147"/>
                  </a:lnTo>
                  <a:lnTo>
                    <a:pt x="11419269" y="3416147"/>
                  </a:lnTo>
                  <a:lnTo>
                    <a:pt x="11500206" y="3506317"/>
                  </a:lnTo>
                  <a:lnTo>
                    <a:pt x="11536185" y="3466236"/>
                  </a:lnTo>
                  <a:lnTo>
                    <a:pt x="11581143" y="3416147"/>
                  </a:lnTo>
                  <a:close/>
                </a:path>
                <a:path w="12168505" h="6795134">
                  <a:moveTo>
                    <a:pt x="12021718" y="3416147"/>
                  </a:moveTo>
                  <a:lnTo>
                    <a:pt x="11985739" y="3416147"/>
                  </a:lnTo>
                  <a:lnTo>
                    <a:pt x="11940781" y="3466236"/>
                  </a:lnTo>
                  <a:lnTo>
                    <a:pt x="11895823" y="3416147"/>
                  </a:lnTo>
                  <a:lnTo>
                    <a:pt x="11859844" y="3416147"/>
                  </a:lnTo>
                  <a:lnTo>
                    <a:pt x="11940781" y="3506317"/>
                  </a:lnTo>
                  <a:lnTo>
                    <a:pt x="11976760" y="3466236"/>
                  </a:lnTo>
                  <a:lnTo>
                    <a:pt x="12021718" y="3416147"/>
                  </a:lnTo>
                  <a:close/>
                </a:path>
                <a:path w="12168505" h="6795134">
                  <a:moveTo>
                    <a:pt x="12167972" y="6233884"/>
                  </a:moveTo>
                  <a:lnTo>
                    <a:pt x="12163273" y="6228639"/>
                  </a:lnTo>
                  <a:lnTo>
                    <a:pt x="11942966" y="6474066"/>
                  </a:lnTo>
                  <a:lnTo>
                    <a:pt x="11722684" y="6228651"/>
                  </a:lnTo>
                  <a:lnTo>
                    <a:pt x="11502390" y="6474079"/>
                  </a:lnTo>
                  <a:lnTo>
                    <a:pt x="11722684" y="6719506"/>
                  </a:lnTo>
                  <a:lnTo>
                    <a:pt x="11942966" y="6474092"/>
                  </a:lnTo>
                  <a:lnTo>
                    <a:pt x="12163273" y="6719506"/>
                  </a:lnTo>
                  <a:lnTo>
                    <a:pt x="12167972" y="6714261"/>
                  </a:lnTo>
                  <a:lnTo>
                    <a:pt x="12167972" y="6233884"/>
                  </a:lnTo>
                  <a:close/>
                </a:path>
                <a:path w="12168505" h="6795134">
                  <a:moveTo>
                    <a:pt x="12167984" y="6749351"/>
                  </a:moveTo>
                  <a:lnTo>
                    <a:pt x="12163158" y="6754736"/>
                  </a:lnTo>
                  <a:lnTo>
                    <a:pt x="11978856" y="6549403"/>
                  </a:lnTo>
                  <a:lnTo>
                    <a:pt x="11942877" y="6509309"/>
                  </a:lnTo>
                  <a:lnTo>
                    <a:pt x="11722583" y="6754749"/>
                  </a:lnTo>
                  <a:lnTo>
                    <a:pt x="11538268" y="6549403"/>
                  </a:lnTo>
                  <a:lnTo>
                    <a:pt x="11502288" y="6509309"/>
                  </a:lnTo>
                  <a:lnTo>
                    <a:pt x="11282007" y="6754749"/>
                  </a:lnTo>
                  <a:lnTo>
                    <a:pt x="11097666" y="6549403"/>
                  </a:lnTo>
                  <a:lnTo>
                    <a:pt x="11061687" y="6509309"/>
                  </a:lnTo>
                  <a:lnTo>
                    <a:pt x="10841393" y="6754749"/>
                  </a:lnTo>
                  <a:lnTo>
                    <a:pt x="10657078" y="6549403"/>
                  </a:lnTo>
                  <a:lnTo>
                    <a:pt x="10621099" y="6509309"/>
                  </a:lnTo>
                  <a:lnTo>
                    <a:pt x="10400817" y="6754736"/>
                  </a:lnTo>
                  <a:lnTo>
                    <a:pt x="10216502" y="6549403"/>
                  </a:lnTo>
                  <a:lnTo>
                    <a:pt x="10180523" y="6509309"/>
                  </a:lnTo>
                  <a:lnTo>
                    <a:pt x="9960242" y="6754749"/>
                  </a:lnTo>
                  <a:lnTo>
                    <a:pt x="9775927" y="6549403"/>
                  </a:lnTo>
                  <a:lnTo>
                    <a:pt x="9739947" y="6509309"/>
                  </a:lnTo>
                  <a:lnTo>
                    <a:pt x="9519628" y="6754749"/>
                  </a:lnTo>
                  <a:lnTo>
                    <a:pt x="9335325" y="6549403"/>
                  </a:lnTo>
                  <a:lnTo>
                    <a:pt x="9299346" y="6509309"/>
                  </a:lnTo>
                  <a:lnTo>
                    <a:pt x="9176931" y="6645707"/>
                  </a:lnTo>
                  <a:lnTo>
                    <a:pt x="9176931" y="6685788"/>
                  </a:lnTo>
                  <a:lnTo>
                    <a:pt x="9299346" y="6549403"/>
                  </a:lnTo>
                  <a:lnTo>
                    <a:pt x="9519628" y="6794830"/>
                  </a:lnTo>
                  <a:lnTo>
                    <a:pt x="9555607" y="6754749"/>
                  </a:lnTo>
                  <a:lnTo>
                    <a:pt x="9739947" y="6549403"/>
                  </a:lnTo>
                  <a:lnTo>
                    <a:pt x="9960242" y="6794830"/>
                  </a:lnTo>
                  <a:lnTo>
                    <a:pt x="9996208" y="6754749"/>
                  </a:lnTo>
                  <a:lnTo>
                    <a:pt x="10180523" y="6549403"/>
                  </a:lnTo>
                  <a:lnTo>
                    <a:pt x="10400817" y="6794830"/>
                  </a:lnTo>
                  <a:lnTo>
                    <a:pt x="10436796" y="6754736"/>
                  </a:lnTo>
                  <a:lnTo>
                    <a:pt x="10621099" y="6549403"/>
                  </a:lnTo>
                  <a:lnTo>
                    <a:pt x="10841393" y="6794830"/>
                  </a:lnTo>
                  <a:lnTo>
                    <a:pt x="10877360" y="6754749"/>
                  </a:lnTo>
                  <a:lnTo>
                    <a:pt x="11061687" y="6549403"/>
                  </a:lnTo>
                  <a:lnTo>
                    <a:pt x="11282007" y="6794830"/>
                  </a:lnTo>
                  <a:lnTo>
                    <a:pt x="11317973" y="6754749"/>
                  </a:lnTo>
                  <a:lnTo>
                    <a:pt x="11502288" y="6549403"/>
                  </a:lnTo>
                  <a:lnTo>
                    <a:pt x="11722583" y="6794830"/>
                  </a:lnTo>
                  <a:lnTo>
                    <a:pt x="11758549" y="6754749"/>
                  </a:lnTo>
                  <a:lnTo>
                    <a:pt x="11942877" y="6549403"/>
                  </a:lnTo>
                  <a:lnTo>
                    <a:pt x="12163158" y="6794830"/>
                  </a:lnTo>
                  <a:lnTo>
                    <a:pt x="12167984" y="6789445"/>
                  </a:lnTo>
                  <a:lnTo>
                    <a:pt x="12167984" y="6754736"/>
                  </a:lnTo>
                  <a:lnTo>
                    <a:pt x="12167984" y="6749351"/>
                  </a:lnTo>
                  <a:close/>
                </a:path>
              </a:pathLst>
            </a:custGeom>
            <a:solidFill>
              <a:srgbClr val="8AA1AD">
                <a:alpha val="3999"/>
              </a:srgbClr>
            </a:solidFill>
          </p:spPr>
          <p:txBody>
            <a:bodyPr wrap="square" lIns="0" tIns="0" rIns="0" bIns="0" rtlCol="0"/>
            <a:lstStyle/>
            <a:p>
              <a:pPr defTabSz="916137">
                <a:buClrTx/>
              </a:pPr>
              <a:endParaRPr sz="1803" kern="1200">
                <a:solidFill>
                  <a:prstClr val="black"/>
                </a:solidFill>
                <a:latin typeface="Calibri"/>
                <a:ea typeface="+mn-ea"/>
                <a:cs typeface="+mn-cs"/>
              </a:endParaRPr>
            </a:p>
          </p:txBody>
        </p:sp>
        <p:sp>
          <p:nvSpPr>
            <p:cNvPr id="7" name="object 7">
              <a:extLst>
                <a:ext uri="{FF2B5EF4-FFF2-40B4-BE49-F238E27FC236}">
                  <a16:creationId xmlns:a16="http://schemas.microsoft.com/office/drawing/2014/main" id="{C53211E9-A7EB-4CEB-DFFE-3AC5556C7267}"/>
                </a:ext>
              </a:extLst>
            </p:cNvPr>
            <p:cNvSpPr/>
            <p:nvPr/>
          </p:nvSpPr>
          <p:spPr>
            <a:xfrm>
              <a:off x="2983128" y="2127250"/>
              <a:ext cx="6452972" cy="1270647"/>
            </a:xfrm>
            <a:custGeom>
              <a:avLst/>
              <a:gdLst/>
              <a:ahLst/>
              <a:cxnLst/>
              <a:rect l="l" t="t" r="r" b="b"/>
              <a:pathLst>
                <a:path w="6187440" h="3378835">
                  <a:moveTo>
                    <a:pt x="122516" y="3057906"/>
                  </a:moveTo>
                  <a:lnTo>
                    <a:pt x="0" y="2921406"/>
                  </a:lnTo>
                  <a:lnTo>
                    <a:pt x="0" y="3194405"/>
                  </a:lnTo>
                  <a:lnTo>
                    <a:pt x="122516" y="3057906"/>
                  </a:lnTo>
                  <a:close/>
                </a:path>
                <a:path w="6187440" h="3378835">
                  <a:moveTo>
                    <a:pt x="122516" y="2475712"/>
                  </a:moveTo>
                  <a:lnTo>
                    <a:pt x="0" y="2339213"/>
                  </a:lnTo>
                  <a:lnTo>
                    <a:pt x="0" y="2612212"/>
                  </a:lnTo>
                  <a:lnTo>
                    <a:pt x="122516" y="2475712"/>
                  </a:lnTo>
                  <a:close/>
                </a:path>
                <a:path w="6187440" h="3378835">
                  <a:moveTo>
                    <a:pt x="122516" y="1885200"/>
                  </a:moveTo>
                  <a:lnTo>
                    <a:pt x="0" y="1748701"/>
                  </a:lnTo>
                  <a:lnTo>
                    <a:pt x="0" y="2021700"/>
                  </a:lnTo>
                  <a:lnTo>
                    <a:pt x="122516" y="1885200"/>
                  </a:lnTo>
                  <a:close/>
                </a:path>
                <a:path w="6187440" h="3378835">
                  <a:moveTo>
                    <a:pt x="122516" y="1303667"/>
                  </a:moveTo>
                  <a:lnTo>
                    <a:pt x="0" y="1167168"/>
                  </a:lnTo>
                  <a:lnTo>
                    <a:pt x="0" y="1440167"/>
                  </a:lnTo>
                  <a:lnTo>
                    <a:pt x="122516" y="1303667"/>
                  </a:lnTo>
                  <a:close/>
                </a:path>
                <a:path w="6187440" h="3378835">
                  <a:moveTo>
                    <a:pt x="122516" y="713143"/>
                  </a:moveTo>
                  <a:lnTo>
                    <a:pt x="0" y="576643"/>
                  </a:lnTo>
                  <a:lnTo>
                    <a:pt x="0" y="849642"/>
                  </a:lnTo>
                  <a:lnTo>
                    <a:pt x="122516" y="713143"/>
                  </a:lnTo>
                  <a:close/>
                </a:path>
                <a:path w="6187440" h="3378835">
                  <a:moveTo>
                    <a:pt x="122516" y="124460"/>
                  </a:moveTo>
                  <a:lnTo>
                    <a:pt x="10807" y="0"/>
                  </a:lnTo>
                  <a:lnTo>
                    <a:pt x="0" y="0"/>
                  </a:lnTo>
                  <a:lnTo>
                    <a:pt x="0" y="260959"/>
                  </a:lnTo>
                  <a:lnTo>
                    <a:pt x="122516" y="124460"/>
                  </a:lnTo>
                  <a:close/>
                </a:path>
                <a:path w="6187440" h="3378835">
                  <a:moveTo>
                    <a:pt x="201282" y="0"/>
                  </a:moveTo>
                  <a:lnTo>
                    <a:pt x="165290" y="0"/>
                  </a:lnTo>
                  <a:lnTo>
                    <a:pt x="120345" y="50076"/>
                  </a:lnTo>
                  <a:lnTo>
                    <a:pt x="75399" y="0"/>
                  </a:lnTo>
                  <a:lnTo>
                    <a:pt x="39408" y="0"/>
                  </a:lnTo>
                  <a:lnTo>
                    <a:pt x="120345" y="90170"/>
                  </a:lnTo>
                  <a:lnTo>
                    <a:pt x="156324" y="50076"/>
                  </a:lnTo>
                  <a:lnTo>
                    <a:pt x="201282" y="0"/>
                  </a:lnTo>
                  <a:close/>
                </a:path>
                <a:path w="6187440" h="3378835">
                  <a:moveTo>
                    <a:pt x="563105" y="124460"/>
                  </a:moveTo>
                  <a:lnTo>
                    <a:pt x="451396" y="0"/>
                  </a:lnTo>
                  <a:lnTo>
                    <a:pt x="234238" y="0"/>
                  </a:lnTo>
                  <a:lnTo>
                    <a:pt x="122529" y="124460"/>
                  </a:lnTo>
                  <a:lnTo>
                    <a:pt x="342823" y="369887"/>
                  </a:lnTo>
                  <a:lnTo>
                    <a:pt x="563105" y="124460"/>
                  </a:lnTo>
                  <a:close/>
                </a:path>
                <a:path w="6187440" h="3378835">
                  <a:moveTo>
                    <a:pt x="563118" y="3057906"/>
                  </a:moveTo>
                  <a:lnTo>
                    <a:pt x="342823" y="2812478"/>
                  </a:lnTo>
                  <a:lnTo>
                    <a:pt x="122529" y="3057906"/>
                  </a:lnTo>
                  <a:lnTo>
                    <a:pt x="342823" y="3303333"/>
                  </a:lnTo>
                  <a:lnTo>
                    <a:pt x="563118" y="3057906"/>
                  </a:lnTo>
                  <a:close/>
                </a:path>
                <a:path w="6187440" h="3378835">
                  <a:moveTo>
                    <a:pt x="563118" y="2475712"/>
                  </a:moveTo>
                  <a:lnTo>
                    <a:pt x="342823" y="2230285"/>
                  </a:lnTo>
                  <a:lnTo>
                    <a:pt x="122529" y="2475712"/>
                  </a:lnTo>
                  <a:lnTo>
                    <a:pt x="342823" y="2721140"/>
                  </a:lnTo>
                  <a:lnTo>
                    <a:pt x="563118" y="2475712"/>
                  </a:lnTo>
                  <a:close/>
                </a:path>
                <a:path w="6187440" h="3378835">
                  <a:moveTo>
                    <a:pt x="563118" y="1885200"/>
                  </a:moveTo>
                  <a:lnTo>
                    <a:pt x="342823" y="1639773"/>
                  </a:lnTo>
                  <a:lnTo>
                    <a:pt x="122529" y="1885200"/>
                  </a:lnTo>
                  <a:lnTo>
                    <a:pt x="342823" y="2130628"/>
                  </a:lnTo>
                  <a:lnTo>
                    <a:pt x="563118" y="1885200"/>
                  </a:lnTo>
                  <a:close/>
                </a:path>
                <a:path w="6187440" h="3378835">
                  <a:moveTo>
                    <a:pt x="563118" y="1303667"/>
                  </a:moveTo>
                  <a:lnTo>
                    <a:pt x="342823" y="1058240"/>
                  </a:lnTo>
                  <a:lnTo>
                    <a:pt x="122529" y="1303667"/>
                  </a:lnTo>
                  <a:lnTo>
                    <a:pt x="342823" y="1549095"/>
                  </a:lnTo>
                  <a:lnTo>
                    <a:pt x="563118" y="1303667"/>
                  </a:lnTo>
                  <a:close/>
                </a:path>
                <a:path w="6187440" h="3378835">
                  <a:moveTo>
                    <a:pt x="563118" y="713155"/>
                  </a:moveTo>
                  <a:lnTo>
                    <a:pt x="342823" y="467728"/>
                  </a:lnTo>
                  <a:lnTo>
                    <a:pt x="122529" y="713155"/>
                  </a:lnTo>
                  <a:lnTo>
                    <a:pt x="342823" y="958583"/>
                  </a:lnTo>
                  <a:lnTo>
                    <a:pt x="563118" y="713155"/>
                  </a:lnTo>
                  <a:close/>
                </a:path>
                <a:path w="6187440" h="3378835">
                  <a:moveTo>
                    <a:pt x="641870" y="0"/>
                  </a:moveTo>
                  <a:lnTo>
                    <a:pt x="605878" y="0"/>
                  </a:lnTo>
                  <a:lnTo>
                    <a:pt x="560933" y="50076"/>
                  </a:lnTo>
                  <a:lnTo>
                    <a:pt x="515988" y="0"/>
                  </a:lnTo>
                  <a:lnTo>
                    <a:pt x="479996" y="0"/>
                  </a:lnTo>
                  <a:lnTo>
                    <a:pt x="560933" y="90170"/>
                  </a:lnTo>
                  <a:lnTo>
                    <a:pt x="596912" y="50076"/>
                  </a:lnTo>
                  <a:lnTo>
                    <a:pt x="641870" y="0"/>
                  </a:lnTo>
                  <a:close/>
                </a:path>
                <a:path w="6187440" h="3378835">
                  <a:moveTo>
                    <a:pt x="1003693" y="124460"/>
                  </a:moveTo>
                  <a:lnTo>
                    <a:pt x="891984" y="0"/>
                  </a:lnTo>
                  <a:lnTo>
                    <a:pt x="674827" y="0"/>
                  </a:lnTo>
                  <a:lnTo>
                    <a:pt x="563118" y="124460"/>
                  </a:lnTo>
                  <a:lnTo>
                    <a:pt x="783412" y="369887"/>
                  </a:lnTo>
                  <a:lnTo>
                    <a:pt x="1003693" y="124460"/>
                  </a:lnTo>
                  <a:close/>
                </a:path>
                <a:path w="6187440" h="3378835">
                  <a:moveTo>
                    <a:pt x="1082446" y="0"/>
                  </a:moveTo>
                  <a:lnTo>
                    <a:pt x="1046467" y="0"/>
                  </a:lnTo>
                  <a:lnTo>
                    <a:pt x="1001522" y="50076"/>
                  </a:lnTo>
                  <a:lnTo>
                    <a:pt x="956564" y="0"/>
                  </a:lnTo>
                  <a:lnTo>
                    <a:pt x="920584" y="0"/>
                  </a:lnTo>
                  <a:lnTo>
                    <a:pt x="1001522" y="90157"/>
                  </a:lnTo>
                  <a:lnTo>
                    <a:pt x="1037488" y="50076"/>
                  </a:lnTo>
                  <a:lnTo>
                    <a:pt x="1082446" y="0"/>
                  </a:lnTo>
                  <a:close/>
                </a:path>
                <a:path w="6187440" h="3378835">
                  <a:moveTo>
                    <a:pt x="1444282" y="3057906"/>
                  </a:moveTo>
                  <a:lnTo>
                    <a:pt x="1223987" y="2812478"/>
                  </a:lnTo>
                  <a:lnTo>
                    <a:pt x="1003693" y="3057906"/>
                  </a:lnTo>
                  <a:lnTo>
                    <a:pt x="783412" y="2812478"/>
                  </a:lnTo>
                  <a:lnTo>
                    <a:pt x="563118" y="3057906"/>
                  </a:lnTo>
                  <a:lnTo>
                    <a:pt x="783412" y="3303333"/>
                  </a:lnTo>
                  <a:lnTo>
                    <a:pt x="1003693" y="3057918"/>
                  </a:lnTo>
                  <a:lnTo>
                    <a:pt x="1223987" y="3303333"/>
                  </a:lnTo>
                  <a:lnTo>
                    <a:pt x="1444282" y="3057906"/>
                  </a:lnTo>
                  <a:close/>
                </a:path>
                <a:path w="6187440" h="3378835">
                  <a:moveTo>
                    <a:pt x="1444282" y="2475712"/>
                  </a:moveTo>
                  <a:lnTo>
                    <a:pt x="1223987" y="2230285"/>
                  </a:lnTo>
                  <a:lnTo>
                    <a:pt x="1003693" y="2475712"/>
                  </a:lnTo>
                  <a:lnTo>
                    <a:pt x="783412" y="2230285"/>
                  </a:lnTo>
                  <a:lnTo>
                    <a:pt x="563118" y="2475712"/>
                  </a:lnTo>
                  <a:lnTo>
                    <a:pt x="783412" y="2721140"/>
                  </a:lnTo>
                  <a:lnTo>
                    <a:pt x="1003693" y="2475725"/>
                  </a:lnTo>
                  <a:lnTo>
                    <a:pt x="1223987" y="2721140"/>
                  </a:lnTo>
                  <a:lnTo>
                    <a:pt x="1444282" y="2475712"/>
                  </a:lnTo>
                  <a:close/>
                </a:path>
                <a:path w="6187440" h="3378835">
                  <a:moveTo>
                    <a:pt x="1444282" y="1885200"/>
                  </a:moveTo>
                  <a:lnTo>
                    <a:pt x="1223987" y="1639773"/>
                  </a:lnTo>
                  <a:lnTo>
                    <a:pt x="1003693" y="1885200"/>
                  </a:lnTo>
                  <a:lnTo>
                    <a:pt x="783412" y="1639773"/>
                  </a:lnTo>
                  <a:lnTo>
                    <a:pt x="563118" y="1885200"/>
                  </a:lnTo>
                  <a:lnTo>
                    <a:pt x="783412" y="2130628"/>
                  </a:lnTo>
                  <a:lnTo>
                    <a:pt x="1003693" y="1885213"/>
                  </a:lnTo>
                  <a:lnTo>
                    <a:pt x="1223987" y="2130628"/>
                  </a:lnTo>
                  <a:lnTo>
                    <a:pt x="1444282" y="1885200"/>
                  </a:lnTo>
                  <a:close/>
                </a:path>
                <a:path w="6187440" h="3378835">
                  <a:moveTo>
                    <a:pt x="1444282" y="1303667"/>
                  </a:moveTo>
                  <a:lnTo>
                    <a:pt x="1223987" y="1058240"/>
                  </a:lnTo>
                  <a:lnTo>
                    <a:pt x="1003693" y="1303667"/>
                  </a:lnTo>
                  <a:lnTo>
                    <a:pt x="783412" y="1058240"/>
                  </a:lnTo>
                  <a:lnTo>
                    <a:pt x="563118" y="1303667"/>
                  </a:lnTo>
                  <a:lnTo>
                    <a:pt x="783412" y="1549095"/>
                  </a:lnTo>
                  <a:lnTo>
                    <a:pt x="1003693" y="1303680"/>
                  </a:lnTo>
                  <a:lnTo>
                    <a:pt x="1223987" y="1549095"/>
                  </a:lnTo>
                  <a:lnTo>
                    <a:pt x="1444282" y="1303667"/>
                  </a:lnTo>
                  <a:close/>
                </a:path>
                <a:path w="6187440" h="3378835">
                  <a:moveTo>
                    <a:pt x="1444282" y="713155"/>
                  </a:moveTo>
                  <a:lnTo>
                    <a:pt x="1223987" y="467728"/>
                  </a:lnTo>
                  <a:lnTo>
                    <a:pt x="1003693" y="713155"/>
                  </a:lnTo>
                  <a:lnTo>
                    <a:pt x="783412" y="467728"/>
                  </a:lnTo>
                  <a:lnTo>
                    <a:pt x="563118" y="713155"/>
                  </a:lnTo>
                  <a:lnTo>
                    <a:pt x="783412" y="958583"/>
                  </a:lnTo>
                  <a:lnTo>
                    <a:pt x="1003693" y="713168"/>
                  </a:lnTo>
                  <a:lnTo>
                    <a:pt x="1223987" y="958583"/>
                  </a:lnTo>
                  <a:lnTo>
                    <a:pt x="1444282" y="713155"/>
                  </a:lnTo>
                  <a:close/>
                </a:path>
                <a:path w="6187440" h="3378835">
                  <a:moveTo>
                    <a:pt x="1523034" y="0"/>
                  </a:moveTo>
                  <a:lnTo>
                    <a:pt x="1487055" y="0"/>
                  </a:lnTo>
                  <a:lnTo>
                    <a:pt x="1442110" y="50076"/>
                  </a:lnTo>
                  <a:lnTo>
                    <a:pt x="1397165" y="0"/>
                  </a:lnTo>
                  <a:lnTo>
                    <a:pt x="1361173" y="0"/>
                  </a:lnTo>
                  <a:lnTo>
                    <a:pt x="1442110" y="90170"/>
                  </a:lnTo>
                  <a:lnTo>
                    <a:pt x="1478089" y="50076"/>
                  </a:lnTo>
                  <a:lnTo>
                    <a:pt x="1523034" y="0"/>
                  </a:lnTo>
                  <a:close/>
                </a:path>
                <a:path w="6187440" h="3378835">
                  <a:moveTo>
                    <a:pt x="1884870" y="3057906"/>
                  </a:moveTo>
                  <a:lnTo>
                    <a:pt x="1664576" y="2812478"/>
                  </a:lnTo>
                  <a:lnTo>
                    <a:pt x="1444282" y="3057906"/>
                  </a:lnTo>
                  <a:lnTo>
                    <a:pt x="1664576" y="3303333"/>
                  </a:lnTo>
                  <a:lnTo>
                    <a:pt x="1884870" y="3057906"/>
                  </a:lnTo>
                  <a:close/>
                </a:path>
                <a:path w="6187440" h="3378835">
                  <a:moveTo>
                    <a:pt x="1884870" y="2475712"/>
                  </a:moveTo>
                  <a:lnTo>
                    <a:pt x="1664576" y="2230285"/>
                  </a:lnTo>
                  <a:lnTo>
                    <a:pt x="1444282" y="2475712"/>
                  </a:lnTo>
                  <a:lnTo>
                    <a:pt x="1664576" y="2721140"/>
                  </a:lnTo>
                  <a:lnTo>
                    <a:pt x="1884870" y="2475712"/>
                  </a:lnTo>
                  <a:close/>
                </a:path>
                <a:path w="6187440" h="3378835">
                  <a:moveTo>
                    <a:pt x="1884870" y="1885200"/>
                  </a:moveTo>
                  <a:lnTo>
                    <a:pt x="1664576" y="1639773"/>
                  </a:lnTo>
                  <a:lnTo>
                    <a:pt x="1444282" y="1885200"/>
                  </a:lnTo>
                  <a:lnTo>
                    <a:pt x="1664576" y="2130628"/>
                  </a:lnTo>
                  <a:lnTo>
                    <a:pt x="1884870" y="1885200"/>
                  </a:lnTo>
                  <a:close/>
                </a:path>
                <a:path w="6187440" h="3378835">
                  <a:moveTo>
                    <a:pt x="1884870" y="1303667"/>
                  </a:moveTo>
                  <a:lnTo>
                    <a:pt x="1664576" y="1058240"/>
                  </a:lnTo>
                  <a:lnTo>
                    <a:pt x="1444282" y="1303667"/>
                  </a:lnTo>
                  <a:lnTo>
                    <a:pt x="1664576" y="1549095"/>
                  </a:lnTo>
                  <a:lnTo>
                    <a:pt x="1884870" y="1303667"/>
                  </a:lnTo>
                  <a:close/>
                </a:path>
                <a:path w="6187440" h="3378835">
                  <a:moveTo>
                    <a:pt x="1884870" y="713155"/>
                  </a:moveTo>
                  <a:lnTo>
                    <a:pt x="1664576" y="467728"/>
                  </a:lnTo>
                  <a:lnTo>
                    <a:pt x="1444282" y="713155"/>
                  </a:lnTo>
                  <a:lnTo>
                    <a:pt x="1664576" y="958583"/>
                  </a:lnTo>
                  <a:lnTo>
                    <a:pt x="1884870" y="713155"/>
                  </a:lnTo>
                  <a:close/>
                </a:path>
                <a:path w="6187440" h="3378835">
                  <a:moveTo>
                    <a:pt x="1963635" y="0"/>
                  </a:moveTo>
                  <a:lnTo>
                    <a:pt x="1927644" y="0"/>
                  </a:lnTo>
                  <a:lnTo>
                    <a:pt x="1882698" y="50076"/>
                  </a:lnTo>
                  <a:lnTo>
                    <a:pt x="1837753" y="0"/>
                  </a:lnTo>
                  <a:lnTo>
                    <a:pt x="1801761" y="0"/>
                  </a:lnTo>
                  <a:lnTo>
                    <a:pt x="1882698" y="90170"/>
                  </a:lnTo>
                  <a:lnTo>
                    <a:pt x="1918677" y="50076"/>
                  </a:lnTo>
                  <a:lnTo>
                    <a:pt x="1963635" y="0"/>
                  </a:lnTo>
                  <a:close/>
                </a:path>
                <a:path w="6187440" h="3378835">
                  <a:moveTo>
                    <a:pt x="2404224" y="0"/>
                  </a:moveTo>
                  <a:lnTo>
                    <a:pt x="2368245" y="0"/>
                  </a:lnTo>
                  <a:lnTo>
                    <a:pt x="2323287" y="50076"/>
                  </a:lnTo>
                  <a:lnTo>
                    <a:pt x="2278342" y="0"/>
                  </a:lnTo>
                  <a:lnTo>
                    <a:pt x="2242350" y="0"/>
                  </a:lnTo>
                  <a:lnTo>
                    <a:pt x="2323287" y="90170"/>
                  </a:lnTo>
                  <a:lnTo>
                    <a:pt x="2359266" y="50076"/>
                  </a:lnTo>
                  <a:lnTo>
                    <a:pt x="2404224" y="0"/>
                  </a:lnTo>
                  <a:close/>
                </a:path>
                <a:path w="6187440" h="3378835">
                  <a:moveTo>
                    <a:pt x="2844787" y="0"/>
                  </a:moveTo>
                  <a:lnTo>
                    <a:pt x="2808808" y="0"/>
                  </a:lnTo>
                  <a:lnTo>
                    <a:pt x="2763863" y="50076"/>
                  </a:lnTo>
                  <a:lnTo>
                    <a:pt x="2718917" y="0"/>
                  </a:lnTo>
                  <a:lnTo>
                    <a:pt x="2682938" y="0"/>
                  </a:lnTo>
                  <a:lnTo>
                    <a:pt x="2763863" y="90157"/>
                  </a:lnTo>
                  <a:lnTo>
                    <a:pt x="2799829" y="50076"/>
                  </a:lnTo>
                  <a:lnTo>
                    <a:pt x="2844787" y="0"/>
                  </a:lnTo>
                  <a:close/>
                </a:path>
                <a:path w="6187440" h="3378835">
                  <a:moveTo>
                    <a:pt x="3081210" y="3232747"/>
                  </a:moveTo>
                  <a:lnTo>
                    <a:pt x="2986214" y="3338576"/>
                  </a:lnTo>
                  <a:lnTo>
                    <a:pt x="2765945" y="3093148"/>
                  </a:lnTo>
                  <a:lnTo>
                    <a:pt x="2545651" y="3338576"/>
                  </a:lnTo>
                  <a:lnTo>
                    <a:pt x="2325357" y="3093148"/>
                  </a:lnTo>
                  <a:lnTo>
                    <a:pt x="2105063" y="3338576"/>
                  </a:lnTo>
                  <a:lnTo>
                    <a:pt x="1884756" y="3093148"/>
                  </a:lnTo>
                  <a:lnTo>
                    <a:pt x="1664462" y="3338576"/>
                  </a:lnTo>
                  <a:lnTo>
                    <a:pt x="1444167" y="3093148"/>
                  </a:lnTo>
                  <a:lnTo>
                    <a:pt x="1223873" y="3338576"/>
                  </a:lnTo>
                  <a:lnTo>
                    <a:pt x="1003592" y="3093148"/>
                  </a:lnTo>
                  <a:lnTo>
                    <a:pt x="783310" y="3338576"/>
                  </a:lnTo>
                  <a:lnTo>
                    <a:pt x="563003" y="3093148"/>
                  </a:lnTo>
                  <a:lnTo>
                    <a:pt x="342696" y="3338576"/>
                  </a:lnTo>
                  <a:lnTo>
                    <a:pt x="122415" y="3093148"/>
                  </a:lnTo>
                  <a:lnTo>
                    <a:pt x="0" y="3229533"/>
                  </a:lnTo>
                  <a:lnTo>
                    <a:pt x="0" y="3269615"/>
                  </a:lnTo>
                  <a:lnTo>
                    <a:pt x="122415" y="3133242"/>
                  </a:lnTo>
                  <a:lnTo>
                    <a:pt x="342696" y="3378657"/>
                  </a:lnTo>
                  <a:lnTo>
                    <a:pt x="563003" y="3133242"/>
                  </a:lnTo>
                  <a:lnTo>
                    <a:pt x="783310" y="3378657"/>
                  </a:lnTo>
                  <a:lnTo>
                    <a:pt x="1003592" y="3133242"/>
                  </a:lnTo>
                  <a:lnTo>
                    <a:pt x="1223873" y="3378657"/>
                  </a:lnTo>
                  <a:lnTo>
                    <a:pt x="1444167" y="3133242"/>
                  </a:lnTo>
                  <a:lnTo>
                    <a:pt x="1664462" y="3378657"/>
                  </a:lnTo>
                  <a:lnTo>
                    <a:pt x="1884756" y="3133242"/>
                  </a:lnTo>
                  <a:lnTo>
                    <a:pt x="2105063" y="3378657"/>
                  </a:lnTo>
                  <a:lnTo>
                    <a:pt x="2325357" y="3133242"/>
                  </a:lnTo>
                  <a:lnTo>
                    <a:pt x="2545651" y="3378657"/>
                  </a:lnTo>
                  <a:lnTo>
                    <a:pt x="2765945" y="3133242"/>
                  </a:lnTo>
                  <a:lnTo>
                    <a:pt x="2986214" y="3378657"/>
                  </a:lnTo>
                  <a:lnTo>
                    <a:pt x="3081210" y="3272828"/>
                  </a:lnTo>
                  <a:lnTo>
                    <a:pt x="3081210" y="3232747"/>
                  </a:lnTo>
                  <a:close/>
                </a:path>
                <a:path w="6187440" h="3378835">
                  <a:moveTo>
                    <a:pt x="3081210" y="2650553"/>
                  </a:moveTo>
                  <a:lnTo>
                    <a:pt x="2986214" y="2756382"/>
                  </a:lnTo>
                  <a:lnTo>
                    <a:pt x="2765945" y="2510955"/>
                  </a:lnTo>
                  <a:lnTo>
                    <a:pt x="2545651" y="2756395"/>
                  </a:lnTo>
                  <a:lnTo>
                    <a:pt x="2325357" y="2510955"/>
                  </a:lnTo>
                  <a:lnTo>
                    <a:pt x="2105063" y="2756395"/>
                  </a:lnTo>
                  <a:lnTo>
                    <a:pt x="1884756" y="2510955"/>
                  </a:lnTo>
                  <a:lnTo>
                    <a:pt x="1664462" y="2756395"/>
                  </a:lnTo>
                  <a:lnTo>
                    <a:pt x="1444167" y="2510955"/>
                  </a:lnTo>
                  <a:lnTo>
                    <a:pt x="1223873" y="2756382"/>
                  </a:lnTo>
                  <a:lnTo>
                    <a:pt x="1003592" y="2510955"/>
                  </a:lnTo>
                  <a:lnTo>
                    <a:pt x="783310" y="2756395"/>
                  </a:lnTo>
                  <a:lnTo>
                    <a:pt x="563003" y="2510955"/>
                  </a:lnTo>
                  <a:lnTo>
                    <a:pt x="342696" y="2756395"/>
                  </a:lnTo>
                  <a:lnTo>
                    <a:pt x="122415" y="2510955"/>
                  </a:lnTo>
                  <a:lnTo>
                    <a:pt x="0" y="2647353"/>
                  </a:lnTo>
                  <a:lnTo>
                    <a:pt x="0" y="2687434"/>
                  </a:lnTo>
                  <a:lnTo>
                    <a:pt x="122415" y="2551049"/>
                  </a:lnTo>
                  <a:lnTo>
                    <a:pt x="342696" y="2796476"/>
                  </a:lnTo>
                  <a:lnTo>
                    <a:pt x="563003" y="2551049"/>
                  </a:lnTo>
                  <a:lnTo>
                    <a:pt x="783310" y="2796476"/>
                  </a:lnTo>
                  <a:lnTo>
                    <a:pt x="1003592" y="2551049"/>
                  </a:lnTo>
                  <a:lnTo>
                    <a:pt x="1223873" y="2796476"/>
                  </a:lnTo>
                  <a:lnTo>
                    <a:pt x="1444167" y="2551049"/>
                  </a:lnTo>
                  <a:lnTo>
                    <a:pt x="1664462" y="2796476"/>
                  </a:lnTo>
                  <a:lnTo>
                    <a:pt x="1884756" y="2551049"/>
                  </a:lnTo>
                  <a:lnTo>
                    <a:pt x="2105063" y="2796476"/>
                  </a:lnTo>
                  <a:lnTo>
                    <a:pt x="2325357" y="2551049"/>
                  </a:lnTo>
                  <a:lnTo>
                    <a:pt x="2545651" y="2796476"/>
                  </a:lnTo>
                  <a:lnTo>
                    <a:pt x="2765945" y="2551049"/>
                  </a:lnTo>
                  <a:lnTo>
                    <a:pt x="2986214" y="2796476"/>
                  </a:lnTo>
                  <a:lnTo>
                    <a:pt x="3081210" y="2690647"/>
                  </a:lnTo>
                  <a:lnTo>
                    <a:pt x="3081210" y="2650553"/>
                  </a:lnTo>
                  <a:close/>
                </a:path>
                <a:path w="6187440" h="3378835">
                  <a:moveTo>
                    <a:pt x="3081210" y="2060028"/>
                  </a:moveTo>
                  <a:lnTo>
                    <a:pt x="2986214" y="2165858"/>
                  </a:lnTo>
                  <a:lnTo>
                    <a:pt x="2765945" y="1920430"/>
                  </a:lnTo>
                  <a:lnTo>
                    <a:pt x="2545651" y="2165870"/>
                  </a:lnTo>
                  <a:lnTo>
                    <a:pt x="2325357" y="1920430"/>
                  </a:lnTo>
                  <a:lnTo>
                    <a:pt x="2105063" y="2165870"/>
                  </a:lnTo>
                  <a:lnTo>
                    <a:pt x="1884756" y="1920430"/>
                  </a:lnTo>
                  <a:lnTo>
                    <a:pt x="1664462" y="2165870"/>
                  </a:lnTo>
                  <a:lnTo>
                    <a:pt x="1444167" y="1920430"/>
                  </a:lnTo>
                  <a:lnTo>
                    <a:pt x="1223873" y="2165858"/>
                  </a:lnTo>
                  <a:lnTo>
                    <a:pt x="1003592" y="1920430"/>
                  </a:lnTo>
                  <a:lnTo>
                    <a:pt x="783310" y="2165870"/>
                  </a:lnTo>
                  <a:lnTo>
                    <a:pt x="563003" y="1920430"/>
                  </a:lnTo>
                  <a:lnTo>
                    <a:pt x="342696" y="2165870"/>
                  </a:lnTo>
                  <a:lnTo>
                    <a:pt x="122415" y="1920430"/>
                  </a:lnTo>
                  <a:lnTo>
                    <a:pt x="0" y="2056828"/>
                  </a:lnTo>
                  <a:lnTo>
                    <a:pt x="0" y="2096909"/>
                  </a:lnTo>
                  <a:lnTo>
                    <a:pt x="122415" y="1960524"/>
                  </a:lnTo>
                  <a:lnTo>
                    <a:pt x="342696" y="2205952"/>
                  </a:lnTo>
                  <a:lnTo>
                    <a:pt x="563003" y="1960524"/>
                  </a:lnTo>
                  <a:lnTo>
                    <a:pt x="783310" y="2205952"/>
                  </a:lnTo>
                  <a:lnTo>
                    <a:pt x="1003592" y="1960524"/>
                  </a:lnTo>
                  <a:lnTo>
                    <a:pt x="1223873" y="2205952"/>
                  </a:lnTo>
                  <a:lnTo>
                    <a:pt x="1444167" y="1960524"/>
                  </a:lnTo>
                  <a:lnTo>
                    <a:pt x="1664462" y="2205952"/>
                  </a:lnTo>
                  <a:lnTo>
                    <a:pt x="1884756" y="1960524"/>
                  </a:lnTo>
                  <a:lnTo>
                    <a:pt x="2105063" y="2205952"/>
                  </a:lnTo>
                  <a:lnTo>
                    <a:pt x="2325357" y="1960524"/>
                  </a:lnTo>
                  <a:lnTo>
                    <a:pt x="2545651" y="2205952"/>
                  </a:lnTo>
                  <a:lnTo>
                    <a:pt x="2765945" y="1960524"/>
                  </a:lnTo>
                  <a:lnTo>
                    <a:pt x="2986214" y="2205952"/>
                  </a:lnTo>
                  <a:lnTo>
                    <a:pt x="3081210" y="2100122"/>
                  </a:lnTo>
                  <a:lnTo>
                    <a:pt x="3081210" y="2060028"/>
                  </a:lnTo>
                  <a:close/>
                </a:path>
                <a:path w="6187440" h="3378835">
                  <a:moveTo>
                    <a:pt x="3081210" y="1478508"/>
                  </a:moveTo>
                  <a:lnTo>
                    <a:pt x="2986214" y="1584337"/>
                  </a:lnTo>
                  <a:lnTo>
                    <a:pt x="2765945" y="1338910"/>
                  </a:lnTo>
                  <a:lnTo>
                    <a:pt x="2545651" y="1584337"/>
                  </a:lnTo>
                  <a:lnTo>
                    <a:pt x="2325357" y="1338910"/>
                  </a:lnTo>
                  <a:lnTo>
                    <a:pt x="2105063" y="1584337"/>
                  </a:lnTo>
                  <a:lnTo>
                    <a:pt x="1884756" y="1338910"/>
                  </a:lnTo>
                  <a:lnTo>
                    <a:pt x="1664462" y="1584337"/>
                  </a:lnTo>
                  <a:lnTo>
                    <a:pt x="1444167" y="1338910"/>
                  </a:lnTo>
                  <a:lnTo>
                    <a:pt x="1223873" y="1584337"/>
                  </a:lnTo>
                  <a:lnTo>
                    <a:pt x="1003592" y="1338910"/>
                  </a:lnTo>
                  <a:lnTo>
                    <a:pt x="783310" y="1584337"/>
                  </a:lnTo>
                  <a:lnTo>
                    <a:pt x="563003" y="1338910"/>
                  </a:lnTo>
                  <a:lnTo>
                    <a:pt x="342696" y="1584337"/>
                  </a:lnTo>
                  <a:lnTo>
                    <a:pt x="122415" y="1338910"/>
                  </a:lnTo>
                  <a:lnTo>
                    <a:pt x="0" y="1475295"/>
                  </a:lnTo>
                  <a:lnTo>
                    <a:pt x="0" y="1515389"/>
                  </a:lnTo>
                  <a:lnTo>
                    <a:pt x="122415" y="1379004"/>
                  </a:lnTo>
                  <a:lnTo>
                    <a:pt x="342696" y="1624431"/>
                  </a:lnTo>
                  <a:lnTo>
                    <a:pt x="563003" y="1379004"/>
                  </a:lnTo>
                  <a:lnTo>
                    <a:pt x="783310" y="1624431"/>
                  </a:lnTo>
                  <a:lnTo>
                    <a:pt x="1003592" y="1379004"/>
                  </a:lnTo>
                  <a:lnTo>
                    <a:pt x="1223873" y="1624418"/>
                  </a:lnTo>
                  <a:lnTo>
                    <a:pt x="1444167" y="1379004"/>
                  </a:lnTo>
                  <a:lnTo>
                    <a:pt x="1664462" y="1624431"/>
                  </a:lnTo>
                  <a:lnTo>
                    <a:pt x="1884756" y="1379004"/>
                  </a:lnTo>
                  <a:lnTo>
                    <a:pt x="2105063" y="1624431"/>
                  </a:lnTo>
                  <a:lnTo>
                    <a:pt x="2325357" y="1379004"/>
                  </a:lnTo>
                  <a:lnTo>
                    <a:pt x="2545651" y="1624431"/>
                  </a:lnTo>
                  <a:lnTo>
                    <a:pt x="2765945" y="1379004"/>
                  </a:lnTo>
                  <a:lnTo>
                    <a:pt x="2986214" y="1624418"/>
                  </a:lnTo>
                  <a:lnTo>
                    <a:pt x="3081210" y="1518589"/>
                  </a:lnTo>
                  <a:lnTo>
                    <a:pt x="3081210" y="1478508"/>
                  </a:lnTo>
                  <a:close/>
                </a:path>
                <a:path w="6187440" h="3378835">
                  <a:moveTo>
                    <a:pt x="3081210" y="887984"/>
                  </a:moveTo>
                  <a:lnTo>
                    <a:pt x="2986214" y="993813"/>
                  </a:lnTo>
                  <a:lnTo>
                    <a:pt x="2765945" y="748385"/>
                  </a:lnTo>
                  <a:lnTo>
                    <a:pt x="2545651" y="993825"/>
                  </a:lnTo>
                  <a:lnTo>
                    <a:pt x="2325357" y="748385"/>
                  </a:lnTo>
                  <a:lnTo>
                    <a:pt x="2105063" y="993825"/>
                  </a:lnTo>
                  <a:lnTo>
                    <a:pt x="1884756" y="748385"/>
                  </a:lnTo>
                  <a:lnTo>
                    <a:pt x="1664462" y="993825"/>
                  </a:lnTo>
                  <a:lnTo>
                    <a:pt x="1444167" y="748385"/>
                  </a:lnTo>
                  <a:lnTo>
                    <a:pt x="1223873" y="993813"/>
                  </a:lnTo>
                  <a:lnTo>
                    <a:pt x="1003592" y="748385"/>
                  </a:lnTo>
                  <a:lnTo>
                    <a:pt x="783310" y="993825"/>
                  </a:lnTo>
                  <a:lnTo>
                    <a:pt x="563003" y="748385"/>
                  </a:lnTo>
                  <a:lnTo>
                    <a:pt x="342696" y="993825"/>
                  </a:lnTo>
                  <a:lnTo>
                    <a:pt x="122415" y="748385"/>
                  </a:lnTo>
                  <a:lnTo>
                    <a:pt x="0" y="884783"/>
                  </a:lnTo>
                  <a:lnTo>
                    <a:pt x="0" y="924864"/>
                  </a:lnTo>
                  <a:lnTo>
                    <a:pt x="122415" y="788492"/>
                  </a:lnTo>
                  <a:lnTo>
                    <a:pt x="342696" y="1033907"/>
                  </a:lnTo>
                  <a:lnTo>
                    <a:pt x="563003" y="788492"/>
                  </a:lnTo>
                  <a:lnTo>
                    <a:pt x="783310" y="1033907"/>
                  </a:lnTo>
                  <a:lnTo>
                    <a:pt x="1003592" y="788492"/>
                  </a:lnTo>
                  <a:lnTo>
                    <a:pt x="1223873" y="1033907"/>
                  </a:lnTo>
                  <a:lnTo>
                    <a:pt x="1444167" y="788492"/>
                  </a:lnTo>
                  <a:lnTo>
                    <a:pt x="1664462" y="1033907"/>
                  </a:lnTo>
                  <a:lnTo>
                    <a:pt x="1884756" y="788492"/>
                  </a:lnTo>
                  <a:lnTo>
                    <a:pt x="2105063" y="1033907"/>
                  </a:lnTo>
                  <a:lnTo>
                    <a:pt x="2325357" y="788492"/>
                  </a:lnTo>
                  <a:lnTo>
                    <a:pt x="2545651" y="1033907"/>
                  </a:lnTo>
                  <a:lnTo>
                    <a:pt x="2765945" y="788492"/>
                  </a:lnTo>
                  <a:lnTo>
                    <a:pt x="2986214" y="1033907"/>
                  </a:lnTo>
                  <a:lnTo>
                    <a:pt x="3081210" y="928077"/>
                  </a:lnTo>
                  <a:lnTo>
                    <a:pt x="3081210" y="887984"/>
                  </a:lnTo>
                  <a:close/>
                </a:path>
                <a:path w="6187440" h="3378835">
                  <a:moveTo>
                    <a:pt x="3081210" y="299300"/>
                  </a:moveTo>
                  <a:lnTo>
                    <a:pt x="2986214" y="405130"/>
                  </a:lnTo>
                  <a:lnTo>
                    <a:pt x="2765945" y="159702"/>
                  </a:lnTo>
                  <a:lnTo>
                    <a:pt x="2545651" y="405130"/>
                  </a:lnTo>
                  <a:lnTo>
                    <a:pt x="2325357" y="159702"/>
                  </a:lnTo>
                  <a:lnTo>
                    <a:pt x="2105063" y="405130"/>
                  </a:lnTo>
                  <a:lnTo>
                    <a:pt x="1884756" y="159702"/>
                  </a:lnTo>
                  <a:lnTo>
                    <a:pt x="1664462" y="405130"/>
                  </a:lnTo>
                  <a:lnTo>
                    <a:pt x="1444167" y="159702"/>
                  </a:lnTo>
                  <a:lnTo>
                    <a:pt x="1223873" y="405130"/>
                  </a:lnTo>
                  <a:lnTo>
                    <a:pt x="1003592" y="159702"/>
                  </a:lnTo>
                  <a:lnTo>
                    <a:pt x="783310" y="405130"/>
                  </a:lnTo>
                  <a:lnTo>
                    <a:pt x="563003" y="159702"/>
                  </a:lnTo>
                  <a:lnTo>
                    <a:pt x="342696" y="405130"/>
                  </a:lnTo>
                  <a:lnTo>
                    <a:pt x="122415" y="159702"/>
                  </a:lnTo>
                  <a:lnTo>
                    <a:pt x="0" y="296087"/>
                  </a:lnTo>
                  <a:lnTo>
                    <a:pt x="0" y="336181"/>
                  </a:lnTo>
                  <a:lnTo>
                    <a:pt x="122415" y="199796"/>
                  </a:lnTo>
                  <a:lnTo>
                    <a:pt x="342696" y="445223"/>
                  </a:lnTo>
                  <a:lnTo>
                    <a:pt x="563003" y="199796"/>
                  </a:lnTo>
                  <a:lnTo>
                    <a:pt x="783310" y="445223"/>
                  </a:lnTo>
                  <a:lnTo>
                    <a:pt x="1003592" y="199796"/>
                  </a:lnTo>
                  <a:lnTo>
                    <a:pt x="1223873" y="445211"/>
                  </a:lnTo>
                  <a:lnTo>
                    <a:pt x="1444167" y="199796"/>
                  </a:lnTo>
                  <a:lnTo>
                    <a:pt x="1664462" y="445223"/>
                  </a:lnTo>
                  <a:lnTo>
                    <a:pt x="1884756" y="199796"/>
                  </a:lnTo>
                  <a:lnTo>
                    <a:pt x="2105063" y="445223"/>
                  </a:lnTo>
                  <a:lnTo>
                    <a:pt x="2325357" y="199796"/>
                  </a:lnTo>
                  <a:lnTo>
                    <a:pt x="2545651" y="445223"/>
                  </a:lnTo>
                  <a:lnTo>
                    <a:pt x="2765945" y="199796"/>
                  </a:lnTo>
                  <a:lnTo>
                    <a:pt x="2986214" y="445211"/>
                  </a:lnTo>
                  <a:lnTo>
                    <a:pt x="3081210" y="339382"/>
                  </a:lnTo>
                  <a:lnTo>
                    <a:pt x="3081210" y="299300"/>
                  </a:lnTo>
                  <a:close/>
                </a:path>
                <a:path w="6187440" h="3378835">
                  <a:moveTo>
                    <a:pt x="3081223" y="2918206"/>
                  </a:moveTo>
                  <a:lnTo>
                    <a:pt x="2986328" y="2812478"/>
                  </a:lnTo>
                  <a:lnTo>
                    <a:pt x="2766047" y="3057906"/>
                  </a:lnTo>
                  <a:lnTo>
                    <a:pt x="2545753" y="2812478"/>
                  </a:lnTo>
                  <a:lnTo>
                    <a:pt x="2325459" y="3057906"/>
                  </a:lnTo>
                  <a:lnTo>
                    <a:pt x="2105177" y="2812478"/>
                  </a:lnTo>
                  <a:lnTo>
                    <a:pt x="1884883" y="3057906"/>
                  </a:lnTo>
                  <a:lnTo>
                    <a:pt x="2105177" y="3303333"/>
                  </a:lnTo>
                  <a:lnTo>
                    <a:pt x="2325459" y="3057918"/>
                  </a:lnTo>
                  <a:lnTo>
                    <a:pt x="2545753" y="3303333"/>
                  </a:lnTo>
                  <a:lnTo>
                    <a:pt x="2766034" y="3057931"/>
                  </a:lnTo>
                  <a:lnTo>
                    <a:pt x="2986328" y="3303346"/>
                  </a:lnTo>
                  <a:lnTo>
                    <a:pt x="3081223" y="3197618"/>
                  </a:lnTo>
                  <a:lnTo>
                    <a:pt x="3081223" y="2918206"/>
                  </a:lnTo>
                  <a:close/>
                </a:path>
                <a:path w="6187440" h="3378835">
                  <a:moveTo>
                    <a:pt x="3081223" y="2336012"/>
                  </a:moveTo>
                  <a:lnTo>
                    <a:pt x="2986328" y="2230285"/>
                  </a:lnTo>
                  <a:lnTo>
                    <a:pt x="2766034" y="2475712"/>
                  </a:lnTo>
                  <a:lnTo>
                    <a:pt x="2545753" y="2230285"/>
                  </a:lnTo>
                  <a:lnTo>
                    <a:pt x="2325459" y="2475712"/>
                  </a:lnTo>
                  <a:lnTo>
                    <a:pt x="2105177" y="2230285"/>
                  </a:lnTo>
                  <a:lnTo>
                    <a:pt x="1884883" y="2475712"/>
                  </a:lnTo>
                  <a:lnTo>
                    <a:pt x="2105177" y="2721140"/>
                  </a:lnTo>
                  <a:lnTo>
                    <a:pt x="2325459" y="2475725"/>
                  </a:lnTo>
                  <a:lnTo>
                    <a:pt x="2545753" y="2721140"/>
                  </a:lnTo>
                  <a:lnTo>
                    <a:pt x="2766034" y="2475725"/>
                  </a:lnTo>
                  <a:lnTo>
                    <a:pt x="2986328" y="2721140"/>
                  </a:lnTo>
                  <a:lnTo>
                    <a:pt x="3081223" y="2615412"/>
                  </a:lnTo>
                  <a:lnTo>
                    <a:pt x="3081223" y="2336012"/>
                  </a:lnTo>
                  <a:close/>
                </a:path>
                <a:path w="6187440" h="3378835">
                  <a:moveTo>
                    <a:pt x="3081223" y="1745500"/>
                  </a:moveTo>
                  <a:lnTo>
                    <a:pt x="2986328" y="1639773"/>
                  </a:lnTo>
                  <a:lnTo>
                    <a:pt x="2766034" y="1885200"/>
                  </a:lnTo>
                  <a:lnTo>
                    <a:pt x="2545753" y="1639773"/>
                  </a:lnTo>
                  <a:lnTo>
                    <a:pt x="2325459" y="1885200"/>
                  </a:lnTo>
                  <a:lnTo>
                    <a:pt x="2105177" y="1639773"/>
                  </a:lnTo>
                  <a:lnTo>
                    <a:pt x="1884883" y="1885200"/>
                  </a:lnTo>
                  <a:lnTo>
                    <a:pt x="2105177" y="2130628"/>
                  </a:lnTo>
                  <a:lnTo>
                    <a:pt x="2325459" y="1885213"/>
                  </a:lnTo>
                  <a:lnTo>
                    <a:pt x="2545753" y="2130628"/>
                  </a:lnTo>
                  <a:lnTo>
                    <a:pt x="2766034" y="1885213"/>
                  </a:lnTo>
                  <a:lnTo>
                    <a:pt x="2986328" y="2130641"/>
                  </a:lnTo>
                  <a:lnTo>
                    <a:pt x="3081223" y="2024913"/>
                  </a:lnTo>
                  <a:lnTo>
                    <a:pt x="3081223" y="1745500"/>
                  </a:lnTo>
                  <a:close/>
                </a:path>
                <a:path w="6187440" h="3378835">
                  <a:moveTo>
                    <a:pt x="3081223" y="1163955"/>
                  </a:moveTo>
                  <a:lnTo>
                    <a:pt x="2986328" y="1058227"/>
                  </a:lnTo>
                  <a:lnTo>
                    <a:pt x="2766034" y="1303667"/>
                  </a:lnTo>
                  <a:lnTo>
                    <a:pt x="2545753" y="1058240"/>
                  </a:lnTo>
                  <a:lnTo>
                    <a:pt x="2325459" y="1303667"/>
                  </a:lnTo>
                  <a:lnTo>
                    <a:pt x="2105177" y="1058240"/>
                  </a:lnTo>
                  <a:lnTo>
                    <a:pt x="1884883" y="1303667"/>
                  </a:lnTo>
                  <a:lnTo>
                    <a:pt x="2105177" y="1549095"/>
                  </a:lnTo>
                  <a:lnTo>
                    <a:pt x="2325459" y="1303680"/>
                  </a:lnTo>
                  <a:lnTo>
                    <a:pt x="2545753" y="1549095"/>
                  </a:lnTo>
                  <a:lnTo>
                    <a:pt x="2766034" y="1303680"/>
                  </a:lnTo>
                  <a:lnTo>
                    <a:pt x="2986328" y="1549095"/>
                  </a:lnTo>
                  <a:lnTo>
                    <a:pt x="3081223" y="1443367"/>
                  </a:lnTo>
                  <a:lnTo>
                    <a:pt x="3081223" y="1163955"/>
                  </a:lnTo>
                  <a:close/>
                </a:path>
                <a:path w="6187440" h="3378835">
                  <a:moveTo>
                    <a:pt x="3081223" y="573455"/>
                  </a:moveTo>
                  <a:lnTo>
                    <a:pt x="2986328" y="467728"/>
                  </a:lnTo>
                  <a:lnTo>
                    <a:pt x="2766034" y="713155"/>
                  </a:lnTo>
                  <a:lnTo>
                    <a:pt x="2545753" y="467728"/>
                  </a:lnTo>
                  <a:lnTo>
                    <a:pt x="2325459" y="713155"/>
                  </a:lnTo>
                  <a:lnTo>
                    <a:pt x="2105177" y="467728"/>
                  </a:lnTo>
                  <a:lnTo>
                    <a:pt x="1884883" y="713155"/>
                  </a:lnTo>
                  <a:lnTo>
                    <a:pt x="2105177" y="958583"/>
                  </a:lnTo>
                  <a:lnTo>
                    <a:pt x="2325459" y="713168"/>
                  </a:lnTo>
                  <a:lnTo>
                    <a:pt x="2545753" y="958583"/>
                  </a:lnTo>
                  <a:lnTo>
                    <a:pt x="2766034" y="713168"/>
                  </a:lnTo>
                  <a:lnTo>
                    <a:pt x="2986328" y="958583"/>
                  </a:lnTo>
                  <a:lnTo>
                    <a:pt x="3081223" y="852855"/>
                  </a:lnTo>
                  <a:lnTo>
                    <a:pt x="3081223" y="573455"/>
                  </a:lnTo>
                  <a:close/>
                </a:path>
                <a:path w="6187440" h="3378835">
                  <a:moveTo>
                    <a:pt x="3861460" y="124460"/>
                  </a:moveTo>
                  <a:lnTo>
                    <a:pt x="3749751" y="0"/>
                  </a:lnTo>
                  <a:lnTo>
                    <a:pt x="3532594" y="0"/>
                  </a:lnTo>
                  <a:lnTo>
                    <a:pt x="3420884" y="124460"/>
                  </a:lnTo>
                  <a:lnTo>
                    <a:pt x="3309175" y="0"/>
                  </a:lnTo>
                  <a:lnTo>
                    <a:pt x="3105708" y="0"/>
                  </a:lnTo>
                  <a:lnTo>
                    <a:pt x="3105708" y="264172"/>
                  </a:lnTo>
                  <a:lnTo>
                    <a:pt x="3200603" y="369887"/>
                  </a:lnTo>
                  <a:lnTo>
                    <a:pt x="3420884" y="124472"/>
                  </a:lnTo>
                  <a:lnTo>
                    <a:pt x="3641179" y="369887"/>
                  </a:lnTo>
                  <a:lnTo>
                    <a:pt x="3861460" y="124460"/>
                  </a:lnTo>
                  <a:close/>
                </a:path>
                <a:path w="6187440" h="3378835">
                  <a:moveTo>
                    <a:pt x="4302049" y="1303667"/>
                  </a:moveTo>
                  <a:lnTo>
                    <a:pt x="4081754" y="1058240"/>
                  </a:lnTo>
                  <a:lnTo>
                    <a:pt x="3861460" y="1303667"/>
                  </a:lnTo>
                  <a:lnTo>
                    <a:pt x="3641179" y="1058240"/>
                  </a:lnTo>
                  <a:lnTo>
                    <a:pt x="3420884" y="1303667"/>
                  </a:lnTo>
                  <a:lnTo>
                    <a:pt x="3200603" y="1058227"/>
                  </a:lnTo>
                  <a:lnTo>
                    <a:pt x="3105708" y="1163955"/>
                  </a:lnTo>
                  <a:lnTo>
                    <a:pt x="3105708" y="1443367"/>
                  </a:lnTo>
                  <a:lnTo>
                    <a:pt x="3200603" y="1549095"/>
                  </a:lnTo>
                  <a:lnTo>
                    <a:pt x="3420884" y="1303680"/>
                  </a:lnTo>
                  <a:lnTo>
                    <a:pt x="3641179" y="1549095"/>
                  </a:lnTo>
                  <a:lnTo>
                    <a:pt x="3861460" y="1303680"/>
                  </a:lnTo>
                  <a:lnTo>
                    <a:pt x="4081754" y="1549095"/>
                  </a:lnTo>
                  <a:lnTo>
                    <a:pt x="4302049" y="1303667"/>
                  </a:lnTo>
                  <a:close/>
                </a:path>
                <a:path w="6187440" h="3378835">
                  <a:moveTo>
                    <a:pt x="4302049" y="713155"/>
                  </a:moveTo>
                  <a:lnTo>
                    <a:pt x="4081754" y="467728"/>
                  </a:lnTo>
                  <a:lnTo>
                    <a:pt x="3861460" y="713155"/>
                  </a:lnTo>
                  <a:lnTo>
                    <a:pt x="3641179" y="467728"/>
                  </a:lnTo>
                  <a:lnTo>
                    <a:pt x="3420897" y="713143"/>
                  </a:lnTo>
                  <a:lnTo>
                    <a:pt x="3200603" y="467728"/>
                  </a:lnTo>
                  <a:lnTo>
                    <a:pt x="3105708" y="573443"/>
                  </a:lnTo>
                  <a:lnTo>
                    <a:pt x="3105708" y="852855"/>
                  </a:lnTo>
                  <a:lnTo>
                    <a:pt x="3200603" y="958570"/>
                  </a:lnTo>
                  <a:lnTo>
                    <a:pt x="3420884" y="713168"/>
                  </a:lnTo>
                  <a:lnTo>
                    <a:pt x="3641179" y="958583"/>
                  </a:lnTo>
                  <a:lnTo>
                    <a:pt x="3861460" y="713168"/>
                  </a:lnTo>
                  <a:lnTo>
                    <a:pt x="4081754" y="958583"/>
                  </a:lnTo>
                  <a:lnTo>
                    <a:pt x="4302049" y="713155"/>
                  </a:lnTo>
                  <a:close/>
                </a:path>
                <a:path w="6187440" h="3378835">
                  <a:moveTo>
                    <a:pt x="4302049" y="124460"/>
                  </a:moveTo>
                  <a:lnTo>
                    <a:pt x="4190339" y="0"/>
                  </a:lnTo>
                  <a:lnTo>
                    <a:pt x="3973182" y="0"/>
                  </a:lnTo>
                  <a:lnTo>
                    <a:pt x="3861473" y="124460"/>
                  </a:lnTo>
                  <a:lnTo>
                    <a:pt x="4081767" y="369887"/>
                  </a:lnTo>
                  <a:lnTo>
                    <a:pt x="4302049" y="124460"/>
                  </a:lnTo>
                  <a:close/>
                </a:path>
                <a:path w="6187440" h="3378835">
                  <a:moveTo>
                    <a:pt x="4742637" y="124460"/>
                  </a:moveTo>
                  <a:lnTo>
                    <a:pt x="4630928" y="0"/>
                  </a:lnTo>
                  <a:lnTo>
                    <a:pt x="4413770" y="0"/>
                  </a:lnTo>
                  <a:lnTo>
                    <a:pt x="4302061" y="124460"/>
                  </a:lnTo>
                  <a:lnTo>
                    <a:pt x="4522355" y="369887"/>
                  </a:lnTo>
                  <a:lnTo>
                    <a:pt x="4742637" y="124460"/>
                  </a:lnTo>
                  <a:close/>
                </a:path>
                <a:path w="6187440" h="3378835">
                  <a:moveTo>
                    <a:pt x="4742650" y="713155"/>
                  </a:moveTo>
                  <a:lnTo>
                    <a:pt x="4522355" y="467728"/>
                  </a:lnTo>
                  <a:lnTo>
                    <a:pt x="4302061" y="713155"/>
                  </a:lnTo>
                  <a:lnTo>
                    <a:pt x="4522355" y="958583"/>
                  </a:lnTo>
                  <a:lnTo>
                    <a:pt x="4742650" y="713155"/>
                  </a:lnTo>
                  <a:close/>
                </a:path>
                <a:path w="6187440" h="3378835">
                  <a:moveTo>
                    <a:pt x="5623801" y="124460"/>
                  </a:moveTo>
                  <a:lnTo>
                    <a:pt x="5512092" y="0"/>
                  </a:lnTo>
                  <a:lnTo>
                    <a:pt x="5294935" y="0"/>
                  </a:lnTo>
                  <a:lnTo>
                    <a:pt x="5183225" y="124460"/>
                  </a:lnTo>
                  <a:lnTo>
                    <a:pt x="5071529" y="0"/>
                  </a:lnTo>
                  <a:lnTo>
                    <a:pt x="4854372" y="0"/>
                  </a:lnTo>
                  <a:lnTo>
                    <a:pt x="4742662" y="124460"/>
                  </a:lnTo>
                  <a:lnTo>
                    <a:pt x="4962957" y="369887"/>
                  </a:lnTo>
                  <a:lnTo>
                    <a:pt x="5183225" y="124472"/>
                  </a:lnTo>
                  <a:lnTo>
                    <a:pt x="5403520" y="369887"/>
                  </a:lnTo>
                  <a:lnTo>
                    <a:pt x="5623801" y="124460"/>
                  </a:lnTo>
                  <a:close/>
                </a:path>
                <a:path w="6187440" h="3378835">
                  <a:moveTo>
                    <a:pt x="5623814" y="713155"/>
                  </a:moveTo>
                  <a:lnTo>
                    <a:pt x="5403520" y="467728"/>
                  </a:lnTo>
                  <a:lnTo>
                    <a:pt x="5183225" y="713155"/>
                  </a:lnTo>
                  <a:lnTo>
                    <a:pt x="4962944" y="467728"/>
                  </a:lnTo>
                  <a:lnTo>
                    <a:pt x="4742650" y="713155"/>
                  </a:lnTo>
                  <a:lnTo>
                    <a:pt x="4962944" y="958583"/>
                  </a:lnTo>
                  <a:lnTo>
                    <a:pt x="5183225" y="713168"/>
                  </a:lnTo>
                  <a:lnTo>
                    <a:pt x="5403520" y="958583"/>
                  </a:lnTo>
                  <a:lnTo>
                    <a:pt x="5623814" y="713155"/>
                  </a:lnTo>
                  <a:close/>
                </a:path>
                <a:path w="6187440" h="3378835">
                  <a:moveTo>
                    <a:pt x="6064389" y="124460"/>
                  </a:moveTo>
                  <a:lnTo>
                    <a:pt x="5952680" y="0"/>
                  </a:lnTo>
                  <a:lnTo>
                    <a:pt x="5735523" y="0"/>
                  </a:lnTo>
                  <a:lnTo>
                    <a:pt x="5623814" y="124460"/>
                  </a:lnTo>
                  <a:lnTo>
                    <a:pt x="5844108" y="369887"/>
                  </a:lnTo>
                  <a:lnTo>
                    <a:pt x="6064389" y="124460"/>
                  </a:lnTo>
                  <a:close/>
                </a:path>
                <a:path w="6187440" h="3378835">
                  <a:moveTo>
                    <a:pt x="6064402" y="713155"/>
                  </a:moveTo>
                  <a:lnTo>
                    <a:pt x="5844108" y="467728"/>
                  </a:lnTo>
                  <a:lnTo>
                    <a:pt x="5623814" y="713155"/>
                  </a:lnTo>
                  <a:lnTo>
                    <a:pt x="5844108" y="958583"/>
                  </a:lnTo>
                  <a:lnTo>
                    <a:pt x="6064402" y="713155"/>
                  </a:lnTo>
                  <a:close/>
                </a:path>
                <a:path w="6187440" h="3378835">
                  <a:moveTo>
                    <a:pt x="6186932" y="884783"/>
                  </a:moveTo>
                  <a:lnTo>
                    <a:pt x="6064516" y="748385"/>
                  </a:lnTo>
                  <a:lnTo>
                    <a:pt x="5844222" y="993825"/>
                  </a:lnTo>
                  <a:lnTo>
                    <a:pt x="5623903" y="748385"/>
                  </a:lnTo>
                  <a:lnTo>
                    <a:pt x="5403621" y="993825"/>
                  </a:lnTo>
                  <a:lnTo>
                    <a:pt x="5183327" y="748385"/>
                  </a:lnTo>
                  <a:lnTo>
                    <a:pt x="4963033" y="993813"/>
                  </a:lnTo>
                  <a:lnTo>
                    <a:pt x="4742764" y="748385"/>
                  </a:lnTo>
                  <a:lnTo>
                    <a:pt x="4522457" y="993825"/>
                  </a:lnTo>
                  <a:lnTo>
                    <a:pt x="4302163" y="748385"/>
                  </a:lnTo>
                  <a:lnTo>
                    <a:pt x="4081856" y="993825"/>
                  </a:lnTo>
                  <a:lnTo>
                    <a:pt x="3861562" y="748385"/>
                  </a:lnTo>
                  <a:lnTo>
                    <a:pt x="3641267" y="993825"/>
                  </a:lnTo>
                  <a:lnTo>
                    <a:pt x="3420986" y="748385"/>
                  </a:lnTo>
                  <a:lnTo>
                    <a:pt x="3200692" y="993813"/>
                  </a:lnTo>
                  <a:lnTo>
                    <a:pt x="3105696" y="887984"/>
                  </a:lnTo>
                  <a:lnTo>
                    <a:pt x="3105696" y="928077"/>
                  </a:lnTo>
                  <a:lnTo>
                    <a:pt x="3200692" y="1033907"/>
                  </a:lnTo>
                  <a:lnTo>
                    <a:pt x="3420986" y="788492"/>
                  </a:lnTo>
                  <a:lnTo>
                    <a:pt x="3641267" y="1033907"/>
                  </a:lnTo>
                  <a:lnTo>
                    <a:pt x="3861562" y="788492"/>
                  </a:lnTo>
                  <a:lnTo>
                    <a:pt x="4081856" y="1033907"/>
                  </a:lnTo>
                  <a:lnTo>
                    <a:pt x="4302163" y="788492"/>
                  </a:lnTo>
                  <a:lnTo>
                    <a:pt x="4522457" y="1033907"/>
                  </a:lnTo>
                  <a:lnTo>
                    <a:pt x="4742764" y="788492"/>
                  </a:lnTo>
                  <a:lnTo>
                    <a:pt x="4963033" y="1033907"/>
                  </a:lnTo>
                  <a:lnTo>
                    <a:pt x="5183327" y="788492"/>
                  </a:lnTo>
                  <a:lnTo>
                    <a:pt x="5403621" y="1033907"/>
                  </a:lnTo>
                  <a:lnTo>
                    <a:pt x="5623903" y="788492"/>
                  </a:lnTo>
                  <a:lnTo>
                    <a:pt x="5844222" y="1033907"/>
                  </a:lnTo>
                  <a:lnTo>
                    <a:pt x="6064516" y="788492"/>
                  </a:lnTo>
                  <a:lnTo>
                    <a:pt x="6186932" y="924864"/>
                  </a:lnTo>
                  <a:lnTo>
                    <a:pt x="6186932" y="884783"/>
                  </a:lnTo>
                  <a:close/>
                </a:path>
                <a:path w="6187440" h="3378835">
                  <a:moveTo>
                    <a:pt x="6186932" y="576656"/>
                  </a:moveTo>
                  <a:lnTo>
                    <a:pt x="6064415" y="713155"/>
                  </a:lnTo>
                  <a:lnTo>
                    <a:pt x="6186932" y="849655"/>
                  </a:lnTo>
                  <a:lnTo>
                    <a:pt x="6186932" y="576656"/>
                  </a:lnTo>
                  <a:close/>
                </a:path>
                <a:path w="6187440" h="3378835">
                  <a:moveTo>
                    <a:pt x="6186932" y="296087"/>
                  </a:moveTo>
                  <a:lnTo>
                    <a:pt x="6064516" y="159702"/>
                  </a:lnTo>
                  <a:lnTo>
                    <a:pt x="5844222" y="405130"/>
                  </a:lnTo>
                  <a:lnTo>
                    <a:pt x="5623903" y="159702"/>
                  </a:lnTo>
                  <a:lnTo>
                    <a:pt x="5403621" y="405130"/>
                  </a:lnTo>
                  <a:lnTo>
                    <a:pt x="5183327" y="159702"/>
                  </a:lnTo>
                  <a:lnTo>
                    <a:pt x="4963033" y="405130"/>
                  </a:lnTo>
                  <a:lnTo>
                    <a:pt x="4742764" y="159702"/>
                  </a:lnTo>
                  <a:lnTo>
                    <a:pt x="4522457" y="405130"/>
                  </a:lnTo>
                  <a:lnTo>
                    <a:pt x="4302163" y="159702"/>
                  </a:lnTo>
                  <a:lnTo>
                    <a:pt x="4081856" y="405130"/>
                  </a:lnTo>
                  <a:lnTo>
                    <a:pt x="3861562" y="159702"/>
                  </a:lnTo>
                  <a:lnTo>
                    <a:pt x="3641267" y="405130"/>
                  </a:lnTo>
                  <a:lnTo>
                    <a:pt x="3420986" y="159702"/>
                  </a:lnTo>
                  <a:lnTo>
                    <a:pt x="3200692" y="405130"/>
                  </a:lnTo>
                  <a:lnTo>
                    <a:pt x="3105696" y="299300"/>
                  </a:lnTo>
                  <a:lnTo>
                    <a:pt x="3105696" y="339382"/>
                  </a:lnTo>
                  <a:lnTo>
                    <a:pt x="3200692" y="445211"/>
                  </a:lnTo>
                  <a:lnTo>
                    <a:pt x="3420986" y="199796"/>
                  </a:lnTo>
                  <a:lnTo>
                    <a:pt x="3641267" y="445223"/>
                  </a:lnTo>
                  <a:lnTo>
                    <a:pt x="3861562" y="199796"/>
                  </a:lnTo>
                  <a:lnTo>
                    <a:pt x="4081856" y="445223"/>
                  </a:lnTo>
                  <a:lnTo>
                    <a:pt x="4302163" y="199796"/>
                  </a:lnTo>
                  <a:lnTo>
                    <a:pt x="4522457" y="445223"/>
                  </a:lnTo>
                  <a:lnTo>
                    <a:pt x="4742764" y="199796"/>
                  </a:lnTo>
                  <a:lnTo>
                    <a:pt x="4963033" y="445211"/>
                  </a:lnTo>
                  <a:lnTo>
                    <a:pt x="5183327" y="199796"/>
                  </a:lnTo>
                  <a:lnTo>
                    <a:pt x="5403621" y="445223"/>
                  </a:lnTo>
                  <a:lnTo>
                    <a:pt x="5623903" y="199796"/>
                  </a:lnTo>
                  <a:lnTo>
                    <a:pt x="5844222" y="445223"/>
                  </a:lnTo>
                  <a:lnTo>
                    <a:pt x="6064516" y="199796"/>
                  </a:lnTo>
                  <a:lnTo>
                    <a:pt x="6186932" y="336181"/>
                  </a:lnTo>
                  <a:lnTo>
                    <a:pt x="6186932" y="296087"/>
                  </a:lnTo>
                  <a:close/>
                </a:path>
                <a:path w="6187440" h="3378835">
                  <a:moveTo>
                    <a:pt x="6186932" y="0"/>
                  </a:moveTo>
                  <a:lnTo>
                    <a:pt x="6176124" y="0"/>
                  </a:lnTo>
                  <a:lnTo>
                    <a:pt x="6064415" y="124460"/>
                  </a:lnTo>
                  <a:lnTo>
                    <a:pt x="6186932" y="260959"/>
                  </a:lnTo>
                  <a:lnTo>
                    <a:pt x="6186932" y="0"/>
                  </a:lnTo>
                  <a:close/>
                </a:path>
              </a:pathLst>
            </a:custGeom>
            <a:solidFill>
              <a:srgbClr val="8AA1AD">
                <a:alpha val="3999"/>
              </a:srgbClr>
            </a:solidFill>
          </p:spPr>
          <p:txBody>
            <a:bodyPr wrap="square" lIns="0" tIns="0" rIns="0" bIns="0" rtlCol="0"/>
            <a:lstStyle/>
            <a:p>
              <a:pPr defTabSz="916137">
                <a:buClrTx/>
              </a:pPr>
              <a:endParaRPr sz="1803" kern="1200">
                <a:solidFill>
                  <a:prstClr val="black"/>
                </a:solidFill>
                <a:latin typeface="Calibri"/>
                <a:ea typeface="+mn-ea"/>
                <a:cs typeface="+mn-cs"/>
              </a:endParaRPr>
            </a:p>
          </p:txBody>
        </p:sp>
        <p:sp>
          <p:nvSpPr>
            <p:cNvPr id="9" name="object 9">
              <a:extLst>
                <a:ext uri="{FF2B5EF4-FFF2-40B4-BE49-F238E27FC236}">
                  <a16:creationId xmlns:a16="http://schemas.microsoft.com/office/drawing/2014/main" id="{4FD2A841-E68A-A382-FE62-6790916B7830}"/>
                </a:ext>
              </a:extLst>
            </p:cNvPr>
            <p:cNvSpPr/>
            <p:nvPr/>
          </p:nvSpPr>
          <p:spPr>
            <a:xfrm>
              <a:off x="9176918" y="19062"/>
              <a:ext cx="2991485" cy="3378835"/>
            </a:xfrm>
            <a:custGeom>
              <a:avLst/>
              <a:gdLst/>
              <a:ahLst/>
              <a:cxnLst/>
              <a:rect l="l" t="t" r="r" b="b"/>
              <a:pathLst>
                <a:path w="2991484" h="3378835">
                  <a:moveTo>
                    <a:pt x="122516" y="3057906"/>
                  </a:moveTo>
                  <a:lnTo>
                    <a:pt x="0" y="2921406"/>
                  </a:lnTo>
                  <a:lnTo>
                    <a:pt x="0" y="3194405"/>
                  </a:lnTo>
                  <a:lnTo>
                    <a:pt x="122516" y="3057906"/>
                  </a:lnTo>
                  <a:close/>
                </a:path>
                <a:path w="2991484" h="3378835">
                  <a:moveTo>
                    <a:pt x="122516" y="2475712"/>
                  </a:moveTo>
                  <a:lnTo>
                    <a:pt x="0" y="2339213"/>
                  </a:lnTo>
                  <a:lnTo>
                    <a:pt x="0" y="2612212"/>
                  </a:lnTo>
                  <a:lnTo>
                    <a:pt x="122516" y="2475712"/>
                  </a:lnTo>
                  <a:close/>
                </a:path>
                <a:path w="2991484" h="3378835">
                  <a:moveTo>
                    <a:pt x="201269" y="0"/>
                  </a:moveTo>
                  <a:lnTo>
                    <a:pt x="165277" y="0"/>
                  </a:lnTo>
                  <a:lnTo>
                    <a:pt x="120332" y="50076"/>
                  </a:lnTo>
                  <a:lnTo>
                    <a:pt x="75387" y="0"/>
                  </a:lnTo>
                  <a:lnTo>
                    <a:pt x="39395" y="0"/>
                  </a:lnTo>
                  <a:lnTo>
                    <a:pt x="120332" y="90170"/>
                  </a:lnTo>
                  <a:lnTo>
                    <a:pt x="156324" y="50076"/>
                  </a:lnTo>
                  <a:lnTo>
                    <a:pt x="201269" y="0"/>
                  </a:lnTo>
                  <a:close/>
                </a:path>
                <a:path w="2991484" h="3378835">
                  <a:moveTo>
                    <a:pt x="563118" y="3057906"/>
                  </a:moveTo>
                  <a:lnTo>
                    <a:pt x="342823" y="2812478"/>
                  </a:lnTo>
                  <a:lnTo>
                    <a:pt x="122529" y="3057906"/>
                  </a:lnTo>
                  <a:lnTo>
                    <a:pt x="342823" y="3303333"/>
                  </a:lnTo>
                  <a:lnTo>
                    <a:pt x="563118" y="3057906"/>
                  </a:lnTo>
                  <a:close/>
                </a:path>
                <a:path w="2991484" h="3378835">
                  <a:moveTo>
                    <a:pt x="563118" y="2475712"/>
                  </a:moveTo>
                  <a:lnTo>
                    <a:pt x="342823" y="2230285"/>
                  </a:lnTo>
                  <a:lnTo>
                    <a:pt x="122529" y="2475712"/>
                  </a:lnTo>
                  <a:lnTo>
                    <a:pt x="342823" y="2721140"/>
                  </a:lnTo>
                  <a:lnTo>
                    <a:pt x="563118" y="2475712"/>
                  </a:lnTo>
                  <a:close/>
                </a:path>
                <a:path w="2991484" h="3378835">
                  <a:moveTo>
                    <a:pt x="641870" y="0"/>
                  </a:moveTo>
                  <a:lnTo>
                    <a:pt x="605878" y="0"/>
                  </a:lnTo>
                  <a:lnTo>
                    <a:pt x="560933" y="50076"/>
                  </a:lnTo>
                  <a:lnTo>
                    <a:pt x="515988" y="0"/>
                  </a:lnTo>
                  <a:lnTo>
                    <a:pt x="479996" y="0"/>
                  </a:lnTo>
                  <a:lnTo>
                    <a:pt x="560933" y="90170"/>
                  </a:lnTo>
                  <a:lnTo>
                    <a:pt x="596925" y="50076"/>
                  </a:lnTo>
                  <a:lnTo>
                    <a:pt x="641870" y="0"/>
                  </a:lnTo>
                  <a:close/>
                </a:path>
                <a:path w="2991484" h="3378835">
                  <a:moveTo>
                    <a:pt x="1082433" y="0"/>
                  </a:moveTo>
                  <a:lnTo>
                    <a:pt x="1046454" y="0"/>
                  </a:lnTo>
                  <a:lnTo>
                    <a:pt x="1001509" y="50076"/>
                  </a:lnTo>
                  <a:lnTo>
                    <a:pt x="956564" y="0"/>
                  </a:lnTo>
                  <a:lnTo>
                    <a:pt x="920584" y="0"/>
                  </a:lnTo>
                  <a:lnTo>
                    <a:pt x="1001509" y="90157"/>
                  </a:lnTo>
                  <a:lnTo>
                    <a:pt x="1037488" y="50076"/>
                  </a:lnTo>
                  <a:lnTo>
                    <a:pt x="1082433" y="0"/>
                  </a:lnTo>
                  <a:close/>
                </a:path>
                <a:path w="2991484" h="3378835">
                  <a:moveTo>
                    <a:pt x="1444282" y="3057906"/>
                  </a:moveTo>
                  <a:lnTo>
                    <a:pt x="1223987" y="2812478"/>
                  </a:lnTo>
                  <a:lnTo>
                    <a:pt x="1003693" y="3057906"/>
                  </a:lnTo>
                  <a:lnTo>
                    <a:pt x="783412" y="2812478"/>
                  </a:lnTo>
                  <a:lnTo>
                    <a:pt x="563118" y="3057906"/>
                  </a:lnTo>
                  <a:lnTo>
                    <a:pt x="783412" y="3303333"/>
                  </a:lnTo>
                  <a:lnTo>
                    <a:pt x="1003693" y="3057918"/>
                  </a:lnTo>
                  <a:lnTo>
                    <a:pt x="1223987" y="3303333"/>
                  </a:lnTo>
                  <a:lnTo>
                    <a:pt x="1444282" y="3057906"/>
                  </a:lnTo>
                  <a:close/>
                </a:path>
                <a:path w="2991484" h="3378835">
                  <a:moveTo>
                    <a:pt x="1444282" y="2475712"/>
                  </a:moveTo>
                  <a:lnTo>
                    <a:pt x="1223987" y="2230285"/>
                  </a:lnTo>
                  <a:lnTo>
                    <a:pt x="1003693" y="2475712"/>
                  </a:lnTo>
                  <a:lnTo>
                    <a:pt x="783412" y="2230285"/>
                  </a:lnTo>
                  <a:lnTo>
                    <a:pt x="563118" y="2475712"/>
                  </a:lnTo>
                  <a:lnTo>
                    <a:pt x="783412" y="2721140"/>
                  </a:lnTo>
                  <a:lnTo>
                    <a:pt x="1003693" y="2475725"/>
                  </a:lnTo>
                  <a:lnTo>
                    <a:pt x="1223987" y="2721140"/>
                  </a:lnTo>
                  <a:lnTo>
                    <a:pt x="1444282" y="2475712"/>
                  </a:lnTo>
                  <a:close/>
                </a:path>
                <a:path w="2991484" h="3378835">
                  <a:moveTo>
                    <a:pt x="1523034" y="0"/>
                  </a:moveTo>
                  <a:lnTo>
                    <a:pt x="1487043" y="0"/>
                  </a:lnTo>
                  <a:lnTo>
                    <a:pt x="1442097" y="50076"/>
                  </a:lnTo>
                  <a:lnTo>
                    <a:pt x="1397152" y="0"/>
                  </a:lnTo>
                  <a:lnTo>
                    <a:pt x="1361160" y="0"/>
                  </a:lnTo>
                  <a:lnTo>
                    <a:pt x="1442097" y="90170"/>
                  </a:lnTo>
                  <a:lnTo>
                    <a:pt x="1478089" y="50076"/>
                  </a:lnTo>
                  <a:lnTo>
                    <a:pt x="1523034" y="0"/>
                  </a:lnTo>
                  <a:close/>
                </a:path>
                <a:path w="2991484" h="3378835">
                  <a:moveTo>
                    <a:pt x="1884870" y="3057906"/>
                  </a:moveTo>
                  <a:lnTo>
                    <a:pt x="1664576" y="2812478"/>
                  </a:lnTo>
                  <a:lnTo>
                    <a:pt x="1444282" y="3057906"/>
                  </a:lnTo>
                  <a:lnTo>
                    <a:pt x="1664576" y="3303333"/>
                  </a:lnTo>
                  <a:lnTo>
                    <a:pt x="1884870" y="3057906"/>
                  </a:lnTo>
                  <a:close/>
                </a:path>
                <a:path w="2991484" h="3378835">
                  <a:moveTo>
                    <a:pt x="1884870" y="2475712"/>
                  </a:moveTo>
                  <a:lnTo>
                    <a:pt x="1664576" y="2230285"/>
                  </a:lnTo>
                  <a:lnTo>
                    <a:pt x="1444282" y="2475712"/>
                  </a:lnTo>
                  <a:lnTo>
                    <a:pt x="1664576" y="2721140"/>
                  </a:lnTo>
                  <a:lnTo>
                    <a:pt x="1884870" y="2475712"/>
                  </a:lnTo>
                  <a:close/>
                </a:path>
                <a:path w="2991484" h="3378835">
                  <a:moveTo>
                    <a:pt x="1963635" y="0"/>
                  </a:moveTo>
                  <a:lnTo>
                    <a:pt x="1927644" y="0"/>
                  </a:lnTo>
                  <a:lnTo>
                    <a:pt x="1882698" y="50076"/>
                  </a:lnTo>
                  <a:lnTo>
                    <a:pt x="1837753" y="0"/>
                  </a:lnTo>
                  <a:lnTo>
                    <a:pt x="1801761" y="0"/>
                  </a:lnTo>
                  <a:lnTo>
                    <a:pt x="1882698" y="90170"/>
                  </a:lnTo>
                  <a:lnTo>
                    <a:pt x="1918690" y="50076"/>
                  </a:lnTo>
                  <a:lnTo>
                    <a:pt x="1963635" y="0"/>
                  </a:lnTo>
                  <a:close/>
                </a:path>
                <a:path w="2991484" h="3378835">
                  <a:moveTo>
                    <a:pt x="2325471" y="3057906"/>
                  </a:moveTo>
                  <a:lnTo>
                    <a:pt x="2105177" y="2812478"/>
                  </a:lnTo>
                  <a:lnTo>
                    <a:pt x="1884883" y="3057906"/>
                  </a:lnTo>
                  <a:lnTo>
                    <a:pt x="2105177" y="3303333"/>
                  </a:lnTo>
                  <a:lnTo>
                    <a:pt x="2325471" y="3057906"/>
                  </a:lnTo>
                  <a:close/>
                </a:path>
                <a:path w="2991484" h="3378835">
                  <a:moveTo>
                    <a:pt x="2325471" y="2475712"/>
                  </a:moveTo>
                  <a:lnTo>
                    <a:pt x="2105177" y="2230285"/>
                  </a:lnTo>
                  <a:lnTo>
                    <a:pt x="1884883" y="2475712"/>
                  </a:lnTo>
                  <a:lnTo>
                    <a:pt x="2105177" y="2721140"/>
                  </a:lnTo>
                  <a:lnTo>
                    <a:pt x="2325471" y="2475712"/>
                  </a:lnTo>
                  <a:close/>
                </a:path>
                <a:path w="2991484" h="3378835">
                  <a:moveTo>
                    <a:pt x="2404211" y="0"/>
                  </a:moveTo>
                  <a:lnTo>
                    <a:pt x="2368232" y="0"/>
                  </a:lnTo>
                  <a:lnTo>
                    <a:pt x="2323287" y="50076"/>
                  </a:lnTo>
                  <a:lnTo>
                    <a:pt x="2278342" y="0"/>
                  </a:lnTo>
                  <a:lnTo>
                    <a:pt x="2242350" y="0"/>
                  </a:lnTo>
                  <a:lnTo>
                    <a:pt x="2323287" y="90170"/>
                  </a:lnTo>
                  <a:lnTo>
                    <a:pt x="2359279" y="50076"/>
                  </a:lnTo>
                  <a:lnTo>
                    <a:pt x="2404211" y="0"/>
                  </a:lnTo>
                  <a:close/>
                </a:path>
                <a:path w="2991484" h="3378835">
                  <a:moveTo>
                    <a:pt x="2844787" y="0"/>
                  </a:moveTo>
                  <a:lnTo>
                    <a:pt x="2808808" y="0"/>
                  </a:lnTo>
                  <a:lnTo>
                    <a:pt x="2763863" y="50076"/>
                  </a:lnTo>
                  <a:lnTo>
                    <a:pt x="2718917" y="0"/>
                  </a:lnTo>
                  <a:lnTo>
                    <a:pt x="2682938" y="0"/>
                  </a:lnTo>
                  <a:lnTo>
                    <a:pt x="2763863" y="90157"/>
                  </a:lnTo>
                  <a:lnTo>
                    <a:pt x="2799842" y="50076"/>
                  </a:lnTo>
                  <a:lnTo>
                    <a:pt x="2844787" y="0"/>
                  </a:lnTo>
                  <a:close/>
                </a:path>
                <a:path w="2991484" h="3378835">
                  <a:moveTo>
                    <a:pt x="2991053" y="2817723"/>
                  </a:moveTo>
                  <a:lnTo>
                    <a:pt x="2986354" y="2812478"/>
                  </a:lnTo>
                  <a:lnTo>
                    <a:pt x="2766060" y="3057906"/>
                  </a:lnTo>
                  <a:lnTo>
                    <a:pt x="2545765" y="2812478"/>
                  </a:lnTo>
                  <a:lnTo>
                    <a:pt x="2325471" y="3057906"/>
                  </a:lnTo>
                  <a:lnTo>
                    <a:pt x="2545765" y="3303333"/>
                  </a:lnTo>
                  <a:lnTo>
                    <a:pt x="2766047" y="3057931"/>
                  </a:lnTo>
                  <a:lnTo>
                    <a:pt x="2986354" y="3303346"/>
                  </a:lnTo>
                  <a:lnTo>
                    <a:pt x="2991053" y="3298088"/>
                  </a:lnTo>
                  <a:lnTo>
                    <a:pt x="2991053" y="2817723"/>
                  </a:lnTo>
                  <a:close/>
                </a:path>
                <a:path w="2991484" h="3378835">
                  <a:moveTo>
                    <a:pt x="2991053" y="2235543"/>
                  </a:moveTo>
                  <a:lnTo>
                    <a:pt x="2986354" y="2230285"/>
                  </a:lnTo>
                  <a:lnTo>
                    <a:pt x="2766047" y="2475712"/>
                  </a:lnTo>
                  <a:lnTo>
                    <a:pt x="2545765" y="2230285"/>
                  </a:lnTo>
                  <a:lnTo>
                    <a:pt x="2325471" y="2475712"/>
                  </a:lnTo>
                  <a:lnTo>
                    <a:pt x="2545765" y="2721140"/>
                  </a:lnTo>
                  <a:lnTo>
                    <a:pt x="2766047" y="2475725"/>
                  </a:lnTo>
                  <a:lnTo>
                    <a:pt x="2986354" y="2721140"/>
                  </a:lnTo>
                  <a:lnTo>
                    <a:pt x="2991053" y="2715895"/>
                  </a:lnTo>
                  <a:lnTo>
                    <a:pt x="2991053" y="2235543"/>
                  </a:lnTo>
                  <a:close/>
                </a:path>
                <a:path w="2991484" h="3378835">
                  <a:moveTo>
                    <a:pt x="2991066" y="3333204"/>
                  </a:moveTo>
                  <a:lnTo>
                    <a:pt x="2986240" y="3338576"/>
                  </a:lnTo>
                  <a:lnTo>
                    <a:pt x="2801937" y="3133242"/>
                  </a:lnTo>
                  <a:lnTo>
                    <a:pt x="2765958" y="3093148"/>
                  </a:lnTo>
                  <a:lnTo>
                    <a:pt x="2545664" y="3338576"/>
                  </a:lnTo>
                  <a:lnTo>
                    <a:pt x="2361349" y="3133242"/>
                  </a:lnTo>
                  <a:lnTo>
                    <a:pt x="2325370" y="3093148"/>
                  </a:lnTo>
                  <a:lnTo>
                    <a:pt x="2105088" y="3338576"/>
                  </a:lnTo>
                  <a:lnTo>
                    <a:pt x="1920760" y="3133242"/>
                  </a:lnTo>
                  <a:lnTo>
                    <a:pt x="1884768" y="3093148"/>
                  </a:lnTo>
                  <a:lnTo>
                    <a:pt x="1664474" y="3338576"/>
                  </a:lnTo>
                  <a:lnTo>
                    <a:pt x="1480159" y="3133242"/>
                  </a:lnTo>
                  <a:lnTo>
                    <a:pt x="1444180" y="3093148"/>
                  </a:lnTo>
                  <a:lnTo>
                    <a:pt x="1223899" y="3338576"/>
                  </a:lnTo>
                  <a:lnTo>
                    <a:pt x="1039583" y="3133242"/>
                  </a:lnTo>
                  <a:lnTo>
                    <a:pt x="1003604" y="3093148"/>
                  </a:lnTo>
                  <a:lnTo>
                    <a:pt x="783323" y="3338576"/>
                  </a:lnTo>
                  <a:lnTo>
                    <a:pt x="599008" y="3133242"/>
                  </a:lnTo>
                  <a:lnTo>
                    <a:pt x="563029" y="3093148"/>
                  </a:lnTo>
                  <a:lnTo>
                    <a:pt x="342709" y="3338576"/>
                  </a:lnTo>
                  <a:lnTo>
                    <a:pt x="158407" y="3133242"/>
                  </a:lnTo>
                  <a:lnTo>
                    <a:pt x="122428" y="3093148"/>
                  </a:lnTo>
                  <a:lnTo>
                    <a:pt x="12" y="3229533"/>
                  </a:lnTo>
                  <a:lnTo>
                    <a:pt x="12" y="3269615"/>
                  </a:lnTo>
                  <a:lnTo>
                    <a:pt x="122428" y="3133242"/>
                  </a:lnTo>
                  <a:lnTo>
                    <a:pt x="342709" y="3378657"/>
                  </a:lnTo>
                  <a:lnTo>
                    <a:pt x="378688" y="3338576"/>
                  </a:lnTo>
                  <a:lnTo>
                    <a:pt x="563029" y="3133242"/>
                  </a:lnTo>
                  <a:lnTo>
                    <a:pt x="783323" y="3378657"/>
                  </a:lnTo>
                  <a:lnTo>
                    <a:pt x="819289" y="3338576"/>
                  </a:lnTo>
                  <a:lnTo>
                    <a:pt x="1003604" y="3133242"/>
                  </a:lnTo>
                  <a:lnTo>
                    <a:pt x="1223899" y="3378657"/>
                  </a:lnTo>
                  <a:lnTo>
                    <a:pt x="1259865" y="3338576"/>
                  </a:lnTo>
                  <a:lnTo>
                    <a:pt x="1444180" y="3133242"/>
                  </a:lnTo>
                  <a:lnTo>
                    <a:pt x="1664474" y="3378657"/>
                  </a:lnTo>
                  <a:lnTo>
                    <a:pt x="1700453" y="3338576"/>
                  </a:lnTo>
                  <a:lnTo>
                    <a:pt x="1884768" y="3133242"/>
                  </a:lnTo>
                  <a:lnTo>
                    <a:pt x="2105088" y="3378657"/>
                  </a:lnTo>
                  <a:lnTo>
                    <a:pt x="2141055" y="3338576"/>
                  </a:lnTo>
                  <a:lnTo>
                    <a:pt x="2325370" y="3133242"/>
                  </a:lnTo>
                  <a:lnTo>
                    <a:pt x="2545664" y="3378657"/>
                  </a:lnTo>
                  <a:lnTo>
                    <a:pt x="2581643" y="3338576"/>
                  </a:lnTo>
                  <a:lnTo>
                    <a:pt x="2765958" y="3133242"/>
                  </a:lnTo>
                  <a:lnTo>
                    <a:pt x="2986240" y="3378657"/>
                  </a:lnTo>
                  <a:lnTo>
                    <a:pt x="2991066" y="3373285"/>
                  </a:lnTo>
                  <a:lnTo>
                    <a:pt x="2991066" y="3338576"/>
                  </a:lnTo>
                  <a:lnTo>
                    <a:pt x="2991066" y="3333204"/>
                  </a:lnTo>
                  <a:close/>
                </a:path>
                <a:path w="2991484" h="3378835">
                  <a:moveTo>
                    <a:pt x="2991066" y="2750997"/>
                  </a:moveTo>
                  <a:lnTo>
                    <a:pt x="2986240" y="2756382"/>
                  </a:lnTo>
                  <a:lnTo>
                    <a:pt x="2801937" y="2551049"/>
                  </a:lnTo>
                  <a:lnTo>
                    <a:pt x="2765958" y="2510955"/>
                  </a:lnTo>
                  <a:lnTo>
                    <a:pt x="2545664" y="2756395"/>
                  </a:lnTo>
                  <a:lnTo>
                    <a:pt x="2361349" y="2551049"/>
                  </a:lnTo>
                  <a:lnTo>
                    <a:pt x="2325370" y="2510955"/>
                  </a:lnTo>
                  <a:lnTo>
                    <a:pt x="2105088" y="2756395"/>
                  </a:lnTo>
                  <a:lnTo>
                    <a:pt x="1920748" y="2551049"/>
                  </a:lnTo>
                  <a:lnTo>
                    <a:pt x="1884768" y="2510955"/>
                  </a:lnTo>
                  <a:lnTo>
                    <a:pt x="1664474" y="2756395"/>
                  </a:lnTo>
                  <a:lnTo>
                    <a:pt x="1480159" y="2551049"/>
                  </a:lnTo>
                  <a:lnTo>
                    <a:pt x="1444180" y="2510955"/>
                  </a:lnTo>
                  <a:lnTo>
                    <a:pt x="1223899" y="2756382"/>
                  </a:lnTo>
                  <a:lnTo>
                    <a:pt x="1039583" y="2551049"/>
                  </a:lnTo>
                  <a:lnTo>
                    <a:pt x="1003604" y="2510955"/>
                  </a:lnTo>
                  <a:lnTo>
                    <a:pt x="783323" y="2756395"/>
                  </a:lnTo>
                  <a:lnTo>
                    <a:pt x="599008" y="2551049"/>
                  </a:lnTo>
                  <a:lnTo>
                    <a:pt x="563029" y="2510955"/>
                  </a:lnTo>
                  <a:lnTo>
                    <a:pt x="342709" y="2756395"/>
                  </a:lnTo>
                  <a:lnTo>
                    <a:pt x="158407" y="2551049"/>
                  </a:lnTo>
                  <a:lnTo>
                    <a:pt x="122428" y="2510955"/>
                  </a:lnTo>
                  <a:lnTo>
                    <a:pt x="12" y="2647353"/>
                  </a:lnTo>
                  <a:lnTo>
                    <a:pt x="12" y="2687434"/>
                  </a:lnTo>
                  <a:lnTo>
                    <a:pt x="122428" y="2551049"/>
                  </a:lnTo>
                  <a:lnTo>
                    <a:pt x="342709" y="2796476"/>
                  </a:lnTo>
                  <a:lnTo>
                    <a:pt x="378688" y="2756395"/>
                  </a:lnTo>
                  <a:lnTo>
                    <a:pt x="563029" y="2551049"/>
                  </a:lnTo>
                  <a:lnTo>
                    <a:pt x="783323" y="2796476"/>
                  </a:lnTo>
                  <a:lnTo>
                    <a:pt x="819289" y="2756395"/>
                  </a:lnTo>
                  <a:lnTo>
                    <a:pt x="1003604" y="2551049"/>
                  </a:lnTo>
                  <a:lnTo>
                    <a:pt x="1223899" y="2796476"/>
                  </a:lnTo>
                  <a:lnTo>
                    <a:pt x="1259878" y="2756382"/>
                  </a:lnTo>
                  <a:lnTo>
                    <a:pt x="1444180" y="2551049"/>
                  </a:lnTo>
                  <a:lnTo>
                    <a:pt x="1664474" y="2796476"/>
                  </a:lnTo>
                  <a:lnTo>
                    <a:pt x="1700441" y="2756395"/>
                  </a:lnTo>
                  <a:lnTo>
                    <a:pt x="1884768" y="2551049"/>
                  </a:lnTo>
                  <a:lnTo>
                    <a:pt x="2105088" y="2796476"/>
                  </a:lnTo>
                  <a:lnTo>
                    <a:pt x="2141055" y="2756395"/>
                  </a:lnTo>
                  <a:lnTo>
                    <a:pt x="2325370" y="2551049"/>
                  </a:lnTo>
                  <a:lnTo>
                    <a:pt x="2545664" y="2796476"/>
                  </a:lnTo>
                  <a:lnTo>
                    <a:pt x="2581630" y="2756395"/>
                  </a:lnTo>
                  <a:lnTo>
                    <a:pt x="2765958" y="2551049"/>
                  </a:lnTo>
                  <a:lnTo>
                    <a:pt x="2986240" y="2796476"/>
                  </a:lnTo>
                  <a:lnTo>
                    <a:pt x="2991066" y="2791091"/>
                  </a:lnTo>
                  <a:lnTo>
                    <a:pt x="2991066" y="2756382"/>
                  </a:lnTo>
                  <a:lnTo>
                    <a:pt x="2991066" y="2750997"/>
                  </a:lnTo>
                  <a:close/>
                </a:path>
                <a:path w="2991484" h="3378835">
                  <a:moveTo>
                    <a:pt x="2991066" y="2160486"/>
                  </a:moveTo>
                  <a:lnTo>
                    <a:pt x="2986240" y="2165858"/>
                  </a:lnTo>
                  <a:lnTo>
                    <a:pt x="2801937" y="1960524"/>
                  </a:lnTo>
                  <a:lnTo>
                    <a:pt x="2765958" y="1920430"/>
                  </a:lnTo>
                  <a:lnTo>
                    <a:pt x="2545664" y="2165870"/>
                  </a:lnTo>
                  <a:lnTo>
                    <a:pt x="2361349" y="1960524"/>
                  </a:lnTo>
                  <a:lnTo>
                    <a:pt x="2325370" y="1920430"/>
                  </a:lnTo>
                  <a:lnTo>
                    <a:pt x="2105088" y="2165870"/>
                  </a:lnTo>
                  <a:lnTo>
                    <a:pt x="1920748" y="1960524"/>
                  </a:lnTo>
                  <a:lnTo>
                    <a:pt x="1884768" y="1920430"/>
                  </a:lnTo>
                  <a:lnTo>
                    <a:pt x="1664474" y="2165870"/>
                  </a:lnTo>
                  <a:lnTo>
                    <a:pt x="1480159" y="1960524"/>
                  </a:lnTo>
                  <a:lnTo>
                    <a:pt x="1444180" y="1920430"/>
                  </a:lnTo>
                  <a:lnTo>
                    <a:pt x="1223899" y="2165858"/>
                  </a:lnTo>
                  <a:lnTo>
                    <a:pt x="1039583" y="1960524"/>
                  </a:lnTo>
                  <a:lnTo>
                    <a:pt x="1003604" y="1920430"/>
                  </a:lnTo>
                  <a:lnTo>
                    <a:pt x="783323" y="2165870"/>
                  </a:lnTo>
                  <a:lnTo>
                    <a:pt x="599008" y="1960524"/>
                  </a:lnTo>
                  <a:lnTo>
                    <a:pt x="563029" y="1920430"/>
                  </a:lnTo>
                  <a:lnTo>
                    <a:pt x="342709" y="2165870"/>
                  </a:lnTo>
                  <a:lnTo>
                    <a:pt x="158407" y="1960524"/>
                  </a:lnTo>
                  <a:lnTo>
                    <a:pt x="122428" y="1920430"/>
                  </a:lnTo>
                  <a:lnTo>
                    <a:pt x="12" y="2056828"/>
                  </a:lnTo>
                  <a:lnTo>
                    <a:pt x="12" y="2096909"/>
                  </a:lnTo>
                  <a:lnTo>
                    <a:pt x="122428" y="1960524"/>
                  </a:lnTo>
                  <a:lnTo>
                    <a:pt x="342709" y="2205952"/>
                  </a:lnTo>
                  <a:lnTo>
                    <a:pt x="378688" y="2165870"/>
                  </a:lnTo>
                  <a:lnTo>
                    <a:pt x="563029" y="1960524"/>
                  </a:lnTo>
                  <a:lnTo>
                    <a:pt x="783323" y="2205952"/>
                  </a:lnTo>
                  <a:lnTo>
                    <a:pt x="819289" y="2165870"/>
                  </a:lnTo>
                  <a:lnTo>
                    <a:pt x="1003604" y="1960524"/>
                  </a:lnTo>
                  <a:lnTo>
                    <a:pt x="1223899" y="2205952"/>
                  </a:lnTo>
                  <a:lnTo>
                    <a:pt x="1259878" y="2165858"/>
                  </a:lnTo>
                  <a:lnTo>
                    <a:pt x="1444180" y="1960524"/>
                  </a:lnTo>
                  <a:lnTo>
                    <a:pt x="1664474" y="2205952"/>
                  </a:lnTo>
                  <a:lnTo>
                    <a:pt x="1700441" y="2165870"/>
                  </a:lnTo>
                  <a:lnTo>
                    <a:pt x="1884768" y="1960524"/>
                  </a:lnTo>
                  <a:lnTo>
                    <a:pt x="2105088" y="2205952"/>
                  </a:lnTo>
                  <a:lnTo>
                    <a:pt x="2141055" y="2165870"/>
                  </a:lnTo>
                  <a:lnTo>
                    <a:pt x="2325370" y="1960524"/>
                  </a:lnTo>
                  <a:lnTo>
                    <a:pt x="2545664" y="2205952"/>
                  </a:lnTo>
                  <a:lnTo>
                    <a:pt x="2581630" y="2165870"/>
                  </a:lnTo>
                  <a:lnTo>
                    <a:pt x="2765958" y="1960524"/>
                  </a:lnTo>
                  <a:lnTo>
                    <a:pt x="2986240" y="2205952"/>
                  </a:lnTo>
                  <a:lnTo>
                    <a:pt x="2991066" y="2200579"/>
                  </a:lnTo>
                  <a:lnTo>
                    <a:pt x="2991066" y="2165858"/>
                  </a:lnTo>
                  <a:lnTo>
                    <a:pt x="2991066" y="2160486"/>
                  </a:lnTo>
                  <a:close/>
                </a:path>
              </a:pathLst>
            </a:custGeom>
            <a:solidFill>
              <a:srgbClr val="8AA1AD">
                <a:alpha val="3999"/>
              </a:srgbClr>
            </a:solidFill>
          </p:spPr>
          <p:txBody>
            <a:bodyPr wrap="square" lIns="0" tIns="0" rIns="0" bIns="0" rtlCol="0"/>
            <a:lstStyle/>
            <a:p>
              <a:pPr defTabSz="916137">
                <a:buClrTx/>
              </a:pPr>
              <a:endParaRPr sz="1803" kern="1200">
                <a:solidFill>
                  <a:prstClr val="black"/>
                </a:solidFill>
                <a:latin typeface="Calibri"/>
                <a:ea typeface="+mn-ea"/>
                <a:cs typeface="+mn-cs"/>
              </a:endParaRPr>
            </a:p>
          </p:txBody>
        </p:sp>
      </p:grpSp>
      <p:grpSp>
        <p:nvGrpSpPr>
          <p:cNvPr id="23" name="object 23">
            <a:extLst>
              <a:ext uri="{FF2B5EF4-FFF2-40B4-BE49-F238E27FC236}">
                <a16:creationId xmlns:a16="http://schemas.microsoft.com/office/drawing/2014/main" id="{0B33D1EF-80BB-A9B5-1955-BF7F6CF442AB}"/>
              </a:ext>
            </a:extLst>
          </p:cNvPr>
          <p:cNvGrpSpPr/>
          <p:nvPr/>
        </p:nvGrpSpPr>
        <p:grpSpPr>
          <a:xfrm>
            <a:off x="1414" y="6657705"/>
            <a:ext cx="12191081" cy="195307"/>
            <a:chOff x="0" y="6645376"/>
            <a:chExt cx="12168505" cy="194945"/>
          </a:xfrm>
        </p:grpSpPr>
        <p:sp>
          <p:nvSpPr>
            <p:cNvPr id="24" name="object 24">
              <a:extLst>
                <a:ext uri="{FF2B5EF4-FFF2-40B4-BE49-F238E27FC236}">
                  <a16:creationId xmlns:a16="http://schemas.microsoft.com/office/drawing/2014/main" id="{727E51C4-D0CA-25A8-C15C-C63F91A4D101}"/>
                </a:ext>
              </a:extLst>
            </p:cNvPr>
            <p:cNvSpPr/>
            <p:nvPr/>
          </p:nvSpPr>
          <p:spPr>
            <a:xfrm>
              <a:off x="0" y="6645376"/>
              <a:ext cx="4043045" cy="194945"/>
            </a:xfrm>
            <a:custGeom>
              <a:avLst/>
              <a:gdLst/>
              <a:ahLst/>
              <a:cxnLst/>
              <a:rect l="l" t="t" r="r" b="b"/>
              <a:pathLst>
                <a:path w="4043045" h="194945">
                  <a:moveTo>
                    <a:pt x="4042486" y="0"/>
                  </a:moveTo>
                  <a:lnTo>
                    <a:pt x="0" y="0"/>
                  </a:lnTo>
                  <a:lnTo>
                    <a:pt x="0" y="194627"/>
                  </a:lnTo>
                  <a:lnTo>
                    <a:pt x="4042486" y="194627"/>
                  </a:lnTo>
                  <a:lnTo>
                    <a:pt x="4042486" y="0"/>
                  </a:lnTo>
                  <a:close/>
                </a:path>
              </a:pathLst>
            </a:custGeom>
            <a:solidFill>
              <a:srgbClr val="2C5CA9"/>
            </a:solidFill>
          </p:spPr>
          <p:txBody>
            <a:bodyPr wrap="square" lIns="0" tIns="0" rIns="0" bIns="0" rtlCol="0"/>
            <a:lstStyle/>
            <a:p>
              <a:pPr defTabSz="916137">
                <a:buClrTx/>
              </a:pPr>
              <a:endParaRPr sz="1803" kern="1200">
                <a:solidFill>
                  <a:prstClr val="black"/>
                </a:solidFill>
                <a:latin typeface="Calibri"/>
                <a:ea typeface="+mn-ea"/>
                <a:cs typeface="+mn-cs"/>
              </a:endParaRPr>
            </a:p>
          </p:txBody>
        </p:sp>
        <p:sp>
          <p:nvSpPr>
            <p:cNvPr id="25" name="object 25">
              <a:extLst>
                <a:ext uri="{FF2B5EF4-FFF2-40B4-BE49-F238E27FC236}">
                  <a16:creationId xmlns:a16="http://schemas.microsoft.com/office/drawing/2014/main" id="{C21CC188-FEA0-C36F-B531-EB69EFA08A7A}"/>
                </a:ext>
              </a:extLst>
            </p:cNvPr>
            <p:cNvSpPr/>
            <p:nvPr/>
          </p:nvSpPr>
          <p:spPr>
            <a:xfrm>
              <a:off x="4042486" y="6645376"/>
              <a:ext cx="4068445" cy="194945"/>
            </a:xfrm>
            <a:custGeom>
              <a:avLst/>
              <a:gdLst/>
              <a:ahLst/>
              <a:cxnLst/>
              <a:rect l="l" t="t" r="r" b="b"/>
              <a:pathLst>
                <a:path w="4068445" h="194945">
                  <a:moveTo>
                    <a:pt x="4068229" y="0"/>
                  </a:moveTo>
                  <a:lnTo>
                    <a:pt x="0" y="0"/>
                  </a:lnTo>
                  <a:lnTo>
                    <a:pt x="0" y="194627"/>
                  </a:lnTo>
                  <a:lnTo>
                    <a:pt x="4068229" y="194627"/>
                  </a:lnTo>
                  <a:lnTo>
                    <a:pt x="4068229" y="0"/>
                  </a:lnTo>
                  <a:close/>
                </a:path>
              </a:pathLst>
            </a:custGeom>
            <a:solidFill>
              <a:srgbClr val="149ED9"/>
            </a:solidFill>
          </p:spPr>
          <p:txBody>
            <a:bodyPr wrap="square" lIns="0" tIns="0" rIns="0" bIns="0" rtlCol="0"/>
            <a:lstStyle/>
            <a:p>
              <a:pPr defTabSz="916137">
                <a:buClrTx/>
              </a:pPr>
              <a:endParaRPr sz="1803" kern="1200">
                <a:solidFill>
                  <a:prstClr val="black"/>
                </a:solidFill>
                <a:latin typeface="Calibri"/>
                <a:ea typeface="+mn-ea"/>
                <a:cs typeface="+mn-cs"/>
              </a:endParaRPr>
            </a:p>
          </p:txBody>
        </p:sp>
        <p:sp>
          <p:nvSpPr>
            <p:cNvPr id="26" name="object 26">
              <a:extLst>
                <a:ext uri="{FF2B5EF4-FFF2-40B4-BE49-F238E27FC236}">
                  <a16:creationId xmlns:a16="http://schemas.microsoft.com/office/drawing/2014/main" id="{469106F7-B480-7A9D-489C-F2550985D292}"/>
                </a:ext>
              </a:extLst>
            </p:cNvPr>
            <p:cNvSpPr/>
            <p:nvPr/>
          </p:nvSpPr>
          <p:spPr>
            <a:xfrm>
              <a:off x="8110715" y="6645376"/>
              <a:ext cx="4057650" cy="194945"/>
            </a:xfrm>
            <a:custGeom>
              <a:avLst/>
              <a:gdLst/>
              <a:ahLst/>
              <a:cxnLst/>
              <a:rect l="l" t="t" r="r" b="b"/>
              <a:pathLst>
                <a:path w="4057650" h="194945">
                  <a:moveTo>
                    <a:pt x="4057269" y="0"/>
                  </a:moveTo>
                  <a:lnTo>
                    <a:pt x="0" y="0"/>
                  </a:lnTo>
                  <a:lnTo>
                    <a:pt x="0" y="194627"/>
                  </a:lnTo>
                  <a:lnTo>
                    <a:pt x="4057269" y="194627"/>
                  </a:lnTo>
                  <a:lnTo>
                    <a:pt x="4057269" y="0"/>
                  </a:lnTo>
                  <a:close/>
                </a:path>
              </a:pathLst>
            </a:custGeom>
            <a:solidFill>
              <a:srgbClr val="F8D10A"/>
            </a:solidFill>
          </p:spPr>
          <p:txBody>
            <a:bodyPr wrap="square" lIns="0" tIns="0" rIns="0" bIns="0" rtlCol="0"/>
            <a:lstStyle/>
            <a:p>
              <a:pPr defTabSz="916137">
                <a:buClrTx/>
              </a:pPr>
              <a:endParaRPr sz="1803" kern="1200">
                <a:solidFill>
                  <a:prstClr val="black"/>
                </a:solidFill>
                <a:latin typeface="Calibri"/>
                <a:ea typeface="+mn-ea"/>
                <a:cs typeface="+mn-cs"/>
              </a:endParaRPr>
            </a:p>
          </p:txBody>
        </p:sp>
      </p:grpSp>
      <p:pic>
        <p:nvPicPr>
          <p:cNvPr id="32" name="object 32">
            <a:extLst>
              <a:ext uri="{FF2B5EF4-FFF2-40B4-BE49-F238E27FC236}">
                <a16:creationId xmlns:a16="http://schemas.microsoft.com/office/drawing/2014/main" id="{080417BF-8255-5488-F0D1-CFCEBED4A28F}"/>
              </a:ext>
            </a:extLst>
          </p:cNvPr>
          <p:cNvPicPr/>
          <p:nvPr/>
        </p:nvPicPr>
        <p:blipFill>
          <a:blip r:embed="rId2" cstate="print"/>
          <a:stretch>
            <a:fillRect/>
          </a:stretch>
        </p:blipFill>
        <p:spPr>
          <a:xfrm>
            <a:off x="10741470" y="98545"/>
            <a:ext cx="1294118" cy="1181734"/>
          </a:xfrm>
          <a:prstGeom prst="rect">
            <a:avLst/>
          </a:prstGeom>
        </p:spPr>
      </p:pic>
      <p:sp>
        <p:nvSpPr>
          <p:cNvPr id="37" name="Title 1">
            <a:extLst>
              <a:ext uri="{FF2B5EF4-FFF2-40B4-BE49-F238E27FC236}">
                <a16:creationId xmlns:a16="http://schemas.microsoft.com/office/drawing/2014/main" id="{0EF5CAA4-311B-C927-2379-C8E49717E50F}"/>
              </a:ext>
            </a:extLst>
          </p:cNvPr>
          <p:cNvSpPr>
            <a:spLocks noGrp="1"/>
          </p:cNvSpPr>
          <p:nvPr>
            <p:ph type="title" idx="4294967295"/>
          </p:nvPr>
        </p:nvSpPr>
        <p:spPr>
          <a:xfrm>
            <a:off x="505325" y="2430443"/>
            <a:ext cx="11530263" cy="1969770"/>
          </a:xfrm>
          <a:prstGeom prst="rect">
            <a:avLst/>
          </a:prstGeom>
        </p:spPr>
        <p:txBody>
          <a:bodyPr/>
          <a:lstStyle/>
          <a:p>
            <a:pPr marL="3588205" marR="1495085" algn="l" rtl="0">
              <a:spcBef>
                <a:spcPts val="90"/>
              </a:spcBef>
            </a:pPr>
            <a:r>
              <a:rPr lang="en-US" sz="3200" kern="1200" spc="-410" dirty="0">
                <a:solidFill>
                  <a:srgbClr val="135DAB"/>
                </a:solidFill>
                <a:latin typeface="Bahnschrift" panose="020B0502040204020203" pitchFamily="34" charset="0"/>
                <a:ea typeface="+mn-ea"/>
              </a:rPr>
              <a:t>Macro economic policy</a:t>
            </a:r>
            <a:br>
              <a:rPr lang="en-US" sz="3200" kern="1200" spc="-410" dirty="0">
                <a:solidFill>
                  <a:srgbClr val="135DAB"/>
                </a:solidFill>
                <a:latin typeface="Bahnschrift" panose="020B0502040204020203" pitchFamily="34" charset="0"/>
                <a:ea typeface="+mn-ea"/>
              </a:rPr>
            </a:br>
            <a:r>
              <a:rPr lang="en-US" sz="3200" kern="1200" spc="-410" dirty="0">
                <a:solidFill>
                  <a:srgbClr val="135DAB"/>
                </a:solidFill>
                <a:latin typeface="Bahnschrift" panose="020B0502040204020203" pitchFamily="34" charset="0"/>
                <a:ea typeface="+mn-ea"/>
              </a:rPr>
              <a:t>Tax policy</a:t>
            </a:r>
            <a:br>
              <a:rPr lang="en-US" sz="3200" kern="1200" spc="-410" dirty="0">
                <a:solidFill>
                  <a:srgbClr val="135DAB"/>
                </a:solidFill>
                <a:latin typeface="Bahnschrift" panose="020B0502040204020203" pitchFamily="34" charset="0"/>
                <a:ea typeface="+mn-ea"/>
              </a:rPr>
            </a:br>
            <a:r>
              <a:rPr lang="en-US" sz="3200" kern="1200" spc="-410" dirty="0">
                <a:solidFill>
                  <a:srgbClr val="135DAB"/>
                </a:solidFill>
                <a:latin typeface="Bahnschrift" panose="020B0502040204020203" pitchFamily="34" charset="0"/>
                <a:ea typeface="+mn-ea"/>
              </a:rPr>
              <a:t>Debt</a:t>
            </a:r>
            <a:br>
              <a:rPr lang="en-US" sz="3200" kern="1200" spc="-410" dirty="0">
                <a:solidFill>
                  <a:srgbClr val="135DAB"/>
                </a:solidFill>
                <a:latin typeface="Bahnschrift" panose="020B0502040204020203" pitchFamily="34" charset="0"/>
                <a:ea typeface="+mn-ea"/>
              </a:rPr>
            </a:br>
            <a:endParaRPr lang="en-US" sz="3200" kern="1200" spc="-410" dirty="0">
              <a:solidFill>
                <a:srgbClr val="135DAB"/>
              </a:solidFill>
              <a:latin typeface="Bahnschrift" panose="020B0502040204020203" pitchFamily="34" charset="0"/>
              <a:ea typeface="+mn-ea"/>
            </a:endParaRPr>
          </a:p>
        </p:txBody>
      </p:sp>
      <p:sp>
        <p:nvSpPr>
          <p:cNvPr id="22" name="Google Shape;31;p5">
            <a:extLst>
              <a:ext uri="{FF2B5EF4-FFF2-40B4-BE49-F238E27FC236}">
                <a16:creationId xmlns:a16="http://schemas.microsoft.com/office/drawing/2014/main" id="{82AF0580-B6DD-DF9C-6FDF-E0E654DEFA40}"/>
              </a:ext>
            </a:extLst>
          </p:cNvPr>
          <p:cNvSpPr txBox="1">
            <a:spLocks noGrp="1"/>
          </p:cNvSpPr>
          <p:nvPr>
            <p:ph type="body" idx="4294967295"/>
          </p:nvPr>
        </p:nvSpPr>
        <p:spPr>
          <a:xfrm>
            <a:off x="4356171" y="6033477"/>
            <a:ext cx="7786820" cy="552189"/>
          </a:xfrm>
          <a:prstGeom prst="rect">
            <a:avLst/>
          </a:prstGeom>
        </p:spPr>
        <p:txBody>
          <a:bodyPr spcFirstLastPara="1" vert="horz" wrap="square" lIns="91595" tIns="45785" rIns="91595" bIns="45785" numCol="1" anchor="t" anchorCtr="0" compatLnSpc="1">
            <a:prstTxWarp prst="textNoShape">
              <a:avLst/>
            </a:prstTxWarp>
            <a:noAutofit/>
          </a:bodyPr>
          <a:lstStyle/>
          <a:p>
            <a:pPr algn="r"/>
            <a:r>
              <a:rPr lang="en-US" sz="1803" b="1" dirty="0">
                <a:latin typeface="Bahnschrift" panose="020B0502040204020203" pitchFamily="34" charset="0"/>
              </a:rPr>
              <a:t> OCE</a:t>
            </a:r>
          </a:p>
          <a:p>
            <a:pPr algn="r"/>
            <a:r>
              <a:rPr lang="en-US" sz="1803" b="1" dirty="0">
                <a:latin typeface="Bahnschrift" panose="020B0502040204020203" pitchFamily="34" charset="0"/>
              </a:rPr>
              <a:t>Ministry of Finance and Economic Planning (MINECOFIN)</a:t>
            </a:r>
            <a:endParaRPr sz="1803" b="1" dirty="0">
              <a:latin typeface="Bahnschrift" panose="020B0502040204020203" pitchFamily="34" charset="0"/>
            </a:endParaRPr>
          </a:p>
        </p:txBody>
      </p:sp>
      <p:sp>
        <p:nvSpPr>
          <p:cNvPr id="5" name="Title 1">
            <a:extLst>
              <a:ext uri="{FF2B5EF4-FFF2-40B4-BE49-F238E27FC236}">
                <a16:creationId xmlns:a16="http://schemas.microsoft.com/office/drawing/2014/main" id="{449DD9F4-CC8D-318B-C2A5-6FC6348983D8}"/>
              </a:ext>
            </a:extLst>
          </p:cNvPr>
          <p:cNvSpPr txBox="1">
            <a:spLocks/>
          </p:cNvSpPr>
          <p:nvPr/>
        </p:nvSpPr>
        <p:spPr>
          <a:xfrm>
            <a:off x="286163" y="1164234"/>
            <a:ext cx="10879141" cy="1107996"/>
          </a:xfrm>
          <a:prstGeom prst="rect">
            <a:avLst/>
          </a:prstGeom>
        </p:spPr>
        <p:txBody>
          <a:bodyPr wrap="square" lIns="0" tIns="0" rIns="0" bIns="0">
            <a:spAutoFit/>
          </a:bodyPr>
          <a:lstStyle>
            <a:lvl1pPr>
              <a:defRPr sz="5800" b="1" i="0">
                <a:solidFill>
                  <a:srgbClr val="189ED9"/>
                </a:solidFill>
                <a:latin typeface="Arial"/>
                <a:ea typeface="+mj-ea"/>
                <a:cs typeface="Arial"/>
              </a:defRPr>
            </a:lvl1pPr>
          </a:lstStyle>
          <a:p>
            <a:pPr marL="3588205" marR="1495085">
              <a:spcBef>
                <a:spcPts val="90"/>
              </a:spcBef>
              <a:buClrTx/>
              <a:buFontTx/>
            </a:pPr>
            <a:r>
              <a:rPr lang="en-US" sz="3600" kern="1200" spc="-410" dirty="0">
                <a:solidFill>
                  <a:srgbClr val="135DAB"/>
                </a:solidFill>
                <a:latin typeface="Bahnschrift" panose="020B0502040204020203" pitchFamily="34" charset="0"/>
                <a:ea typeface="+mn-ea"/>
                <a:cs typeface="Trebuchet MS"/>
              </a:rPr>
              <a:t>I. Office of  the Chief Economist (OCE)</a:t>
            </a:r>
            <a:br>
              <a:rPr lang="en-US" sz="3600" kern="1200" spc="-410" dirty="0">
                <a:solidFill>
                  <a:srgbClr val="135DAB"/>
                </a:solidFill>
                <a:latin typeface="Bahnschrift" panose="020B0502040204020203" pitchFamily="34" charset="0"/>
                <a:ea typeface="+mn-ea"/>
                <a:cs typeface="Trebuchet MS"/>
              </a:rPr>
            </a:br>
            <a:endParaRPr lang="en-US" sz="3600" kern="1200" spc="-410" dirty="0">
              <a:solidFill>
                <a:srgbClr val="135DAB"/>
              </a:solidFill>
              <a:latin typeface="Bahnschrift" panose="020B0502040204020203" pitchFamily="34" charset="0"/>
              <a:ea typeface="+mn-ea"/>
              <a:cs typeface="Trebuchet MS"/>
            </a:endParaRPr>
          </a:p>
        </p:txBody>
      </p:sp>
    </p:spTree>
    <p:extLst>
      <p:ext uri="{BB962C8B-B14F-4D97-AF65-F5344CB8AC3E}">
        <p14:creationId xmlns:p14="http://schemas.microsoft.com/office/powerpoint/2010/main" val="2736870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8676" y="168640"/>
            <a:ext cx="10485872" cy="719913"/>
          </a:xfrm>
        </p:spPr>
        <p:txBody>
          <a:bodyPr>
            <a:normAutofit/>
          </a:bodyPr>
          <a:lstStyle/>
          <a:p>
            <a:r>
              <a:rPr lang="en-US" sz="3000" spc="-409" dirty="0">
                <a:solidFill>
                  <a:srgbClr val="135DAB"/>
                </a:solidFill>
                <a:latin typeface="Verdana" panose="020B0604030504040204" pitchFamily="34" charset="0"/>
                <a:ea typeface="Verdana" panose="020B0604030504040204" pitchFamily="34" charset="0"/>
                <a:cs typeface="Arial" panose="020B0604020202020204" pitchFamily="34" charset="0"/>
              </a:rPr>
              <a:t>SOEs Path in Fiscal Consolidation</a:t>
            </a:r>
            <a:endParaRPr lang="en-US" sz="3000" dirty="0">
              <a:solidFill>
                <a:schemeClr val="accent6">
                  <a:lumMod val="75000"/>
                </a:schemeClr>
              </a:solidFill>
              <a:latin typeface="Verdana" panose="020B0604030504040204" pitchFamily="34" charset="0"/>
              <a:ea typeface="Verdana" panose="020B0604030504040204" pitchFamily="34" charset="0"/>
              <a:cs typeface="Arial" panose="020B0604020202020204" pitchFamily="34" charset="0"/>
            </a:endParaRPr>
          </a:p>
        </p:txBody>
      </p:sp>
      <p:sp>
        <p:nvSpPr>
          <p:cNvPr id="9" name="Content Placeholder 2">
            <a:extLst>
              <a:ext uri="{FF2B5EF4-FFF2-40B4-BE49-F238E27FC236}">
                <a16:creationId xmlns:a16="http://schemas.microsoft.com/office/drawing/2014/main" id="{DCF9D6AC-73FD-5A2C-60FD-66152AFBDB0A}"/>
              </a:ext>
            </a:extLst>
          </p:cNvPr>
          <p:cNvSpPr txBox="1">
            <a:spLocks/>
          </p:cNvSpPr>
          <p:nvPr/>
        </p:nvSpPr>
        <p:spPr>
          <a:xfrm>
            <a:off x="453966" y="1202482"/>
            <a:ext cx="5958584" cy="2581678"/>
          </a:xfrm>
          <a:prstGeom prst="rect">
            <a:avLst/>
          </a:prstGeom>
          <a:ln w="12700">
            <a:solidFill>
              <a:schemeClr val="accent1">
                <a:lumMod val="20000"/>
                <a:lumOff val="80000"/>
              </a:schemeClr>
            </a:solidFill>
          </a:ln>
        </p:spPr>
        <p:txBody>
          <a:bodyPr vert="horz" lIns="91419" tIns="45710" rIns="91419" bIns="4571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just" defTabSz="914214" rtl="0" eaLnBrk="1" fontAlgn="auto" latinLnBrk="0" hangingPunct="1">
              <a:lnSpc>
                <a:spcPct val="100000"/>
              </a:lnSpc>
              <a:spcBef>
                <a:spcPct val="20000"/>
              </a:spcBef>
              <a:spcAft>
                <a:spcPts val="0"/>
              </a:spcAft>
              <a:buClr>
                <a:srgbClr val="000000"/>
              </a:buClr>
              <a:buSzTx/>
              <a:buFont typeface="Arial" pitchFamily="34" charset="0"/>
              <a:buNone/>
              <a:tabLst/>
              <a:defRPr/>
            </a:pPr>
            <a:endParaRPr kumimoji="0" lang="en-US" sz="2400" b="0" i="0" u="none" strike="noStrike" kern="1200" cap="none" spc="0" normalizeH="0" baseline="0" noProof="0" dirty="0">
              <a:ln>
                <a:noFill/>
              </a:ln>
              <a:solidFill>
                <a:prstClr val="black"/>
              </a:solidFill>
              <a:effectLst/>
              <a:uLnTx/>
              <a:uFillTx/>
              <a:latin typeface="Bookman Old Style" panose="02050604050505020204" pitchFamily="18" charset="0"/>
              <a:ea typeface="Cambria" panose="02040503050406030204" pitchFamily="18" charset="0"/>
              <a:cs typeface="+mn-cs"/>
              <a:sym typeface="Arial"/>
            </a:endParaRPr>
          </a:p>
          <a:p>
            <a:pPr marL="0" marR="0" lvl="0" indent="0" algn="just" defTabSz="914214" rtl="0" eaLnBrk="1" fontAlgn="auto" latinLnBrk="0" hangingPunct="1">
              <a:lnSpc>
                <a:spcPct val="100000"/>
              </a:lnSpc>
              <a:spcBef>
                <a:spcPct val="20000"/>
              </a:spcBef>
              <a:spcAft>
                <a:spcPts val="0"/>
              </a:spcAft>
              <a:buClr>
                <a:srgbClr val="000000"/>
              </a:buClr>
              <a:buSzTx/>
              <a:buFont typeface="Arial" pitchFamily="34" charset="0"/>
              <a:buNone/>
              <a:tabLst/>
              <a:defRPr/>
            </a:pPr>
            <a:endParaRPr kumimoji="0" lang="en-US" sz="2000" b="0" i="0" u="none" strike="noStrike" kern="1200" cap="none" spc="0" normalizeH="0" baseline="0" noProof="0" dirty="0">
              <a:ln>
                <a:noFill/>
              </a:ln>
              <a:solidFill>
                <a:prstClr val="black"/>
              </a:solidFill>
              <a:effectLst/>
              <a:uLnTx/>
              <a:uFillTx/>
              <a:latin typeface="Bookman Old Style" panose="02050604050505020204" pitchFamily="18" charset="0"/>
              <a:ea typeface="Cambria" panose="02040503050406030204" pitchFamily="18" charset="0"/>
              <a:cs typeface="+mn-cs"/>
              <a:sym typeface="Arial"/>
            </a:endParaRPr>
          </a:p>
        </p:txBody>
      </p:sp>
      <p:sp>
        <p:nvSpPr>
          <p:cNvPr id="22" name="Rectangle 21"/>
          <p:cNvSpPr/>
          <p:nvPr/>
        </p:nvSpPr>
        <p:spPr>
          <a:xfrm>
            <a:off x="422513" y="3969168"/>
            <a:ext cx="5905397" cy="2581678"/>
          </a:xfrm>
          <a:prstGeom prst="rect">
            <a:avLst/>
          </a:prstGeom>
          <a:ln>
            <a:solidFill>
              <a:schemeClr val="accent1">
                <a:lumMod val="20000"/>
                <a:lumOff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285692" marR="0" lvl="0" indent="-285692" algn="just" defTabSz="914214" rtl="0" eaLnBrk="1" fontAlgn="auto" latinLnBrk="0" hangingPunct="1">
              <a:lnSpc>
                <a:spcPct val="150000"/>
              </a:lnSpc>
              <a:spcBef>
                <a:spcPts val="0"/>
              </a:spcBef>
              <a:spcAft>
                <a:spcPts val="0"/>
              </a:spcAft>
              <a:buClr>
                <a:srgbClr val="000000"/>
              </a:buClr>
              <a:buSzTx/>
              <a:buFont typeface="Wingdings" panose="05000000000000000000" pitchFamily="2" charset="2"/>
              <a:buChar char="q"/>
              <a:tabLst/>
              <a:defRPr/>
            </a:pPr>
            <a:r>
              <a:rPr kumimoji="0" lang="en-US" sz="1400" b="0" i="0" u="none" strike="noStrike" kern="0" cap="none" spc="0" normalizeH="0" baseline="0" noProof="0" dirty="0">
                <a:ln>
                  <a:noFill/>
                </a:ln>
                <a:solidFill>
                  <a:prstClr val="black"/>
                </a:solidFill>
                <a:effectLst/>
                <a:uLnTx/>
                <a:uFillTx/>
                <a:latin typeface="Abadi" panose="020B0604020104020204" pitchFamily="34" charset="0"/>
                <a:ea typeface="+mn-ea"/>
                <a:cs typeface="Times New Roman" panose="02020603050405020304" pitchFamily="18" charset="0"/>
                <a:sym typeface="Arial"/>
              </a:rPr>
              <a:t>The government has invested efforts to privatize some SoEs which was non-efficient in operation. </a:t>
            </a:r>
          </a:p>
          <a:p>
            <a:pPr marL="0" marR="0" lvl="0" indent="0" algn="just" defTabSz="914214" rtl="0" eaLnBrk="1" fontAlgn="auto" latinLnBrk="0" hangingPunct="1">
              <a:lnSpc>
                <a:spcPct val="15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prstClr val="black"/>
              </a:solidFill>
              <a:effectLst/>
              <a:uLnTx/>
              <a:uFillTx/>
              <a:latin typeface="Abadi" panose="020B0604020104020204" pitchFamily="34" charset="0"/>
              <a:ea typeface="+mn-ea"/>
              <a:cs typeface="Times New Roman" panose="02020603050405020304" pitchFamily="18" charset="0"/>
              <a:sym typeface="Arial"/>
            </a:endParaRPr>
          </a:p>
          <a:p>
            <a:pPr marL="285692" marR="0" lvl="0" indent="-285692" algn="just" defTabSz="914214" rtl="0" eaLnBrk="1" fontAlgn="auto" latinLnBrk="0" hangingPunct="1">
              <a:lnSpc>
                <a:spcPct val="150000"/>
              </a:lnSpc>
              <a:spcBef>
                <a:spcPts val="0"/>
              </a:spcBef>
              <a:spcAft>
                <a:spcPts val="0"/>
              </a:spcAft>
              <a:buClr>
                <a:srgbClr val="000000"/>
              </a:buClr>
              <a:buSzTx/>
              <a:buFont typeface="Wingdings" panose="05000000000000000000" pitchFamily="2" charset="2"/>
              <a:buChar char="q"/>
              <a:tabLst/>
              <a:defRPr/>
            </a:pPr>
            <a:r>
              <a:rPr kumimoji="0" lang="en-US" sz="1400" b="0" i="0" u="none" strike="noStrike" kern="0" cap="none" spc="0" normalizeH="0" baseline="0" noProof="0" dirty="0">
                <a:ln>
                  <a:noFill/>
                </a:ln>
                <a:solidFill>
                  <a:prstClr val="black"/>
                </a:solidFill>
                <a:effectLst/>
                <a:uLnTx/>
                <a:uFillTx/>
                <a:latin typeface="Abadi" panose="020B0604020104020204" pitchFamily="34" charset="0"/>
                <a:ea typeface="+mn-ea"/>
                <a:cs typeface="Times New Roman" panose="02020603050405020304" pitchFamily="18" charset="0"/>
                <a:sym typeface="Arial"/>
              </a:rPr>
              <a:t>In additional government has also been doing liability management where we supported some SoEs to convert their external loans to domestic while lengthening their maturity. All the above efforts targets to minimizing fiscal risks in both short and long term.</a:t>
            </a:r>
          </a:p>
        </p:txBody>
      </p:sp>
      <p:sp>
        <p:nvSpPr>
          <p:cNvPr id="6" name="Content Placeholder 2">
            <a:extLst>
              <a:ext uri="{FF2B5EF4-FFF2-40B4-BE49-F238E27FC236}">
                <a16:creationId xmlns:a16="http://schemas.microsoft.com/office/drawing/2014/main" id="{CD282569-C86E-4D07-A90D-7D7B9E234A23}"/>
              </a:ext>
            </a:extLst>
          </p:cNvPr>
          <p:cNvSpPr txBox="1">
            <a:spLocks/>
          </p:cNvSpPr>
          <p:nvPr/>
        </p:nvSpPr>
        <p:spPr>
          <a:xfrm>
            <a:off x="6474679" y="1202481"/>
            <a:ext cx="5499869" cy="5319348"/>
          </a:xfrm>
          <a:prstGeom prst="rect">
            <a:avLst/>
          </a:prstGeom>
          <a:ln w="12700">
            <a:solidFill>
              <a:sysClr val="windowText" lastClr="000000"/>
            </a:solidFill>
          </a:ln>
        </p:spPr>
        <p:txBody>
          <a:bodyPr vert="horz" lIns="91419" tIns="45710" rIns="91419" bIns="4571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just" defTabSz="914214" rtl="0" eaLnBrk="1" fontAlgn="auto" latinLnBrk="0" hangingPunct="1">
              <a:lnSpc>
                <a:spcPct val="100000"/>
              </a:lnSpc>
              <a:spcBef>
                <a:spcPct val="20000"/>
              </a:spcBef>
              <a:spcAft>
                <a:spcPts val="0"/>
              </a:spcAft>
              <a:buClr>
                <a:srgbClr val="000000"/>
              </a:buClr>
              <a:buSzTx/>
              <a:buFont typeface="Arial" pitchFamily="34" charset="0"/>
              <a:buNone/>
              <a:tabLst/>
              <a:defRPr/>
            </a:pPr>
            <a:endParaRPr kumimoji="0" lang="en-US" sz="2400" b="0" i="0" u="none" strike="noStrike" kern="1200" cap="none" spc="0" normalizeH="0" baseline="0" noProof="0" dirty="0">
              <a:ln>
                <a:noFill/>
              </a:ln>
              <a:solidFill>
                <a:prstClr val="black"/>
              </a:solidFill>
              <a:effectLst/>
              <a:uLnTx/>
              <a:uFillTx/>
              <a:latin typeface="Bookman Old Style" panose="02050604050505020204" pitchFamily="18" charset="0"/>
              <a:ea typeface="Cambria" panose="02040503050406030204" pitchFamily="18" charset="0"/>
              <a:cs typeface="+mn-cs"/>
              <a:sym typeface="Arial"/>
            </a:endParaRPr>
          </a:p>
          <a:p>
            <a:pPr marL="0" marR="0" lvl="0" indent="0" algn="just" defTabSz="914214" rtl="0" eaLnBrk="1" fontAlgn="auto" latinLnBrk="0" hangingPunct="1">
              <a:lnSpc>
                <a:spcPct val="100000"/>
              </a:lnSpc>
              <a:spcBef>
                <a:spcPct val="20000"/>
              </a:spcBef>
              <a:spcAft>
                <a:spcPts val="0"/>
              </a:spcAft>
              <a:buClr>
                <a:srgbClr val="000000"/>
              </a:buClr>
              <a:buSzTx/>
              <a:buFont typeface="Arial" pitchFamily="34" charset="0"/>
              <a:buNone/>
              <a:tabLst/>
              <a:defRPr/>
            </a:pPr>
            <a:endParaRPr kumimoji="0" lang="en-US" sz="2000" b="0" i="0" u="none" strike="noStrike" kern="1200" cap="none" spc="0" normalizeH="0" baseline="0" noProof="0" dirty="0">
              <a:ln>
                <a:noFill/>
              </a:ln>
              <a:solidFill>
                <a:prstClr val="black"/>
              </a:solidFill>
              <a:effectLst/>
              <a:uLnTx/>
              <a:uFillTx/>
              <a:latin typeface="Bookman Old Style" panose="02050604050505020204" pitchFamily="18" charset="0"/>
              <a:ea typeface="Cambria" panose="02040503050406030204" pitchFamily="18" charset="0"/>
              <a:cs typeface="+mn-cs"/>
              <a:sym typeface="Arial"/>
            </a:endParaRPr>
          </a:p>
        </p:txBody>
      </p:sp>
      <p:sp>
        <p:nvSpPr>
          <p:cNvPr id="12" name="TextBox 11">
            <a:extLst>
              <a:ext uri="{FF2B5EF4-FFF2-40B4-BE49-F238E27FC236}">
                <a16:creationId xmlns:a16="http://schemas.microsoft.com/office/drawing/2014/main" id="{AF3E8C8E-A018-8495-3240-56DAFE98656A}"/>
              </a:ext>
            </a:extLst>
          </p:cNvPr>
          <p:cNvSpPr txBox="1"/>
          <p:nvPr/>
        </p:nvSpPr>
        <p:spPr>
          <a:xfrm>
            <a:off x="6327910" y="6273846"/>
            <a:ext cx="5018184"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900" b="1" i="0" u="none" strike="noStrike" kern="1200" baseline="0">
                <a:solidFill>
                  <a:srgbClr val="44546A"/>
                </a:solidFill>
                <a:latin typeface="Cambria" panose="02040503050406030204" pitchFamily="18" charset="0"/>
                <a:ea typeface="Cambria" panose="02040503050406030204" pitchFamily="18" charset="0"/>
                <a:cs typeface="+mn-cs"/>
              </a:defRPr>
            </a:pPr>
            <a:r>
              <a:rPr kumimoji="0" lang="en-US" sz="1200" b="1" i="0" u="none" strike="noStrike" kern="1200" cap="none" spc="0" normalizeH="0" baseline="0" noProof="0" dirty="0">
                <a:ln>
                  <a:noFill/>
                </a:ln>
                <a:solidFill>
                  <a:srgbClr val="44546A"/>
                </a:solidFill>
                <a:effectLst/>
                <a:uLnTx/>
                <a:uFillTx/>
                <a:latin typeface="Abadi" panose="020B0604020104020204" pitchFamily="34" charset="0"/>
                <a:ea typeface="Cambria" panose="02040503050406030204" pitchFamily="18" charset="0"/>
                <a:cs typeface="Arial"/>
                <a:sym typeface="Arial"/>
              </a:rPr>
              <a:t>Source :  Debt Directorate General  June 2025</a:t>
            </a:r>
          </a:p>
        </p:txBody>
      </p:sp>
      <p:graphicFrame>
        <p:nvGraphicFramePr>
          <p:cNvPr id="4" name="Chart 3">
            <a:extLst>
              <a:ext uri="{FF2B5EF4-FFF2-40B4-BE49-F238E27FC236}">
                <a16:creationId xmlns:a16="http://schemas.microsoft.com/office/drawing/2014/main" id="{C2DBCCF5-5751-5736-D57A-1CAB8FFBC649}"/>
              </a:ext>
            </a:extLst>
          </p:cNvPr>
          <p:cNvGraphicFramePr>
            <a:graphicFrameLocks/>
          </p:cNvGraphicFramePr>
          <p:nvPr/>
        </p:nvGraphicFramePr>
        <p:xfrm>
          <a:off x="422513" y="1202481"/>
          <a:ext cx="5650975" cy="2689830"/>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a:extLst>
              <a:ext uri="{FF2B5EF4-FFF2-40B4-BE49-F238E27FC236}">
                <a16:creationId xmlns:a16="http://schemas.microsoft.com/office/drawing/2014/main" id="{B049CE5B-5FBC-8F6E-7FE0-A0E5286AF275}"/>
              </a:ext>
            </a:extLst>
          </p:cNvPr>
          <p:cNvSpPr/>
          <p:nvPr/>
        </p:nvSpPr>
        <p:spPr>
          <a:xfrm>
            <a:off x="1588" y="6583680"/>
            <a:ext cx="4062984" cy="274320"/>
          </a:xfrm>
          <a:prstGeom prst="rect">
            <a:avLst/>
          </a:prstGeom>
          <a:solidFill>
            <a:srgbClr val="00AEEF"/>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7" name="Rectangle 6">
            <a:extLst>
              <a:ext uri="{FF2B5EF4-FFF2-40B4-BE49-F238E27FC236}">
                <a16:creationId xmlns:a16="http://schemas.microsoft.com/office/drawing/2014/main" id="{5DBB3783-BA59-B12A-CE90-43A13A5F71DB}"/>
              </a:ext>
            </a:extLst>
          </p:cNvPr>
          <p:cNvSpPr/>
          <p:nvPr/>
        </p:nvSpPr>
        <p:spPr>
          <a:xfrm>
            <a:off x="4064445" y="6583680"/>
            <a:ext cx="4062984" cy="274320"/>
          </a:xfrm>
          <a:prstGeom prst="rect">
            <a:avLst/>
          </a:prstGeom>
          <a:solidFill>
            <a:srgbClr val="FFD1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8" name="Rectangle 7">
            <a:extLst>
              <a:ext uri="{FF2B5EF4-FFF2-40B4-BE49-F238E27FC236}">
                <a16:creationId xmlns:a16="http://schemas.microsoft.com/office/drawing/2014/main" id="{3F751A1C-734F-6057-1EB6-AFEE56A3D87A}"/>
              </a:ext>
            </a:extLst>
          </p:cNvPr>
          <p:cNvSpPr/>
          <p:nvPr/>
        </p:nvSpPr>
        <p:spPr>
          <a:xfrm>
            <a:off x="8127556" y="6583680"/>
            <a:ext cx="4062984" cy="274320"/>
          </a:xfrm>
          <a:prstGeom prst="rect">
            <a:avLst/>
          </a:prstGeom>
          <a:solidFill>
            <a:srgbClr val="007A33"/>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prstClr val="white"/>
              </a:solidFill>
              <a:effectLst/>
              <a:uLnTx/>
              <a:uFillTx/>
              <a:latin typeface="Calibri"/>
              <a:ea typeface="+mn-ea"/>
              <a:cs typeface="+mn-cs"/>
              <a:sym typeface="Arial"/>
            </a:endParaRPr>
          </a:p>
        </p:txBody>
      </p:sp>
      <p:graphicFrame>
        <p:nvGraphicFramePr>
          <p:cNvPr id="13" name="Object 12">
            <a:extLst>
              <a:ext uri="{FF2B5EF4-FFF2-40B4-BE49-F238E27FC236}">
                <a16:creationId xmlns:a16="http://schemas.microsoft.com/office/drawing/2014/main" id="{367EC27E-63BA-48A5-A1F0-CE14F5AD5E73}"/>
              </a:ext>
            </a:extLst>
          </p:cNvPr>
          <p:cNvGraphicFramePr>
            <a:graphicFrameLocks noChangeAspect="1"/>
          </p:cNvGraphicFramePr>
          <p:nvPr/>
        </p:nvGraphicFramePr>
        <p:xfrm>
          <a:off x="6550025" y="1279337"/>
          <a:ext cx="5328861" cy="5043676"/>
        </p:xfrm>
        <a:graphic>
          <a:graphicData uri="http://schemas.openxmlformats.org/presentationml/2006/ole">
            <mc:AlternateContent xmlns:mc="http://schemas.openxmlformats.org/markup-compatibility/2006">
              <mc:Choice xmlns:v="urn:schemas-microsoft-com:vml" Requires="v">
                <p:oleObj name="Worksheet" r:id="rId4" imgW="5639002" imgH="4457700" progId="Excel.Sheet.12">
                  <p:embed/>
                </p:oleObj>
              </mc:Choice>
              <mc:Fallback>
                <p:oleObj name="Worksheet" r:id="rId4" imgW="5639002" imgH="4457700" progId="Excel.Sheet.12">
                  <p:embed/>
                  <p:pic>
                    <p:nvPicPr>
                      <p:cNvPr id="13" name="Object 12">
                        <a:extLst>
                          <a:ext uri="{FF2B5EF4-FFF2-40B4-BE49-F238E27FC236}">
                            <a16:creationId xmlns:a16="http://schemas.microsoft.com/office/drawing/2014/main" id="{367EC27E-63BA-48A5-A1F0-CE14F5AD5E73}"/>
                          </a:ext>
                        </a:extLst>
                      </p:cNvPr>
                      <p:cNvPicPr/>
                      <p:nvPr/>
                    </p:nvPicPr>
                    <p:blipFill>
                      <a:blip r:embed="rId5"/>
                      <a:stretch>
                        <a:fillRect/>
                      </a:stretch>
                    </p:blipFill>
                    <p:spPr>
                      <a:xfrm>
                        <a:off x="6550025" y="1279337"/>
                        <a:ext cx="5328861" cy="5043676"/>
                      </a:xfrm>
                      <a:prstGeom prst="rect">
                        <a:avLst/>
                      </a:prstGeom>
                    </p:spPr>
                  </p:pic>
                </p:oleObj>
              </mc:Fallback>
            </mc:AlternateContent>
          </a:graphicData>
        </a:graphic>
      </p:graphicFrame>
    </p:spTree>
    <p:extLst>
      <p:ext uri="{BB962C8B-B14F-4D97-AF65-F5344CB8AC3E}">
        <p14:creationId xmlns:p14="http://schemas.microsoft.com/office/powerpoint/2010/main" val="34611558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3566" y="185892"/>
            <a:ext cx="10485872" cy="719913"/>
          </a:xfrm>
        </p:spPr>
        <p:txBody>
          <a:bodyPr>
            <a:normAutofit/>
          </a:bodyPr>
          <a:lstStyle/>
          <a:p>
            <a:r>
              <a:rPr lang="en-US" sz="2500" spc="-409" dirty="0">
                <a:solidFill>
                  <a:srgbClr val="135DAB"/>
                </a:solidFill>
                <a:latin typeface="Verdana" panose="020B0604030504040204" pitchFamily="34" charset="0"/>
                <a:ea typeface="Verdana" panose="020B0604030504040204" pitchFamily="34" charset="0"/>
                <a:cs typeface="Trebuchet MS"/>
              </a:rPr>
              <a:t>Debt Sustainability Indicators</a:t>
            </a:r>
            <a:r>
              <a:rPr lang="en-US" sz="2500" spc="-409" dirty="0">
                <a:solidFill>
                  <a:schemeClr val="tx2"/>
                </a:solidFill>
                <a:latin typeface="Verdana" panose="020B0604030504040204" pitchFamily="34" charset="0"/>
                <a:ea typeface="Verdana" panose="020B0604030504040204" pitchFamily="34" charset="0"/>
                <a:cs typeface="Trebuchet MS"/>
              </a:rPr>
              <a:t> </a:t>
            </a:r>
            <a:r>
              <a:rPr lang="en-US" sz="2500" spc="-409" dirty="0">
                <a:solidFill>
                  <a:srgbClr val="135DAB"/>
                </a:solidFill>
                <a:latin typeface="Verdana" panose="020B0604030504040204" pitchFamily="34" charset="0"/>
                <a:ea typeface="Verdana" panose="020B0604030504040204" pitchFamily="34" charset="0"/>
              </a:rPr>
              <a:t>As March Review vs. Preliminary October, 2025</a:t>
            </a:r>
          </a:p>
        </p:txBody>
      </p:sp>
      <p:sp>
        <p:nvSpPr>
          <p:cNvPr id="22" name="Rectangle 21"/>
          <p:cNvSpPr/>
          <p:nvPr/>
        </p:nvSpPr>
        <p:spPr>
          <a:xfrm>
            <a:off x="161366" y="4930351"/>
            <a:ext cx="11908072" cy="1561139"/>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marL="285692" marR="0" lvl="0" indent="-285692" algn="just" defTabSz="914214" rtl="0" eaLnBrk="1" fontAlgn="auto" latinLnBrk="0" hangingPunct="1">
              <a:lnSpc>
                <a:spcPct val="150000"/>
              </a:lnSpc>
              <a:spcBef>
                <a:spcPts val="0"/>
              </a:spcBef>
              <a:spcAft>
                <a:spcPts val="0"/>
              </a:spcAft>
              <a:buClr>
                <a:srgbClr val="000000"/>
              </a:buClr>
              <a:buSzTx/>
              <a:buFont typeface="Wingdings" panose="05000000000000000000" pitchFamily="2" charset="2"/>
              <a:buChar char="q"/>
              <a:tabLst/>
              <a:defRPr/>
            </a:pPr>
            <a:r>
              <a:rPr kumimoji="0" lang="en-US" sz="1400" b="0" i="0" u="none" strike="noStrike" kern="0" cap="none" spc="0" normalizeH="0" baseline="0" noProof="0" dirty="0">
                <a:ln>
                  <a:noFill/>
                </a:ln>
                <a:solidFill>
                  <a:srgbClr val="4F81BD">
                    <a:lumMod val="75000"/>
                  </a:srgbClr>
                </a:solidFill>
                <a:effectLst/>
                <a:uLnTx/>
                <a:uFillTx/>
                <a:latin typeface="Abadi" panose="020B0604020104020204" pitchFamily="34" charset="0"/>
                <a:ea typeface="+mn-ea"/>
                <a:cs typeface="Times New Roman" panose="02020603050405020304" pitchFamily="18" charset="0"/>
                <a:sym typeface="Arial"/>
              </a:rPr>
              <a:t>The latest Debt Sustainability Analysis (DSA) indicates that Rwanda's public debt will remain sustainable with a moderate risk of debt distress. Debt to GDP ratios has significantly improved between march and October 2025 reviews ; as the result of the positive impact of GDP rebased (4.5%) decrease in December 2024.</a:t>
            </a:r>
          </a:p>
          <a:p>
            <a:pPr marL="285692" marR="0" lvl="0" indent="-285692" algn="just" defTabSz="914214" rtl="0" eaLnBrk="1" fontAlgn="auto" latinLnBrk="0" hangingPunct="1">
              <a:lnSpc>
                <a:spcPct val="150000"/>
              </a:lnSpc>
              <a:spcBef>
                <a:spcPts val="0"/>
              </a:spcBef>
              <a:spcAft>
                <a:spcPts val="0"/>
              </a:spcAft>
              <a:buClr>
                <a:srgbClr val="000000"/>
              </a:buClr>
              <a:buSzTx/>
              <a:buFont typeface="Wingdings" panose="05000000000000000000" pitchFamily="2" charset="2"/>
              <a:buChar char="q"/>
              <a:tabLst/>
              <a:defRPr/>
            </a:pPr>
            <a:r>
              <a:rPr kumimoji="0" lang="en-US" sz="1400" b="0" i="0" u="none" strike="noStrike" kern="0" cap="none" spc="0" normalizeH="0" baseline="0" noProof="0" dirty="0">
                <a:ln>
                  <a:noFill/>
                </a:ln>
                <a:solidFill>
                  <a:srgbClr val="4F81BD">
                    <a:lumMod val="75000"/>
                  </a:srgbClr>
                </a:solidFill>
                <a:effectLst/>
                <a:uLnTx/>
                <a:uFillTx/>
                <a:latin typeface="Abadi" panose="020B0604020104020204" pitchFamily="34" charset="0"/>
                <a:ea typeface="+mn-ea"/>
                <a:cs typeface="Times New Roman" panose="02020603050405020304" pitchFamily="18" charset="0"/>
                <a:sym typeface="Arial"/>
              </a:rPr>
              <a:t>The ratios indicates a pick in 2026 and 2027 due to disbursement related to the financing of New Bugesera International Airport and the national airline where financing is required starting in FY 2025/26.</a:t>
            </a:r>
          </a:p>
        </p:txBody>
      </p:sp>
      <p:graphicFrame>
        <p:nvGraphicFramePr>
          <p:cNvPr id="12" name="Chart 11">
            <a:extLst>
              <a:ext uri="{FF2B5EF4-FFF2-40B4-BE49-F238E27FC236}">
                <a16:creationId xmlns:a16="http://schemas.microsoft.com/office/drawing/2014/main" id="{00000000-0008-0000-0000-000002000000}"/>
              </a:ext>
            </a:extLst>
          </p:cNvPr>
          <p:cNvGraphicFramePr>
            <a:graphicFrameLocks/>
          </p:cNvGraphicFramePr>
          <p:nvPr/>
        </p:nvGraphicFramePr>
        <p:xfrm>
          <a:off x="391884" y="1147079"/>
          <a:ext cx="11408229" cy="3783272"/>
        </p:xfrm>
        <a:graphic>
          <a:graphicData uri="http://schemas.openxmlformats.org/drawingml/2006/chart">
            <c:chart xmlns:c="http://schemas.openxmlformats.org/drawingml/2006/chart" xmlns:r="http://schemas.openxmlformats.org/officeDocument/2006/relationships" r:id="rId3"/>
          </a:graphicData>
        </a:graphic>
      </p:graphicFrame>
      <p:sp>
        <p:nvSpPr>
          <p:cNvPr id="13" name="Rectangle 12">
            <a:extLst>
              <a:ext uri="{FF2B5EF4-FFF2-40B4-BE49-F238E27FC236}">
                <a16:creationId xmlns:a16="http://schemas.microsoft.com/office/drawing/2014/main" id="{D19A0491-39AC-4B7F-98FA-D290597503A3}"/>
              </a:ext>
            </a:extLst>
          </p:cNvPr>
          <p:cNvSpPr/>
          <p:nvPr/>
        </p:nvSpPr>
        <p:spPr>
          <a:xfrm>
            <a:off x="1588" y="6583680"/>
            <a:ext cx="4062984" cy="274320"/>
          </a:xfrm>
          <a:prstGeom prst="rect">
            <a:avLst/>
          </a:prstGeom>
          <a:solidFill>
            <a:srgbClr val="00AEEF"/>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14" name="Rectangle 13">
            <a:extLst>
              <a:ext uri="{FF2B5EF4-FFF2-40B4-BE49-F238E27FC236}">
                <a16:creationId xmlns:a16="http://schemas.microsoft.com/office/drawing/2014/main" id="{7CD2558A-3CA1-4919-A3E4-4759C3B99D05}"/>
              </a:ext>
            </a:extLst>
          </p:cNvPr>
          <p:cNvSpPr/>
          <p:nvPr/>
        </p:nvSpPr>
        <p:spPr>
          <a:xfrm>
            <a:off x="4064445" y="6583680"/>
            <a:ext cx="4062984" cy="274320"/>
          </a:xfrm>
          <a:prstGeom prst="rect">
            <a:avLst/>
          </a:prstGeom>
          <a:solidFill>
            <a:srgbClr val="FFD1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15" name="Rectangle 14">
            <a:extLst>
              <a:ext uri="{FF2B5EF4-FFF2-40B4-BE49-F238E27FC236}">
                <a16:creationId xmlns:a16="http://schemas.microsoft.com/office/drawing/2014/main" id="{092CEEAC-0F6E-48E8-8112-55A0140194EB}"/>
              </a:ext>
            </a:extLst>
          </p:cNvPr>
          <p:cNvSpPr/>
          <p:nvPr/>
        </p:nvSpPr>
        <p:spPr>
          <a:xfrm>
            <a:off x="8127556" y="6583680"/>
            <a:ext cx="4062984" cy="274320"/>
          </a:xfrm>
          <a:prstGeom prst="rect">
            <a:avLst/>
          </a:prstGeom>
          <a:solidFill>
            <a:srgbClr val="007A33"/>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prstClr val="white"/>
              </a:solidFill>
              <a:effectLst/>
              <a:uLnTx/>
              <a:uFillTx/>
              <a:latin typeface="Calibri"/>
              <a:ea typeface="+mn-ea"/>
              <a:cs typeface="+mn-cs"/>
              <a:sym typeface="Arial"/>
            </a:endParaRPr>
          </a:p>
        </p:txBody>
      </p:sp>
    </p:spTree>
    <p:extLst>
      <p:ext uri="{BB962C8B-B14F-4D97-AF65-F5344CB8AC3E}">
        <p14:creationId xmlns:p14="http://schemas.microsoft.com/office/powerpoint/2010/main" val="2168632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8676" y="168640"/>
            <a:ext cx="10485872" cy="719913"/>
          </a:xfrm>
        </p:spPr>
        <p:txBody>
          <a:bodyPr>
            <a:normAutofit/>
          </a:bodyPr>
          <a:lstStyle/>
          <a:p>
            <a:r>
              <a:rPr lang="en-US" sz="3000" spc="-409" dirty="0">
                <a:solidFill>
                  <a:srgbClr val="135DAB"/>
                </a:solidFill>
                <a:latin typeface="Verdana" panose="020B0604030504040204" pitchFamily="34" charset="0"/>
                <a:ea typeface="Verdana" panose="020B0604030504040204" pitchFamily="34" charset="0"/>
                <a:cs typeface="Trebuchet MS"/>
              </a:rPr>
              <a:t>Sensitivity Analysis-Cost and Risks</a:t>
            </a:r>
            <a:endParaRPr lang="en-US" sz="3000" dirty="0">
              <a:solidFill>
                <a:schemeClr val="accent6">
                  <a:lumMod val="75000"/>
                </a:schemeClr>
              </a:solidFill>
              <a:latin typeface="Verdana" panose="020B0604030504040204" pitchFamily="34" charset="0"/>
              <a:ea typeface="Verdana" panose="020B0604030504040204" pitchFamily="34" charset="0"/>
              <a:cs typeface="Arial" panose="020B0604020202020204" pitchFamily="34" charset="0"/>
            </a:endParaRPr>
          </a:p>
        </p:txBody>
      </p:sp>
      <p:sp>
        <p:nvSpPr>
          <p:cNvPr id="22" name="Rectangle 21"/>
          <p:cNvSpPr/>
          <p:nvPr/>
        </p:nvSpPr>
        <p:spPr>
          <a:xfrm>
            <a:off x="141374" y="4574162"/>
            <a:ext cx="11322492" cy="2115198"/>
          </a:xfrm>
          <a:prstGeom prst="rect">
            <a:avLst/>
          </a:prstGeom>
          <a:ln>
            <a:solidFill>
              <a:schemeClr val="accent1">
                <a:lumMod val="20000"/>
                <a:lumOff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285692" marR="0" lvl="0" indent="-285692" algn="just" defTabSz="914214" rtl="0" eaLnBrk="1" fontAlgn="auto" latinLnBrk="0" hangingPunct="1">
              <a:lnSpc>
                <a:spcPct val="100000"/>
              </a:lnSpc>
              <a:spcBef>
                <a:spcPts val="0"/>
              </a:spcBef>
              <a:spcAft>
                <a:spcPts val="0"/>
              </a:spcAft>
              <a:buClr>
                <a:srgbClr val="000000"/>
              </a:buClr>
              <a:buSzTx/>
              <a:buFont typeface="Wingdings" panose="05000000000000000000" pitchFamily="2" charset="2"/>
              <a:buChar char="q"/>
              <a:tabLst/>
              <a:defRPr/>
            </a:pPr>
            <a:r>
              <a:rPr kumimoji="0" lang="en-US" sz="1800" b="0" i="0" u="none" strike="noStrike" kern="0" cap="none" spc="0" normalizeH="0" baseline="0" noProof="0" dirty="0">
                <a:ln>
                  <a:noFill/>
                </a:ln>
                <a:solidFill>
                  <a:srgbClr val="1F497D"/>
                </a:solidFill>
                <a:effectLst/>
                <a:uLnTx/>
                <a:uFillTx/>
                <a:latin typeface="Abadi" panose="020B0604020104020204" pitchFamily="34" charset="0"/>
                <a:ea typeface="Cambria" panose="02040503050406030204" pitchFamily="18" charset="0"/>
                <a:cs typeface="Arial" panose="020B0604020202020204" pitchFamily="34" charset="0"/>
                <a:sym typeface="Arial"/>
              </a:rPr>
              <a:t>The sensitivity analysis indicates an overall improvement across most debt risk indicators, reflecting the impact of rigorous liability management and the increasing concessionality of Rwanda’s debt portfolio.</a:t>
            </a:r>
          </a:p>
          <a:p>
            <a:pPr marL="0" marR="0" lvl="0" indent="0" algn="just" defTabSz="914214"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1F497D"/>
              </a:solidFill>
              <a:effectLst/>
              <a:uLnTx/>
              <a:uFillTx/>
              <a:latin typeface="Abadi" panose="020B0604020104020204" pitchFamily="34" charset="0"/>
              <a:ea typeface="Cambria" panose="02040503050406030204" pitchFamily="18" charset="0"/>
              <a:cs typeface="Arial" panose="020B0604020202020204" pitchFamily="34" charset="0"/>
              <a:sym typeface="Arial"/>
            </a:endParaRPr>
          </a:p>
          <a:p>
            <a:pPr marL="285692" marR="0" lvl="0" indent="-285692" algn="just" defTabSz="914214" rtl="0" eaLnBrk="1" fontAlgn="auto" latinLnBrk="0" hangingPunct="1">
              <a:lnSpc>
                <a:spcPct val="100000"/>
              </a:lnSpc>
              <a:spcBef>
                <a:spcPts val="0"/>
              </a:spcBef>
              <a:spcAft>
                <a:spcPts val="0"/>
              </a:spcAft>
              <a:buClr>
                <a:srgbClr val="000000"/>
              </a:buClr>
              <a:buSzTx/>
              <a:buFont typeface="Wingdings" panose="05000000000000000000" pitchFamily="2" charset="2"/>
              <a:buChar char="q"/>
              <a:tabLst/>
              <a:defRPr/>
            </a:pPr>
            <a:r>
              <a:rPr kumimoji="0" lang="en-US" sz="1800" b="0" i="0" u="none" strike="noStrike" kern="0" cap="none" spc="0" normalizeH="0" baseline="0" noProof="0" dirty="0">
                <a:ln>
                  <a:noFill/>
                </a:ln>
                <a:solidFill>
                  <a:srgbClr val="1F497D"/>
                </a:solidFill>
                <a:effectLst/>
                <a:uLnTx/>
                <a:uFillTx/>
                <a:latin typeface="Abadi" panose="020B0604020104020204" pitchFamily="34" charset="0"/>
                <a:ea typeface="Cambria" panose="02040503050406030204" pitchFamily="18" charset="0"/>
                <a:cs typeface="Arial" panose="020B0604020202020204" pitchFamily="34" charset="0"/>
                <a:sym typeface="Arial"/>
              </a:rPr>
              <a:t>Notably, interest payments as a share of GDP eased to 2.9% from 3.1% in June 2024. This favorable trend is largely driven by the concessional structure of external financing, complemented by the relative stability of domestic market interest rates.</a:t>
            </a:r>
          </a:p>
        </p:txBody>
      </p:sp>
      <p:sp>
        <p:nvSpPr>
          <p:cNvPr id="4" name="Rectangle 3">
            <a:extLst>
              <a:ext uri="{FF2B5EF4-FFF2-40B4-BE49-F238E27FC236}">
                <a16:creationId xmlns:a16="http://schemas.microsoft.com/office/drawing/2014/main" id="{6E0E5029-6585-4C4B-B2FF-8EC3C1DBB5C4}"/>
              </a:ext>
            </a:extLst>
          </p:cNvPr>
          <p:cNvSpPr/>
          <p:nvPr/>
        </p:nvSpPr>
        <p:spPr>
          <a:xfrm>
            <a:off x="1588" y="6583680"/>
            <a:ext cx="4062984" cy="274320"/>
          </a:xfrm>
          <a:prstGeom prst="rect">
            <a:avLst/>
          </a:prstGeom>
          <a:solidFill>
            <a:srgbClr val="00AEEF"/>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5" name="Rectangle 4">
            <a:extLst>
              <a:ext uri="{FF2B5EF4-FFF2-40B4-BE49-F238E27FC236}">
                <a16:creationId xmlns:a16="http://schemas.microsoft.com/office/drawing/2014/main" id="{282FFC0D-75C0-E77C-96EC-F6C41DA929C2}"/>
              </a:ext>
            </a:extLst>
          </p:cNvPr>
          <p:cNvSpPr/>
          <p:nvPr/>
        </p:nvSpPr>
        <p:spPr>
          <a:xfrm>
            <a:off x="4064445" y="6583680"/>
            <a:ext cx="4062984" cy="274320"/>
          </a:xfrm>
          <a:prstGeom prst="rect">
            <a:avLst/>
          </a:prstGeom>
          <a:solidFill>
            <a:srgbClr val="FFD1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6" name="Rectangle 5">
            <a:extLst>
              <a:ext uri="{FF2B5EF4-FFF2-40B4-BE49-F238E27FC236}">
                <a16:creationId xmlns:a16="http://schemas.microsoft.com/office/drawing/2014/main" id="{D03DA4C9-CE49-458A-A522-CC1C1D360F02}"/>
              </a:ext>
            </a:extLst>
          </p:cNvPr>
          <p:cNvSpPr/>
          <p:nvPr/>
        </p:nvSpPr>
        <p:spPr>
          <a:xfrm>
            <a:off x="8127556" y="6583680"/>
            <a:ext cx="4062984" cy="274320"/>
          </a:xfrm>
          <a:prstGeom prst="rect">
            <a:avLst/>
          </a:prstGeom>
          <a:solidFill>
            <a:srgbClr val="007A33"/>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prstClr val="white"/>
              </a:solidFill>
              <a:effectLst/>
              <a:uLnTx/>
              <a:uFillTx/>
              <a:latin typeface="Calibri"/>
              <a:ea typeface="+mn-ea"/>
              <a:cs typeface="+mn-cs"/>
              <a:sym typeface="Arial"/>
            </a:endParaRPr>
          </a:p>
        </p:txBody>
      </p:sp>
      <p:graphicFrame>
        <p:nvGraphicFramePr>
          <p:cNvPr id="10" name="Object 9">
            <a:extLst>
              <a:ext uri="{FF2B5EF4-FFF2-40B4-BE49-F238E27FC236}">
                <a16:creationId xmlns:a16="http://schemas.microsoft.com/office/drawing/2014/main" id="{D5EA9F33-1E9C-4453-BEB9-AD77A7CC25AC}"/>
              </a:ext>
            </a:extLst>
          </p:cNvPr>
          <p:cNvGraphicFramePr>
            <a:graphicFrameLocks noChangeAspect="1"/>
          </p:cNvGraphicFramePr>
          <p:nvPr/>
        </p:nvGraphicFramePr>
        <p:xfrm>
          <a:off x="141374" y="1255704"/>
          <a:ext cx="11232019" cy="3264046"/>
        </p:xfrm>
        <a:graphic>
          <a:graphicData uri="http://schemas.openxmlformats.org/presentationml/2006/ole">
            <mc:AlternateContent xmlns:mc="http://schemas.openxmlformats.org/markup-compatibility/2006">
              <mc:Choice xmlns:v="urn:schemas-microsoft-com:vml" Requires="v">
                <p:oleObj name="Worksheet" r:id="rId3" imgW="10769735" imgH="3886200" progId="Excel.Sheet.12">
                  <p:embed/>
                </p:oleObj>
              </mc:Choice>
              <mc:Fallback>
                <p:oleObj name="Worksheet" r:id="rId3" imgW="10769735" imgH="3886200" progId="Excel.Sheet.12">
                  <p:embed/>
                  <p:pic>
                    <p:nvPicPr>
                      <p:cNvPr id="10" name="Object 9">
                        <a:extLst>
                          <a:ext uri="{FF2B5EF4-FFF2-40B4-BE49-F238E27FC236}">
                            <a16:creationId xmlns:a16="http://schemas.microsoft.com/office/drawing/2014/main" id="{D5EA9F33-1E9C-4453-BEB9-AD77A7CC25AC}"/>
                          </a:ext>
                        </a:extLst>
                      </p:cNvPr>
                      <p:cNvPicPr/>
                      <p:nvPr/>
                    </p:nvPicPr>
                    <p:blipFill>
                      <a:blip r:embed="rId4"/>
                      <a:stretch>
                        <a:fillRect/>
                      </a:stretch>
                    </p:blipFill>
                    <p:spPr>
                      <a:xfrm>
                        <a:off x="141374" y="1255704"/>
                        <a:ext cx="11232019" cy="3264046"/>
                      </a:xfrm>
                      <a:prstGeom prst="rect">
                        <a:avLst/>
                      </a:prstGeom>
                    </p:spPr>
                  </p:pic>
                </p:oleObj>
              </mc:Fallback>
            </mc:AlternateContent>
          </a:graphicData>
        </a:graphic>
      </p:graphicFrame>
    </p:spTree>
    <p:extLst>
      <p:ext uri="{BB962C8B-B14F-4D97-AF65-F5344CB8AC3E}">
        <p14:creationId xmlns:p14="http://schemas.microsoft.com/office/powerpoint/2010/main" val="34556929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8676" y="168640"/>
            <a:ext cx="10485872" cy="719913"/>
          </a:xfrm>
        </p:spPr>
        <p:txBody>
          <a:bodyPr>
            <a:normAutofit/>
          </a:bodyPr>
          <a:lstStyle/>
          <a:p>
            <a:r>
              <a:rPr lang="en-US" dirty="0">
                <a:solidFill>
                  <a:schemeClr val="tx2"/>
                </a:solidFill>
              </a:rPr>
              <a:t> </a:t>
            </a:r>
            <a:r>
              <a:rPr lang="en-US" sz="3000" spc="-409" dirty="0">
                <a:solidFill>
                  <a:srgbClr val="135DAB"/>
                </a:solidFill>
                <a:latin typeface="Verdana" panose="020B0604030504040204" pitchFamily="34" charset="0"/>
                <a:ea typeface="Verdana" panose="020B0604030504040204" pitchFamily="34" charset="0"/>
                <a:cs typeface="Trebuchet MS"/>
              </a:rPr>
              <a:t>Rwanda’s debt maturity profile (PPG).</a:t>
            </a:r>
          </a:p>
        </p:txBody>
      </p:sp>
      <p:sp>
        <p:nvSpPr>
          <p:cNvPr id="5" name="Text Placeholder 2"/>
          <p:cNvSpPr>
            <a:spLocks noGrp="1"/>
          </p:cNvSpPr>
          <p:nvPr>
            <p:ph type="body" sz="quarter" idx="10"/>
          </p:nvPr>
        </p:nvSpPr>
        <p:spPr>
          <a:xfrm>
            <a:off x="1075267" y="4545320"/>
            <a:ext cx="10769600" cy="1813304"/>
          </a:xfrm>
          <a:ln>
            <a:solidFill>
              <a:schemeClr val="accent1">
                <a:lumMod val="20000"/>
                <a:lumOff val="80000"/>
              </a:schemeClr>
            </a:solidFill>
          </a:ln>
        </p:spPr>
        <p:txBody>
          <a:bodyPr>
            <a:noAutofit/>
          </a:bodyPr>
          <a:lstStyle/>
          <a:p>
            <a:pPr marL="285692" indent="-285692" algn="just">
              <a:lnSpc>
                <a:spcPct val="150000"/>
              </a:lnSpc>
              <a:spcBef>
                <a:spcPts val="600"/>
              </a:spcBef>
              <a:spcAft>
                <a:spcPts val="600"/>
              </a:spcAft>
              <a:buClr>
                <a:srgbClr val="00B050"/>
              </a:buClr>
              <a:buSzPct val="70000"/>
              <a:buFont typeface="Wingdings" panose="05000000000000000000" pitchFamily="2" charset="2"/>
              <a:buChar char="q"/>
              <a:defRPr/>
            </a:pPr>
            <a:r>
              <a:rPr lang="en-US" sz="1800" dirty="0">
                <a:solidFill>
                  <a:srgbClr val="1F497D"/>
                </a:solidFill>
                <a:latin typeface="Abadi" panose="020B0604020104020204" pitchFamily="34" charset="0"/>
                <a:ea typeface="Cambria" panose="02040503050406030204" pitchFamily="18" charset="0"/>
                <a:cs typeface="Arial" panose="020B0604020202020204" pitchFamily="34" charset="0"/>
              </a:rPr>
              <a:t>Rwanda’s debt management strategy has smoothed the redemption profile by reducing reliance on short-term securities, establishing benchmark bonds, and prioritizing concessional financing. </a:t>
            </a:r>
          </a:p>
          <a:p>
            <a:pPr marL="285692" indent="-285692" algn="just">
              <a:lnSpc>
                <a:spcPct val="150000"/>
              </a:lnSpc>
              <a:spcBef>
                <a:spcPts val="600"/>
              </a:spcBef>
              <a:spcAft>
                <a:spcPts val="600"/>
              </a:spcAft>
              <a:buClr>
                <a:srgbClr val="00B050"/>
              </a:buClr>
              <a:buSzPct val="70000"/>
              <a:buFont typeface="Wingdings" panose="05000000000000000000" pitchFamily="2" charset="2"/>
              <a:buChar char="q"/>
              <a:defRPr/>
            </a:pPr>
            <a:r>
              <a:rPr lang="en-US" sz="1800" dirty="0">
                <a:solidFill>
                  <a:srgbClr val="1F497D"/>
                </a:solidFill>
                <a:latin typeface="Abadi" panose="020B0604020104020204" pitchFamily="34" charset="0"/>
                <a:ea typeface="Cambria" panose="02040503050406030204" pitchFamily="18" charset="0"/>
                <a:cs typeface="Arial" panose="020B0604020202020204" pitchFamily="34" charset="0"/>
              </a:rPr>
              <a:t>These measures, alongside a deepening domestic bond market, have strengthened price discovery, boosted investor confidence, and ensured the country faces no significant refinancing risks.</a:t>
            </a:r>
          </a:p>
        </p:txBody>
      </p:sp>
      <p:sp>
        <p:nvSpPr>
          <p:cNvPr id="3" name="Rectangle 2">
            <a:extLst>
              <a:ext uri="{FF2B5EF4-FFF2-40B4-BE49-F238E27FC236}">
                <a16:creationId xmlns:a16="http://schemas.microsoft.com/office/drawing/2014/main" id="{7009C660-8E08-A20A-872B-D79A30D6114F}"/>
              </a:ext>
            </a:extLst>
          </p:cNvPr>
          <p:cNvSpPr/>
          <p:nvPr/>
        </p:nvSpPr>
        <p:spPr>
          <a:xfrm>
            <a:off x="1588" y="6583680"/>
            <a:ext cx="4062984" cy="274320"/>
          </a:xfrm>
          <a:prstGeom prst="rect">
            <a:avLst/>
          </a:prstGeom>
          <a:solidFill>
            <a:srgbClr val="00AEEF"/>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4" name="Rectangle 3">
            <a:extLst>
              <a:ext uri="{FF2B5EF4-FFF2-40B4-BE49-F238E27FC236}">
                <a16:creationId xmlns:a16="http://schemas.microsoft.com/office/drawing/2014/main" id="{CC3F3E46-0835-B95B-8BD0-E4AB455A650C}"/>
              </a:ext>
            </a:extLst>
          </p:cNvPr>
          <p:cNvSpPr/>
          <p:nvPr/>
        </p:nvSpPr>
        <p:spPr>
          <a:xfrm>
            <a:off x="4064445" y="6583680"/>
            <a:ext cx="4062984" cy="274320"/>
          </a:xfrm>
          <a:prstGeom prst="rect">
            <a:avLst/>
          </a:prstGeom>
          <a:solidFill>
            <a:srgbClr val="FFD1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6" name="Rectangle 5">
            <a:extLst>
              <a:ext uri="{FF2B5EF4-FFF2-40B4-BE49-F238E27FC236}">
                <a16:creationId xmlns:a16="http://schemas.microsoft.com/office/drawing/2014/main" id="{AF9D2910-7320-06C4-3796-B0A6CECEF4DE}"/>
              </a:ext>
            </a:extLst>
          </p:cNvPr>
          <p:cNvSpPr/>
          <p:nvPr/>
        </p:nvSpPr>
        <p:spPr>
          <a:xfrm>
            <a:off x="8127556" y="6583680"/>
            <a:ext cx="4062984" cy="274320"/>
          </a:xfrm>
          <a:prstGeom prst="rect">
            <a:avLst/>
          </a:prstGeom>
          <a:solidFill>
            <a:srgbClr val="007A33"/>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prstClr val="white"/>
              </a:solidFill>
              <a:effectLst/>
              <a:uLnTx/>
              <a:uFillTx/>
              <a:latin typeface="Calibri"/>
              <a:ea typeface="+mn-ea"/>
              <a:cs typeface="+mn-cs"/>
              <a:sym typeface="Arial"/>
            </a:endParaRPr>
          </a:p>
        </p:txBody>
      </p:sp>
      <p:graphicFrame>
        <p:nvGraphicFramePr>
          <p:cNvPr id="8" name="Chart 7">
            <a:extLst>
              <a:ext uri="{FF2B5EF4-FFF2-40B4-BE49-F238E27FC236}">
                <a16:creationId xmlns:a16="http://schemas.microsoft.com/office/drawing/2014/main" id="{7FBD7A57-977F-4501-BF3B-8A4DAF70CA91}"/>
              </a:ext>
            </a:extLst>
          </p:cNvPr>
          <p:cNvGraphicFramePr>
            <a:graphicFrameLocks/>
          </p:cNvGraphicFramePr>
          <p:nvPr/>
        </p:nvGraphicFramePr>
        <p:xfrm>
          <a:off x="1075267" y="1258379"/>
          <a:ext cx="10485873" cy="328694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10697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8676" y="168640"/>
            <a:ext cx="10485872" cy="719913"/>
          </a:xfrm>
        </p:spPr>
        <p:txBody>
          <a:bodyPr>
            <a:normAutofit/>
          </a:bodyPr>
          <a:lstStyle/>
          <a:p>
            <a:r>
              <a:rPr lang="en-US" sz="3000" spc="-409" dirty="0">
                <a:solidFill>
                  <a:srgbClr val="135DAB"/>
                </a:solidFill>
                <a:latin typeface="Verdana" panose="020B0604030504040204" pitchFamily="34" charset="0"/>
                <a:ea typeface="Verdana" panose="020B0604030504040204" pitchFamily="34" charset="0"/>
              </a:rPr>
              <a:t>Borrowing Plan</a:t>
            </a:r>
            <a:r>
              <a:rPr lang="en-US" sz="3000" spc="-409" dirty="0">
                <a:solidFill>
                  <a:srgbClr val="135DAB"/>
                </a:solidFill>
                <a:latin typeface="Verdana" panose="020B0604030504040204" pitchFamily="34" charset="0"/>
                <a:ea typeface="Verdana" panose="020B0604030504040204" pitchFamily="34" charset="0"/>
                <a:cs typeface="Trebuchet MS"/>
              </a:rPr>
              <a:t>.</a:t>
            </a:r>
          </a:p>
        </p:txBody>
      </p:sp>
      <p:sp>
        <p:nvSpPr>
          <p:cNvPr id="11" name="Rectangle 10"/>
          <p:cNvSpPr/>
          <p:nvPr/>
        </p:nvSpPr>
        <p:spPr>
          <a:xfrm>
            <a:off x="7124403" y="1176174"/>
            <a:ext cx="4787290" cy="5242043"/>
          </a:xfrm>
          <a:prstGeom prst="rect">
            <a:avLst/>
          </a:prstGeom>
          <a:solidFill>
            <a:srgbClr val="FFFFFF"/>
          </a:solidFill>
          <a:ln w="19050" cap="flat" cmpd="sng" algn="ctr">
            <a:noFill/>
            <a:prstDash val="solid"/>
          </a:ln>
          <a:effectLst/>
        </p:spPr>
        <p:txBody>
          <a:bodyPr rtlCol="0" anchor="ctr"/>
          <a:lstStyle/>
          <a:p>
            <a:pPr marL="0" marR="0" lvl="0" indent="0" algn="just" defTabSz="914214" rtl="0" eaLnBrk="1" fontAlgn="auto" latinLnBrk="0" hangingPunct="1">
              <a:lnSpc>
                <a:spcPct val="100000"/>
              </a:lnSpc>
              <a:spcBef>
                <a:spcPts val="0"/>
              </a:spcBef>
              <a:spcAft>
                <a:spcPts val="0"/>
              </a:spcAft>
              <a:buClr>
                <a:srgbClr val="000000"/>
              </a:buClr>
              <a:buSzTx/>
              <a:buFont typeface="Arial"/>
              <a:buNone/>
              <a:tabLst/>
              <a:defRPr/>
            </a:pPr>
            <a:endParaRPr kumimoji="0" lang="en-GB" sz="1799"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sym typeface="Arial"/>
            </a:endParaRPr>
          </a:p>
          <a:p>
            <a:pPr marL="0" marR="0" lvl="0" indent="0" algn="just" defTabSz="914214" rtl="0" eaLnBrk="1" fontAlgn="auto" latinLnBrk="0" hangingPunct="1">
              <a:lnSpc>
                <a:spcPct val="100000"/>
              </a:lnSpc>
              <a:spcBef>
                <a:spcPts val="0"/>
              </a:spcBef>
              <a:spcAft>
                <a:spcPts val="0"/>
              </a:spcAft>
              <a:buClr>
                <a:srgbClr val="000000"/>
              </a:buClr>
              <a:buSzTx/>
              <a:buFont typeface="Arial"/>
              <a:buNone/>
              <a:tabLst/>
              <a:defRPr/>
            </a:pPr>
            <a:endParaRPr kumimoji="0" lang="en-US" sz="1799" b="0" i="0" u="none" strike="noStrike" kern="0" cap="none" spc="0" normalizeH="0" baseline="0" noProof="0" dirty="0">
              <a:ln>
                <a:noFill/>
              </a:ln>
              <a:solidFill>
                <a:prstClr val="black"/>
              </a:solidFill>
              <a:effectLst/>
              <a:uLnTx/>
              <a:uFillTx/>
              <a:latin typeface="Bookman Old Style" panose="02050604050505020204" pitchFamily="18" charset="0"/>
              <a:cs typeface="Arial"/>
              <a:sym typeface="Arial"/>
            </a:endParaRPr>
          </a:p>
        </p:txBody>
      </p:sp>
      <p:sp>
        <p:nvSpPr>
          <p:cNvPr id="4" name="Rectangle 3">
            <a:extLst>
              <a:ext uri="{FF2B5EF4-FFF2-40B4-BE49-F238E27FC236}">
                <a16:creationId xmlns:a16="http://schemas.microsoft.com/office/drawing/2014/main" id="{F5725937-9839-AA3F-B022-4C2E91C36DDA}"/>
              </a:ext>
            </a:extLst>
          </p:cNvPr>
          <p:cNvSpPr/>
          <p:nvPr/>
        </p:nvSpPr>
        <p:spPr>
          <a:xfrm>
            <a:off x="1588" y="6583680"/>
            <a:ext cx="4062984" cy="274320"/>
          </a:xfrm>
          <a:prstGeom prst="rect">
            <a:avLst/>
          </a:prstGeom>
          <a:solidFill>
            <a:srgbClr val="00AEEF"/>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5" name="Rectangle 4">
            <a:extLst>
              <a:ext uri="{FF2B5EF4-FFF2-40B4-BE49-F238E27FC236}">
                <a16:creationId xmlns:a16="http://schemas.microsoft.com/office/drawing/2014/main" id="{AE044E8A-4BF4-1D2A-D01D-5F1C1468D34D}"/>
              </a:ext>
            </a:extLst>
          </p:cNvPr>
          <p:cNvSpPr/>
          <p:nvPr/>
        </p:nvSpPr>
        <p:spPr>
          <a:xfrm>
            <a:off x="4064445" y="6583680"/>
            <a:ext cx="4062984" cy="274320"/>
          </a:xfrm>
          <a:prstGeom prst="rect">
            <a:avLst/>
          </a:prstGeom>
          <a:solidFill>
            <a:srgbClr val="FFD1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6" name="Rectangle 5">
            <a:extLst>
              <a:ext uri="{FF2B5EF4-FFF2-40B4-BE49-F238E27FC236}">
                <a16:creationId xmlns:a16="http://schemas.microsoft.com/office/drawing/2014/main" id="{A60ED212-FA2B-1A8B-9020-D4B88A04E308}"/>
              </a:ext>
            </a:extLst>
          </p:cNvPr>
          <p:cNvSpPr/>
          <p:nvPr/>
        </p:nvSpPr>
        <p:spPr>
          <a:xfrm>
            <a:off x="8127556" y="6583680"/>
            <a:ext cx="4062984" cy="274320"/>
          </a:xfrm>
          <a:prstGeom prst="rect">
            <a:avLst/>
          </a:prstGeom>
          <a:solidFill>
            <a:srgbClr val="007A33"/>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10" name="TextBox 9">
            <a:extLst>
              <a:ext uri="{FF2B5EF4-FFF2-40B4-BE49-F238E27FC236}">
                <a16:creationId xmlns:a16="http://schemas.microsoft.com/office/drawing/2014/main" id="{8A04E2DA-4C76-5480-86EE-B97BECE07E91}"/>
              </a:ext>
            </a:extLst>
          </p:cNvPr>
          <p:cNvSpPr txBox="1"/>
          <p:nvPr/>
        </p:nvSpPr>
        <p:spPr>
          <a:xfrm>
            <a:off x="495620" y="1120942"/>
            <a:ext cx="432707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70C0"/>
                </a:solidFill>
                <a:effectLst/>
                <a:uLnTx/>
                <a:uFillTx/>
                <a:latin typeface="Arial"/>
                <a:cs typeface="Arial"/>
                <a:sym typeface="Arial"/>
              </a:rPr>
              <a:t>External Financing Plan </a:t>
            </a:r>
          </a:p>
        </p:txBody>
      </p:sp>
      <p:sp>
        <p:nvSpPr>
          <p:cNvPr id="12" name="TextBox 11">
            <a:extLst>
              <a:ext uri="{FF2B5EF4-FFF2-40B4-BE49-F238E27FC236}">
                <a16:creationId xmlns:a16="http://schemas.microsoft.com/office/drawing/2014/main" id="{20FF6AD4-0929-7BF0-036F-27F4A07826C0}"/>
              </a:ext>
            </a:extLst>
          </p:cNvPr>
          <p:cNvSpPr txBox="1"/>
          <p:nvPr/>
        </p:nvSpPr>
        <p:spPr>
          <a:xfrm>
            <a:off x="6985000" y="1249136"/>
            <a:ext cx="4629150" cy="369332"/>
          </a:xfrm>
          <a:prstGeom prst="rect">
            <a:avLst/>
          </a:prstGeom>
          <a:noFill/>
        </p:spPr>
        <p:txBody>
          <a:bodyPr wrap="square" rtlCol="0">
            <a:spAutoFit/>
          </a:bodyPr>
          <a:lstStyle>
            <a:defPPr marR="0" lvl="0" algn="l" rtl="0">
              <a:lnSpc>
                <a:spcPct val="100000"/>
              </a:lnSpc>
              <a:spcBef>
                <a:spcPts val="0"/>
              </a:spcBef>
              <a:spcAft>
                <a:spcPts val="0"/>
              </a:spcAft>
            </a:defPPr>
            <a:lvl1pPr>
              <a:defRPr sz="1800" b="1">
                <a:solidFill>
                  <a:srgbClr val="0070C0"/>
                </a:solidFill>
              </a:defRPr>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70C0"/>
                </a:solidFill>
                <a:effectLst/>
                <a:uLnTx/>
                <a:uFillTx/>
                <a:latin typeface="Arial"/>
                <a:cs typeface="Arial"/>
                <a:sym typeface="Arial"/>
              </a:rPr>
              <a:t>Domestic Issuance calendar FY 25/26</a:t>
            </a:r>
          </a:p>
        </p:txBody>
      </p:sp>
      <p:graphicFrame>
        <p:nvGraphicFramePr>
          <p:cNvPr id="3" name="Object 2">
            <a:extLst>
              <a:ext uri="{FF2B5EF4-FFF2-40B4-BE49-F238E27FC236}">
                <a16:creationId xmlns:a16="http://schemas.microsoft.com/office/drawing/2014/main" id="{26F17BB3-E07A-42E7-8360-29B045D49361}"/>
              </a:ext>
            </a:extLst>
          </p:cNvPr>
          <p:cNvGraphicFramePr>
            <a:graphicFrameLocks noChangeAspect="1"/>
          </p:cNvGraphicFramePr>
          <p:nvPr/>
        </p:nvGraphicFramePr>
        <p:xfrm>
          <a:off x="429854" y="1489068"/>
          <a:ext cx="5797115" cy="4929149"/>
        </p:xfrm>
        <a:graphic>
          <a:graphicData uri="http://schemas.openxmlformats.org/presentationml/2006/ole">
            <mc:AlternateContent xmlns:mc="http://schemas.openxmlformats.org/markup-compatibility/2006">
              <mc:Choice xmlns:v="urn:schemas-microsoft-com:vml" Requires="v">
                <p:oleObj name="Worksheet" r:id="rId3" imgW="5391125" imgH="5600700" progId="Excel.Sheet.12">
                  <p:embed/>
                </p:oleObj>
              </mc:Choice>
              <mc:Fallback>
                <p:oleObj name="Worksheet" r:id="rId3" imgW="5391125" imgH="5600700" progId="Excel.Sheet.12">
                  <p:embed/>
                  <p:pic>
                    <p:nvPicPr>
                      <p:cNvPr id="3" name="Object 2">
                        <a:extLst>
                          <a:ext uri="{FF2B5EF4-FFF2-40B4-BE49-F238E27FC236}">
                            <a16:creationId xmlns:a16="http://schemas.microsoft.com/office/drawing/2014/main" id="{26F17BB3-E07A-42E7-8360-29B045D49361}"/>
                          </a:ext>
                        </a:extLst>
                      </p:cNvPr>
                      <p:cNvPicPr/>
                      <p:nvPr/>
                    </p:nvPicPr>
                    <p:blipFill>
                      <a:blip r:embed="rId4"/>
                      <a:stretch>
                        <a:fillRect/>
                      </a:stretch>
                    </p:blipFill>
                    <p:spPr>
                      <a:xfrm>
                        <a:off x="429854" y="1489068"/>
                        <a:ext cx="5797115" cy="4929149"/>
                      </a:xfrm>
                      <a:prstGeom prst="rect">
                        <a:avLst/>
                      </a:prstGeom>
                    </p:spPr>
                  </p:pic>
                </p:oleObj>
              </mc:Fallback>
            </mc:AlternateContent>
          </a:graphicData>
        </a:graphic>
      </p:graphicFrame>
      <p:graphicFrame>
        <p:nvGraphicFramePr>
          <p:cNvPr id="13" name="Chart 12">
            <a:extLst>
              <a:ext uri="{FF2B5EF4-FFF2-40B4-BE49-F238E27FC236}">
                <a16:creationId xmlns:a16="http://schemas.microsoft.com/office/drawing/2014/main" id="{B7579D50-3916-466F-8E6A-167F36164A48}"/>
              </a:ext>
            </a:extLst>
          </p:cNvPr>
          <p:cNvGraphicFramePr>
            <a:graphicFrameLocks/>
          </p:cNvGraphicFramePr>
          <p:nvPr/>
        </p:nvGraphicFramePr>
        <p:xfrm>
          <a:off x="6600305" y="1618468"/>
          <a:ext cx="5096075" cy="4882481"/>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7953296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C6B3D2-2C10-4AF5-DB41-A57E9A310A5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FB58744-B391-C029-3E5D-E33E9AF2F555}"/>
              </a:ext>
            </a:extLst>
          </p:cNvPr>
          <p:cNvSpPr txBox="1"/>
          <p:nvPr/>
        </p:nvSpPr>
        <p:spPr>
          <a:xfrm>
            <a:off x="1568025" y="2232212"/>
            <a:ext cx="10058400"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4000" b="1">
                <a:solidFill>
                  <a:srgbClr val="002060"/>
                </a:solidFill>
              </a:defRPr>
            </a:pPr>
            <a:r>
              <a:rPr lang="en-US" sz="4400" b="1" kern="1200" spc="-410" dirty="0">
                <a:solidFill>
                  <a:srgbClr val="135DAB"/>
                </a:solidFill>
                <a:latin typeface="Bahnschrift" panose="020B0502040204020203" pitchFamily="34" charset="0"/>
                <a:ea typeface="+mn-ea"/>
                <a:cs typeface="Trebuchet MS"/>
              </a:rPr>
              <a:t>II. National Budget &amp; SPIU</a:t>
            </a:r>
            <a:endParaRPr sz="4400" b="1" kern="1200" spc="-410" dirty="0">
              <a:solidFill>
                <a:srgbClr val="135DAB"/>
              </a:solidFill>
              <a:latin typeface="Bahnschrift" panose="020B0502040204020203" pitchFamily="34" charset="0"/>
              <a:ea typeface="+mn-ea"/>
              <a:cs typeface="Trebuchet MS"/>
            </a:endParaRPr>
          </a:p>
        </p:txBody>
      </p:sp>
      <p:sp>
        <p:nvSpPr>
          <p:cNvPr id="5" name="Rectangle 4">
            <a:extLst>
              <a:ext uri="{FF2B5EF4-FFF2-40B4-BE49-F238E27FC236}">
                <a16:creationId xmlns:a16="http://schemas.microsoft.com/office/drawing/2014/main" id="{1846F94D-8FE4-166B-010B-887784403966}"/>
              </a:ext>
            </a:extLst>
          </p:cNvPr>
          <p:cNvSpPr/>
          <p:nvPr/>
        </p:nvSpPr>
        <p:spPr>
          <a:xfrm>
            <a:off x="1588" y="6583680"/>
            <a:ext cx="4062984" cy="2743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6" name="Rectangle 5">
            <a:extLst>
              <a:ext uri="{FF2B5EF4-FFF2-40B4-BE49-F238E27FC236}">
                <a16:creationId xmlns:a16="http://schemas.microsoft.com/office/drawing/2014/main" id="{CDFFC234-4047-F804-74C9-2B10F03DE688}"/>
              </a:ext>
            </a:extLst>
          </p:cNvPr>
          <p:cNvSpPr/>
          <p:nvPr/>
        </p:nvSpPr>
        <p:spPr>
          <a:xfrm>
            <a:off x="1588" y="6583680"/>
            <a:ext cx="4062984" cy="274320"/>
          </a:xfrm>
          <a:prstGeom prst="rect">
            <a:avLst/>
          </a:prstGeom>
          <a:solidFill>
            <a:srgbClr val="00AEEF"/>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7" name="Rectangle 6">
            <a:extLst>
              <a:ext uri="{FF2B5EF4-FFF2-40B4-BE49-F238E27FC236}">
                <a16:creationId xmlns:a16="http://schemas.microsoft.com/office/drawing/2014/main" id="{C8479915-CBD4-D31C-D3B1-A66F0367D545}"/>
              </a:ext>
            </a:extLst>
          </p:cNvPr>
          <p:cNvSpPr/>
          <p:nvPr/>
        </p:nvSpPr>
        <p:spPr>
          <a:xfrm>
            <a:off x="4064445" y="6583680"/>
            <a:ext cx="4062984" cy="274320"/>
          </a:xfrm>
          <a:prstGeom prst="rect">
            <a:avLst/>
          </a:prstGeom>
          <a:solidFill>
            <a:srgbClr val="FFD1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8" name="Rectangle 7">
            <a:extLst>
              <a:ext uri="{FF2B5EF4-FFF2-40B4-BE49-F238E27FC236}">
                <a16:creationId xmlns:a16="http://schemas.microsoft.com/office/drawing/2014/main" id="{C8368230-E987-B5B0-EBFF-884E96629580}"/>
              </a:ext>
            </a:extLst>
          </p:cNvPr>
          <p:cNvSpPr/>
          <p:nvPr/>
        </p:nvSpPr>
        <p:spPr>
          <a:xfrm>
            <a:off x="8127556" y="6583680"/>
            <a:ext cx="4062984" cy="274320"/>
          </a:xfrm>
          <a:prstGeom prst="rect">
            <a:avLst/>
          </a:prstGeom>
          <a:solidFill>
            <a:srgbClr val="007A33"/>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prstClr val="white"/>
              </a:solidFill>
              <a:effectLst/>
              <a:uLnTx/>
              <a:uFillTx/>
              <a:latin typeface="Calibri"/>
              <a:ea typeface="+mn-ea"/>
              <a:cs typeface="+mn-cs"/>
              <a:sym typeface="Arial"/>
            </a:endParaRPr>
          </a:p>
        </p:txBody>
      </p:sp>
      <p:pic>
        <p:nvPicPr>
          <p:cNvPr id="10" name="Picture 9">
            <a:extLst>
              <a:ext uri="{FF2B5EF4-FFF2-40B4-BE49-F238E27FC236}">
                <a16:creationId xmlns:a16="http://schemas.microsoft.com/office/drawing/2014/main" id="{A364993F-1AC1-28D5-7785-75987D665BC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25562" y="83335"/>
            <a:ext cx="1224951" cy="1052422"/>
          </a:xfrm>
          <a:prstGeom prst="rect">
            <a:avLst/>
          </a:prstGeom>
        </p:spPr>
      </p:pic>
    </p:spTree>
    <p:extLst>
      <p:ext uri="{BB962C8B-B14F-4D97-AF65-F5344CB8AC3E}">
        <p14:creationId xmlns:p14="http://schemas.microsoft.com/office/powerpoint/2010/main" val="56357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9">
          <a:extLst>
            <a:ext uri="{FF2B5EF4-FFF2-40B4-BE49-F238E27FC236}">
              <a16:creationId xmlns:a16="http://schemas.microsoft.com/office/drawing/2014/main" id="{13D76DE9-DBA3-C5D0-475D-D38E3F135F8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B4983B-9D1D-F53D-8474-766C0CEDDB62}"/>
              </a:ext>
            </a:extLst>
          </p:cNvPr>
          <p:cNvSpPr>
            <a:spLocks noGrp="1"/>
          </p:cNvSpPr>
          <p:nvPr>
            <p:ph type="sldNum" sz="quarter" idx="12"/>
          </p:nvPr>
        </p:nvSpPr>
        <p:spPr>
          <a:xfrm>
            <a:off x="9736" y="290388"/>
            <a:ext cx="61565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4617368-41BA-4894-91AF-0AE86004FFB9}" type="slidenum">
              <a:rPr kumimoji="0" lang="en-GB" sz="1200" b="0" i="0" u="none" strike="noStrike" kern="1200" cap="none" spc="0" normalizeH="0" baseline="0" noProof="0" smtClean="0">
                <a:ln>
                  <a:noFill/>
                </a:ln>
                <a:solidFill>
                  <a:prstClr val="white"/>
                </a:solidFill>
                <a:effectLst/>
                <a:uLnTx/>
                <a:uFillTx/>
                <a:latin typeface="Arial" panose="020B0604020202020204" pitchFamily="34" charset="0"/>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5" name="TextBox 64">
            <a:extLst>
              <a:ext uri="{FF2B5EF4-FFF2-40B4-BE49-F238E27FC236}">
                <a16:creationId xmlns:a16="http://schemas.microsoft.com/office/drawing/2014/main" id="{167A32AE-2DB0-9D81-2116-B1DC154926E7}"/>
              </a:ext>
            </a:extLst>
          </p:cNvPr>
          <p:cNvSpPr txBox="1"/>
          <p:nvPr/>
        </p:nvSpPr>
        <p:spPr>
          <a:xfrm>
            <a:off x="1694582" y="1138060"/>
            <a:ext cx="9497988" cy="6617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700" b="0" i="0" u="none" strike="noStrike" kern="1200" cap="none" spc="0" normalizeH="0" baseline="0" noProof="0" dirty="0">
                <a:ln>
                  <a:noFill/>
                </a:ln>
                <a:solidFill>
                  <a:schemeClr val="tx2"/>
                </a:solidFill>
                <a:effectLst/>
                <a:uLnTx/>
                <a:uFillTx/>
                <a:latin typeface="Cambria" panose="02040503050406030204" pitchFamily="18" charset="0"/>
                <a:ea typeface="+mn-ea"/>
                <a:cs typeface="+mn-cs"/>
              </a:rPr>
              <a:t>PFM reforms- Focus Areas for PFM Reforms</a:t>
            </a:r>
          </a:p>
        </p:txBody>
      </p:sp>
      <p:grpSp>
        <p:nvGrpSpPr>
          <p:cNvPr id="24" name="Group 23">
            <a:extLst>
              <a:ext uri="{FF2B5EF4-FFF2-40B4-BE49-F238E27FC236}">
                <a16:creationId xmlns:a16="http://schemas.microsoft.com/office/drawing/2014/main" id="{E538C8D6-F5DA-7741-A7A7-246A5BB12206}"/>
              </a:ext>
            </a:extLst>
          </p:cNvPr>
          <p:cNvGrpSpPr/>
          <p:nvPr/>
        </p:nvGrpSpPr>
        <p:grpSpPr>
          <a:xfrm>
            <a:off x="2810660" y="2100486"/>
            <a:ext cx="8172370" cy="2341659"/>
            <a:chOff x="599773" y="2289113"/>
            <a:chExt cx="8172370" cy="2341659"/>
          </a:xfrm>
        </p:grpSpPr>
        <p:sp>
          <p:nvSpPr>
            <p:cNvPr id="25" name="Freeform: Shape 8">
              <a:extLst>
                <a:ext uri="{FF2B5EF4-FFF2-40B4-BE49-F238E27FC236}">
                  <a16:creationId xmlns:a16="http://schemas.microsoft.com/office/drawing/2014/main" id="{0335BEC6-3707-9997-247A-C94BFA972A46}"/>
                </a:ext>
              </a:extLst>
            </p:cNvPr>
            <p:cNvSpPr/>
            <p:nvPr/>
          </p:nvSpPr>
          <p:spPr>
            <a:xfrm>
              <a:off x="1530906" y="2960416"/>
              <a:ext cx="518443" cy="518443"/>
            </a:xfrm>
            <a:custGeom>
              <a:avLst/>
              <a:gdLst>
                <a:gd name="connsiteX0" fmla="*/ 518443 w 518443"/>
                <a:gd name="connsiteY0" fmla="*/ 259222 h 518443"/>
                <a:gd name="connsiteX1" fmla="*/ 259222 w 518443"/>
                <a:gd name="connsiteY1" fmla="*/ 518443 h 518443"/>
                <a:gd name="connsiteX2" fmla="*/ 0 w 518443"/>
                <a:gd name="connsiteY2" fmla="*/ 259222 h 518443"/>
                <a:gd name="connsiteX3" fmla="*/ 259222 w 518443"/>
                <a:gd name="connsiteY3" fmla="*/ 0 h 518443"/>
                <a:gd name="connsiteX4" fmla="*/ 518443 w 518443"/>
                <a:gd name="connsiteY4" fmla="*/ 259222 h 518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443" h="518443">
                  <a:moveTo>
                    <a:pt x="518443" y="259222"/>
                  </a:moveTo>
                  <a:cubicBezTo>
                    <a:pt x="518443" y="402386"/>
                    <a:pt x="402386" y="518443"/>
                    <a:pt x="259222" y="518443"/>
                  </a:cubicBezTo>
                  <a:cubicBezTo>
                    <a:pt x="116057" y="518443"/>
                    <a:pt x="0" y="402386"/>
                    <a:pt x="0" y="259222"/>
                  </a:cubicBezTo>
                  <a:cubicBezTo>
                    <a:pt x="0" y="116058"/>
                    <a:pt x="116057" y="0"/>
                    <a:pt x="259222" y="0"/>
                  </a:cubicBezTo>
                  <a:cubicBezTo>
                    <a:pt x="402386" y="0"/>
                    <a:pt x="518443" y="116058"/>
                    <a:pt x="518443" y="259222"/>
                  </a:cubicBezTo>
                  <a:close/>
                </a:path>
              </a:pathLst>
            </a:custGeom>
            <a:solidFill>
              <a:srgbClr val="156082"/>
            </a:solidFill>
            <a:ln w="39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26" name="Freeform: Shape 9">
              <a:extLst>
                <a:ext uri="{FF2B5EF4-FFF2-40B4-BE49-F238E27FC236}">
                  <a16:creationId xmlns:a16="http://schemas.microsoft.com/office/drawing/2014/main" id="{129736B7-CE49-85B4-2F25-0D25A5E2FE55}"/>
                </a:ext>
              </a:extLst>
            </p:cNvPr>
            <p:cNvSpPr/>
            <p:nvPr/>
          </p:nvSpPr>
          <p:spPr>
            <a:xfrm>
              <a:off x="1441860" y="2871371"/>
              <a:ext cx="696534" cy="696533"/>
            </a:xfrm>
            <a:custGeom>
              <a:avLst/>
              <a:gdLst>
                <a:gd name="connsiteX0" fmla="*/ -318 w 696534"/>
                <a:gd name="connsiteY0" fmla="*/ 347757 h 696533"/>
                <a:gd name="connsiteX1" fmla="*/ 347909 w 696534"/>
                <a:gd name="connsiteY1" fmla="*/ -550 h 696533"/>
                <a:gd name="connsiteX2" fmla="*/ 696216 w 696534"/>
                <a:gd name="connsiteY2" fmla="*/ 347678 h 696533"/>
                <a:gd name="connsiteX3" fmla="*/ 347989 w 696534"/>
                <a:gd name="connsiteY3" fmla="*/ 695984 h 696533"/>
                <a:gd name="connsiteX4" fmla="*/ 347909 w 696534"/>
                <a:gd name="connsiteY4" fmla="*/ 695984 h 696533"/>
                <a:gd name="connsiteX5" fmla="*/ -318 w 696534"/>
                <a:gd name="connsiteY5" fmla="*/ 347757 h 696533"/>
                <a:gd name="connsiteX6" fmla="*/ 40009 w 696534"/>
                <a:gd name="connsiteY6" fmla="*/ 347757 h 696533"/>
                <a:gd name="connsiteX7" fmla="*/ 347949 w 696534"/>
                <a:gd name="connsiteY7" fmla="*/ 655697 h 696533"/>
                <a:gd name="connsiteX8" fmla="*/ 655889 w 696534"/>
                <a:gd name="connsiteY8" fmla="*/ 347757 h 696533"/>
                <a:gd name="connsiteX9" fmla="*/ 347949 w 696534"/>
                <a:gd name="connsiteY9" fmla="*/ 39817 h 696533"/>
                <a:gd name="connsiteX10" fmla="*/ 347909 w 696534"/>
                <a:gd name="connsiteY10" fmla="*/ 39817 h 696533"/>
                <a:gd name="connsiteX11" fmla="*/ 40009 w 696534"/>
                <a:gd name="connsiteY11" fmla="*/ 347757 h 69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6534" h="696533">
                  <a:moveTo>
                    <a:pt x="-318" y="347757"/>
                  </a:moveTo>
                  <a:cubicBezTo>
                    <a:pt x="-342" y="155413"/>
                    <a:pt x="155565" y="-526"/>
                    <a:pt x="347909" y="-550"/>
                  </a:cubicBezTo>
                  <a:cubicBezTo>
                    <a:pt x="540254" y="-570"/>
                    <a:pt x="696192" y="155333"/>
                    <a:pt x="696216" y="347678"/>
                  </a:cubicBezTo>
                  <a:cubicBezTo>
                    <a:pt x="696236" y="540022"/>
                    <a:pt x="540333" y="695960"/>
                    <a:pt x="347989" y="695984"/>
                  </a:cubicBezTo>
                  <a:cubicBezTo>
                    <a:pt x="347961" y="695984"/>
                    <a:pt x="347937" y="695984"/>
                    <a:pt x="347909" y="695984"/>
                  </a:cubicBezTo>
                  <a:cubicBezTo>
                    <a:pt x="155680" y="695766"/>
                    <a:pt x="-99" y="539986"/>
                    <a:pt x="-318" y="347757"/>
                  </a:cubicBezTo>
                  <a:close/>
                  <a:moveTo>
                    <a:pt x="40009" y="347757"/>
                  </a:moveTo>
                  <a:cubicBezTo>
                    <a:pt x="40009" y="517826"/>
                    <a:pt x="177880" y="655697"/>
                    <a:pt x="347949" y="655697"/>
                  </a:cubicBezTo>
                  <a:cubicBezTo>
                    <a:pt x="518018" y="655697"/>
                    <a:pt x="655889" y="517826"/>
                    <a:pt x="655889" y="347757"/>
                  </a:cubicBezTo>
                  <a:cubicBezTo>
                    <a:pt x="655889" y="177688"/>
                    <a:pt x="518018" y="39817"/>
                    <a:pt x="347949" y="39817"/>
                  </a:cubicBezTo>
                  <a:cubicBezTo>
                    <a:pt x="347937" y="39817"/>
                    <a:pt x="347921" y="39817"/>
                    <a:pt x="347909" y="39817"/>
                  </a:cubicBezTo>
                  <a:cubicBezTo>
                    <a:pt x="177928" y="40016"/>
                    <a:pt x="40184" y="177776"/>
                    <a:pt x="40009" y="347757"/>
                  </a:cubicBezTo>
                  <a:close/>
                </a:path>
              </a:pathLst>
            </a:custGeom>
            <a:solidFill>
              <a:srgbClr val="156082"/>
            </a:solidFill>
            <a:ln w="39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27" name="Freeform: Shape 10">
              <a:extLst>
                <a:ext uri="{FF2B5EF4-FFF2-40B4-BE49-F238E27FC236}">
                  <a16:creationId xmlns:a16="http://schemas.microsoft.com/office/drawing/2014/main" id="{73E7947C-F1B5-515D-0299-F2BCC04285F5}"/>
                </a:ext>
              </a:extLst>
            </p:cNvPr>
            <p:cNvSpPr/>
            <p:nvPr/>
          </p:nvSpPr>
          <p:spPr>
            <a:xfrm>
              <a:off x="599773" y="2289113"/>
              <a:ext cx="2505306" cy="2341659"/>
            </a:xfrm>
            <a:custGeom>
              <a:avLst/>
              <a:gdLst>
                <a:gd name="connsiteX0" fmla="*/ 2641687 w 2876251"/>
                <a:gd name="connsiteY0" fmla="*/ 1371583 h 3245862"/>
                <a:gd name="connsiteX1" fmla="*/ 2641687 w 2876251"/>
                <a:gd name="connsiteY1" fmla="*/ 243424 h 3245862"/>
                <a:gd name="connsiteX2" fmla="*/ 2467256 w 2876251"/>
                <a:gd name="connsiteY2" fmla="*/ 60879 h 3245862"/>
                <a:gd name="connsiteX3" fmla="*/ 2458785 w 2876251"/>
                <a:gd name="connsiteY3" fmla="*/ 60879 h 3245862"/>
                <a:gd name="connsiteX4" fmla="*/ 172917 w 2876251"/>
                <a:gd name="connsiteY4" fmla="*/ 60879 h 3245862"/>
                <a:gd name="connsiteX5" fmla="*/ 61111 w 2876251"/>
                <a:gd name="connsiteY5" fmla="*/ 3797 h 3245862"/>
                <a:gd name="connsiteX6" fmla="*/ 4029 w 2876251"/>
                <a:gd name="connsiteY6" fmla="*/ 115603 h 3245862"/>
                <a:gd name="connsiteX7" fmla="*/ 115835 w 2876251"/>
                <a:gd name="connsiteY7" fmla="*/ 172685 h 3245862"/>
                <a:gd name="connsiteX8" fmla="*/ 172917 w 2876251"/>
                <a:gd name="connsiteY8" fmla="*/ 115603 h 3245862"/>
                <a:gd name="connsiteX9" fmla="*/ 2458785 w 2876251"/>
                <a:gd name="connsiteY9" fmla="*/ 115603 h 3245862"/>
                <a:gd name="connsiteX10" fmla="*/ 2464869 w 2876251"/>
                <a:gd name="connsiteY10" fmla="*/ 115603 h 3245862"/>
                <a:gd name="connsiteX11" fmla="*/ 2587003 w 2876251"/>
                <a:gd name="connsiteY11" fmla="*/ 243941 h 3245862"/>
                <a:gd name="connsiteX12" fmla="*/ 2587003 w 2876251"/>
                <a:gd name="connsiteY12" fmla="*/ 1391349 h 3245862"/>
                <a:gd name="connsiteX13" fmla="*/ 2803234 w 2876251"/>
                <a:gd name="connsiteY13" fmla="*/ 1652042 h 3245862"/>
                <a:gd name="connsiteX14" fmla="*/ 2587003 w 2876251"/>
                <a:gd name="connsiteY14" fmla="*/ 1886169 h 3245862"/>
                <a:gd name="connsiteX15" fmla="*/ 2587003 w 2876251"/>
                <a:gd name="connsiteY15" fmla="*/ 3061654 h 3245862"/>
                <a:gd name="connsiteX16" fmla="*/ 2464869 w 2876251"/>
                <a:gd name="connsiteY16" fmla="*/ 3190430 h 3245862"/>
                <a:gd name="connsiteX17" fmla="*/ 2458785 w 2876251"/>
                <a:gd name="connsiteY17" fmla="*/ 3190430 h 3245862"/>
                <a:gd name="connsiteX18" fmla="*/ 257707 w 2876251"/>
                <a:gd name="connsiteY18" fmla="*/ 3190430 h 3245862"/>
                <a:gd name="connsiteX19" fmla="*/ 118511 w 2876251"/>
                <a:gd name="connsiteY19" fmla="*/ 3051235 h 3245862"/>
                <a:gd name="connsiteX20" fmla="*/ 118511 w 2876251"/>
                <a:gd name="connsiteY20" fmla="*/ 565602 h 3245862"/>
                <a:gd name="connsiteX21" fmla="*/ 257707 w 2876251"/>
                <a:gd name="connsiteY21" fmla="*/ 426406 h 3245862"/>
                <a:gd name="connsiteX22" fmla="*/ 2172241 w 2876251"/>
                <a:gd name="connsiteY22" fmla="*/ 426406 h 3245862"/>
                <a:gd name="connsiteX23" fmla="*/ 2311436 w 2876251"/>
                <a:gd name="connsiteY23" fmla="*/ 565602 h 3245862"/>
                <a:gd name="connsiteX24" fmla="*/ 2311436 w 2876251"/>
                <a:gd name="connsiteY24" fmla="*/ 2801280 h 3245862"/>
                <a:gd name="connsiteX25" fmla="*/ 2258180 w 2876251"/>
                <a:gd name="connsiteY25" fmla="*/ 2914903 h 3245862"/>
                <a:gd name="connsiteX26" fmla="*/ 2371799 w 2876251"/>
                <a:gd name="connsiteY26" fmla="*/ 2968155 h 3245862"/>
                <a:gd name="connsiteX27" fmla="*/ 2425056 w 2876251"/>
                <a:gd name="connsiteY27" fmla="*/ 2854532 h 3245862"/>
                <a:gd name="connsiteX28" fmla="*/ 2366160 w 2876251"/>
                <a:gd name="connsiteY28" fmla="*/ 2799450 h 3245862"/>
                <a:gd name="connsiteX29" fmla="*/ 2366160 w 2876251"/>
                <a:gd name="connsiteY29" fmla="*/ 565841 h 3245862"/>
                <a:gd name="connsiteX30" fmla="*/ 2172320 w 2876251"/>
                <a:gd name="connsiteY30" fmla="*/ 372001 h 3245862"/>
                <a:gd name="connsiteX31" fmla="*/ 257707 w 2876251"/>
                <a:gd name="connsiteY31" fmla="*/ 372001 h 3245862"/>
                <a:gd name="connsiteX32" fmla="*/ 63907 w 2876251"/>
                <a:gd name="connsiteY32" fmla="*/ 565841 h 3245862"/>
                <a:gd name="connsiteX33" fmla="*/ 63907 w 2876251"/>
                <a:gd name="connsiteY33" fmla="*/ 3051473 h 3245862"/>
                <a:gd name="connsiteX34" fmla="*/ 257707 w 2876251"/>
                <a:gd name="connsiteY34" fmla="*/ 3245313 h 3245862"/>
                <a:gd name="connsiteX35" fmla="*/ 2458785 w 2876251"/>
                <a:gd name="connsiteY35" fmla="*/ 3245313 h 3245862"/>
                <a:gd name="connsiteX36" fmla="*/ 2467256 w 2876251"/>
                <a:gd name="connsiteY36" fmla="*/ 3245313 h 3245862"/>
                <a:gd name="connsiteX37" fmla="*/ 2641687 w 2876251"/>
                <a:gd name="connsiteY37" fmla="*/ 3062370 h 3245862"/>
                <a:gd name="connsiteX38" fmla="*/ 2641687 w 2876251"/>
                <a:gd name="connsiteY38" fmla="*/ 1907844 h 3245862"/>
                <a:gd name="connsiteX39" fmla="*/ 2875933 w 2876251"/>
                <a:gd name="connsiteY39" fmla="*/ 1654269 h 3245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876251" h="3245862">
                  <a:moveTo>
                    <a:pt x="2641687" y="1371583"/>
                  </a:moveTo>
                  <a:lnTo>
                    <a:pt x="2641687" y="243424"/>
                  </a:lnTo>
                  <a:cubicBezTo>
                    <a:pt x="2640057" y="145232"/>
                    <a:pt x="2563460" y="65055"/>
                    <a:pt x="2467256" y="60879"/>
                  </a:cubicBezTo>
                  <a:cubicBezTo>
                    <a:pt x="2464432" y="60879"/>
                    <a:pt x="2461608" y="60879"/>
                    <a:pt x="2458785" y="60879"/>
                  </a:cubicBezTo>
                  <a:lnTo>
                    <a:pt x="172917" y="60879"/>
                  </a:lnTo>
                  <a:cubicBezTo>
                    <a:pt x="157804" y="14241"/>
                    <a:pt x="107749" y="-11315"/>
                    <a:pt x="61111" y="3797"/>
                  </a:cubicBezTo>
                  <a:cubicBezTo>
                    <a:pt x="14472" y="18910"/>
                    <a:pt x="-11084" y="68964"/>
                    <a:pt x="4029" y="115603"/>
                  </a:cubicBezTo>
                  <a:cubicBezTo>
                    <a:pt x="19138" y="162241"/>
                    <a:pt x="69196" y="187798"/>
                    <a:pt x="115835" y="172685"/>
                  </a:cubicBezTo>
                  <a:cubicBezTo>
                    <a:pt x="142914" y="163912"/>
                    <a:pt x="164143" y="142682"/>
                    <a:pt x="172917" y="115603"/>
                  </a:cubicBezTo>
                  <a:lnTo>
                    <a:pt x="2458785" y="115603"/>
                  </a:lnTo>
                  <a:lnTo>
                    <a:pt x="2464869" y="115603"/>
                  </a:lnTo>
                  <a:cubicBezTo>
                    <a:pt x="2532200" y="118546"/>
                    <a:pt x="2585850" y="175258"/>
                    <a:pt x="2587003" y="243941"/>
                  </a:cubicBezTo>
                  <a:lnTo>
                    <a:pt x="2587003" y="1391349"/>
                  </a:lnTo>
                  <a:lnTo>
                    <a:pt x="2803234" y="1652042"/>
                  </a:lnTo>
                  <a:lnTo>
                    <a:pt x="2587003" y="1886169"/>
                  </a:lnTo>
                  <a:lnTo>
                    <a:pt x="2587003" y="3061654"/>
                  </a:lnTo>
                  <a:cubicBezTo>
                    <a:pt x="2585850" y="3130934"/>
                    <a:pt x="2532200" y="3187487"/>
                    <a:pt x="2464869" y="3190430"/>
                  </a:cubicBezTo>
                  <a:cubicBezTo>
                    <a:pt x="2462841" y="3190430"/>
                    <a:pt x="2460892" y="3190430"/>
                    <a:pt x="2458785" y="3190430"/>
                  </a:cubicBezTo>
                  <a:lnTo>
                    <a:pt x="257707" y="3190430"/>
                  </a:lnTo>
                  <a:cubicBezTo>
                    <a:pt x="180831" y="3190430"/>
                    <a:pt x="118511" y="3128110"/>
                    <a:pt x="118511" y="3051235"/>
                  </a:cubicBezTo>
                  <a:lnTo>
                    <a:pt x="118511" y="565602"/>
                  </a:lnTo>
                  <a:cubicBezTo>
                    <a:pt x="118511" y="488726"/>
                    <a:pt x="180831" y="426406"/>
                    <a:pt x="257707" y="426406"/>
                  </a:cubicBezTo>
                  <a:lnTo>
                    <a:pt x="2172241" y="426406"/>
                  </a:lnTo>
                  <a:cubicBezTo>
                    <a:pt x="2249116" y="426406"/>
                    <a:pt x="2311436" y="488726"/>
                    <a:pt x="2311436" y="565602"/>
                  </a:cubicBezTo>
                  <a:lnTo>
                    <a:pt x="2311436" y="2801280"/>
                  </a:lnTo>
                  <a:cubicBezTo>
                    <a:pt x="2265355" y="2817943"/>
                    <a:pt x="2241512" y="2868809"/>
                    <a:pt x="2258180" y="2914903"/>
                  </a:cubicBezTo>
                  <a:cubicBezTo>
                    <a:pt x="2274852" y="2960996"/>
                    <a:pt x="2325718" y="2984819"/>
                    <a:pt x="2371799" y="2968155"/>
                  </a:cubicBezTo>
                  <a:cubicBezTo>
                    <a:pt x="2417881" y="2951491"/>
                    <a:pt x="2441723" y="2900625"/>
                    <a:pt x="2425056" y="2854532"/>
                  </a:cubicBezTo>
                  <a:cubicBezTo>
                    <a:pt x="2415383" y="2827806"/>
                    <a:pt x="2393482" y="2807325"/>
                    <a:pt x="2366160" y="2799450"/>
                  </a:cubicBezTo>
                  <a:lnTo>
                    <a:pt x="2366160" y="565841"/>
                  </a:lnTo>
                  <a:cubicBezTo>
                    <a:pt x="2366029" y="458839"/>
                    <a:pt x="2279322" y="372132"/>
                    <a:pt x="2172320" y="372001"/>
                  </a:cubicBezTo>
                  <a:lnTo>
                    <a:pt x="257707" y="372001"/>
                  </a:lnTo>
                  <a:cubicBezTo>
                    <a:pt x="150713" y="372132"/>
                    <a:pt x="64018" y="458847"/>
                    <a:pt x="63907" y="565841"/>
                  </a:cubicBezTo>
                  <a:lnTo>
                    <a:pt x="63907" y="3051473"/>
                  </a:lnTo>
                  <a:cubicBezTo>
                    <a:pt x="64018" y="3158455"/>
                    <a:pt x="150713" y="3245194"/>
                    <a:pt x="257707" y="3245313"/>
                  </a:cubicBezTo>
                  <a:lnTo>
                    <a:pt x="2458785" y="3245313"/>
                  </a:lnTo>
                  <a:cubicBezTo>
                    <a:pt x="2461608" y="3245313"/>
                    <a:pt x="2464432" y="3245313"/>
                    <a:pt x="2467256" y="3245313"/>
                  </a:cubicBezTo>
                  <a:cubicBezTo>
                    <a:pt x="2563460" y="3241097"/>
                    <a:pt x="2640057" y="3160920"/>
                    <a:pt x="2641687" y="3062370"/>
                  </a:cubicBezTo>
                  <a:lnTo>
                    <a:pt x="2641687" y="1907844"/>
                  </a:lnTo>
                  <a:lnTo>
                    <a:pt x="2875933" y="1654269"/>
                  </a:lnTo>
                  <a:close/>
                </a:path>
              </a:pathLst>
            </a:custGeom>
            <a:solidFill>
              <a:srgbClr val="156082"/>
            </a:solidFill>
            <a:ln w="39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black"/>
                </a:solidFill>
                <a:effectLst/>
                <a:uLnTx/>
                <a:uFillTx/>
                <a:latin typeface="Aptos" panose="02110004020202020204"/>
                <a:ea typeface="+mn-ea"/>
                <a:cs typeface="+mn-cs"/>
              </a:endParaRPr>
            </a:p>
          </p:txBody>
        </p:sp>
        <p:sp>
          <p:nvSpPr>
            <p:cNvPr id="28" name="Freeform: Shape 11">
              <a:extLst>
                <a:ext uri="{FF2B5EF4-FFF2-40B4-BE49-F238E27FC236}">
                  <a16:creationId xmlns:a16="http://schemas.microsoft.com/office/drawing/2014/main" id="{70410750-57B9-CB03-3996-0D7D1D67A74D}"/>
                </a:ext>
              </a:extLst>
            </p:cNvPr>
            <p:cNvSpPr/>
            <p:nvPr/>
          </p:nvSpPr>
          <p:spPr>
            <a:xfrm>
              <a:off x="4321735" y="2960416"/>
              <a:ext cx="518443" cy="518443"/>
            </a:xfrm>
            <a:custGeom>
              <a:avLst/>
              <a:gdLst>
                <a:gd name="connsiteX0" fmla="*/ 518443 w 518443"/>
                <a:gd name="connsiteY0" fmla="*/ 259222 h 518443"/>
                <a:gd name="connsiteX1" fmla="*/ 259222 w 518443"/>
                <a:gd name="connsiteY1" fmla="*/ 518443 h 518443"/>
                <a:gd name="connsiteX2" fmla="*/ 0 w 518443"/>
                <a:gd name="connsiteY2" fmla="*/ 259222 h 518443"/>
                <a:gd name="connsiteX3" fmla="*/ 259222 w 518443"/>
                <a:gd name="connsiteY3" fmla="*/ 0 h 518443"/>
                <a:gd name="connsiteX4" fmla="*/ 518443 w 518443"/>
                <a:gd name="connsiteY4" fmla="*/ 259222 h 518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443" h="518443">
                  <a:moveTo>
                    <a:pt x="518443" y="259222"/>
                  </a:moveTo>
                  <a:cubicBezTo>
                    <a:pt x="518443" y="402386"/>
                    <a:pt x="402386" y="518443"/>
                    <a:pt x="259222" y="518443"/>
                  </a:cubicBezTo>
                  <a:cubicBezTo>
                    <a:pt x="116057" y="518443"/>
                    <a:pt x="0" y="402386"/>
                    <a:pt x="0" y="259222"/>
                  </a:cubicBezTo>
                  <a:cubicBezTo>
                    <a:pt x="0" y="116058"/>
                    <a:pt x="116057" y="0"/>
                    <a:pt x="259222" y="0"/>
                  </a:cubicBezTo>
                  <a:cubicBezTo>
                    <a:pt x="402386" y="0"/>
                    <a:pt x="518443" y="116058"/>
                    <a:pt x="518443" y="259222"/>
                  </a:cubicBezTo>
                  <a:close/>
                </a:path>
              </a:pathLst>
            </a:custGeom>
            <a:solidFill>
              <a:srgbClr val="E97132"/>
            </a:solidFill>
            <a:ln w="39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black"/>
                </a:solidFill>
                <a:effectLst/>
                <a:uLnTx/>
                <a:uFillTx/>
                <a:latin typeface="Aptos" panose="02110004020202020204"/>
                <a:ea typeface="+mn-ea"/>
                <a:cs typeface="+mn-cs"/>
              </a:endParaRPr>
            </a:p>
          </p:txBody>
        </p:sp>
        <p:sp>
          <p:nvSpPr>
            <p:cNvPr id="29" name="Freeform: Shape 12">
              <a:extLst>
                <a:ext uri="{FF2B5EF4-FFF2-40B4-BE49-F238E27FC236}">
                  <a16:creationId xmlns:a16="http://schemas.microsoft.com/office/drawing/2014/main" id="{75925388-A771-FDA6-9D1E-CE10F2C2B7B1}"/>
                </a:ext>
              </a:extLst>
            </p:cNvPr>
            <p:cNvSpPr/>
            <p:nvPr/>
          </p:nvSpPr>
          <p:spPr>
            <a:xfrm>
              <a:off x="4232689" y="2871371"/>
              <a:ext cx="696534" cy="696533"/>
            </a:xfrm>
            <a:custGeom>
              <a:avLst/>
              <a:gdLst>
                <a:gd name="connsiteX0" fmla="*/ -318 w 696534"/>
                <a:gd name="connsiteY0" fmla="*/ 347757 h 696533"/>
                <a:gd name="connsiteX1" fmla="*/ 347910 w 696534"/>
                <a:gd name="connsiteY1" fmla="*/ -550 h 696533"/>
                <a:gd name="connsiteX2" fmla="*/ 696216 w 696534"/>
                <a:gd name="connsiteY2" fmla="*/ 347678 h 696533"/>
                <a:gd name="connsiteX3" fmla="*/ 347989 w 696534"/>
                <a:gd name="connsiteY3" fmla="*/ 695984 h 696533"/>
                <a:gd name="connsiteX4" fmla="*/ 347750 w 696534"/>
                <a:gd name="connsiteY4" fmla="*/ 695984 h 696533"/>
                <a:gd name="connsiteX5" fmla="*/ -318 w 696534"/>
                <a:gd name="connsiteY5" fmla="*/ 347757 h 696533"/>
                <a:gd name="connsiteX6" fmla="*/ 40009 w 696534"/>
                <a:gd name="connsiteY6" fmla="*/ 347757 h 696533"/>
                <a:gd name="connsiteX7" fmla="*/ 347949 w 696534"/>
                <a:gd name="connsiteY7" fmla="*/ 655697 h 696533"/>
                <a:gd name="connsiteX8" fmla="*/ 655889 w 696534"/>
                <a:gd name="connsiteY8" fmla="*/ 347757 h 696533"/>
                <a:gd name="connsiteX9" fmla="*/ 347949 w 696534"/>
                <a:gd name="connsiteY9" fmla="*/ 39817 h 696533"/>
                <a:gd name="connsiteX10" fmla="*/ 347750 w 696534"/>
                <a:gd name="connsiteY10" fmla="*/ 39817 h 696533"/>
                <a:gd name="connsiteX11" fmla="*/ 40009 w 696534"/>
                <a:gd name="connsiteY11" fmla="*/ 347757 h 69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6534" h="696533">
                  <a:moveTo>
                    <a:pt x="-318" y="347757"/>
                  </a:moveTo>
                  <a:cubicBezTo>
                    <a:pt x="-358" y="155413"/>
                    <a:pt x="155581" y="-526"/>
                    <a:pt x="347910" y="-550"/>
                  </a:cubicBezTo>
                  <a:cubicBezTo>
                    <a:pt x="540238" y="-570"/>
                    <a:pt x="696176" y="155333"/>
                    <a:pt x="696216" y="347678"/>
                  </a:cubicBezTo>
                  <a:cubicBezTo>
                    <a:pt x="696256" y="540022"/>
                    <a:pt x="540317" y="695964"/>
                    <a:pt x="347989" y="695984"/>
                  </a:cubicBezTo>
                  <a:cubicBezTo>
                    <a:pt x="347910" y="695984"/>
                    <a:pt x="347830" y="695984"/>
                    <a:pt x="347750" y="695984"/>
                  </a:cubicBezTo>
                  <a:cubicBezTo>
                    <a:pt x="155581" y="695678"/>
                    <a:pt x="-79" y="539926"/>
                    <a:pt x="-318" y="347757"/>
                  </a:cubicBezTo>
                  <a:close/>
                  <a:moveTo>
                    <a:pt x="40009" y="347757"/>
                  </a:moveTo>
                  <a:cubicBezTo>
                    <a:pt x="40009" y="517826"/>
                    <a:pt x="177892" y="655697"/>
                    <a:pt x="347949" y="655697"/>
                  </a:cubicBezTo>
                  <a:cubicBezTo>
                    <a:pt x="518006" y="655697"/>
                    <a:pt x="655889" y="517826"/>
                    <a:pt x="655889" y="347757"/>
                  </a:cubicBezTo>
                  <a:cubicBezTo>
                    <a:pt x="655889" y="177688"/>
                    <a:pt x="518006" y="39817"/>
                    <a:pt x="347949" y="39817"/>
                  </a:cubicBezTo>
                  <a:cubicBezTo>
                    <a:pt x="347870" y="39817"/>
                    <a:pt x="347830" y="39817"/>
                    <a:pt x="347750" y="39817"/>
                  </a:cubicBezTo>
                  <a:cubicBezTo>
                    <a:pt x="177813" y="40103"/>
                    <a:pt x="40168" y="177835"/>
                    <a:pt x="40009" y="347757"/>
                  </a:cubicBezTo>
                  <a:close/>
                </a:path>
              </a:pathLst>
            </a:custGeom>
            <a:solidFill>
              <a:srgbClr val="E97132"/>
            </a:solidFill>
            <a:ln w="39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30" name="Freeform: Shape 13">
              <a:extLst>
                <a:ext uri="{FF2B5EF4-FFF2-40B4-BE49-F238E27FC236}">
                  <a16:creationId xmlns:a16="http://schemas.microsoft.com/office/drawing/2014/main" id="{17610BC4-8B14-FBAD-CB1A-9CAB69BB45DF}"/>
                </a:ext>
              </a:extLst>
            </p:cNvPr>
            <p:cNvSpPr/>
            <p:nvPr/>
          </p:nvSpPr>
          <p:spPr>
            <a:xfrm>
              <a:off x="3390587" y="2289113"/>
              <a:ext cx="2349630" cy="2341659"/>
            </a:xfrm>
            <a:custGeom>
              <a:avLst/>
              <a:gdLst>
                <a:gd name="connsiteX0" fmla="*/ 2641702 w 2876265"/>
                <a:gd name="connsiteY0" fmla="*/ 1371583 h 3246021"/>
                <a:gd name="connsiteX1" fmla="*/ 2641702 w 2876265"/>
                <a:gd name="connsiteY1" fmla="*/ 243424 h 3246021"/>
                <a:gd name="connsiteX2" fmla="*/ 2467270 w 2876265"/>
                <a:gd name="connsiteY2" fmla="*/ 60879 h 3246021"/>
                <a:gd name="connsiteX3" fmla="*/ 2458799 w 2876265"/>
                <a:gd name="connsiteY3" fmla="*/ 60879 h 3246021"/>
                <a:gd name="connsiteX4" fmla="*/ 172931 w 2876265"/>
                <a:gd name="connsiteY4" fmla="*/ 60879 h 3246021"/>
                <a:gd name="connsiteX5" fmla="*/ 61137 w 2876265"/>
                <a:gd name="connsiteY5" fmla="*/ 3797 h 3246021"/>
                <a:gd name="connsiteX6" fmla="*/ 4027 w 2876265"/>
                <a:gd name="connsiteY6" fmla="*/ 115603 h 3246021"/>
                <a:gd name="connsiteX7" fmla="*/ 115860 w 2876265"/>
                <a:gd name="connsiteY7" fmla="*/ 172685 h 3246021"/>
                <a:gd name="connsiteX8" fmla="*/ 172931 w 2876265"/>
                <a:gd name="connsiteY8" fmla="*/ 115603 h 3246021"/>
                <a:gd name="connsiteX9" fmla="*/ 2458799 w 2876265"/>
                <a:gd name="connsiteY9" fmla="*/ 115603 h 3246021"/>
                <a:gd name="connsiteX10" fmla="*/ 2464883 w 2876265"/>
                <a:gd name="connsiteY10" fmla="*/ 115603 h 3246021"/>
                <a:gd name="connsiteX11" fmla="*/ 2587018 w 2876265"/>
                <a:gd name="connsiteY11" fmla="*/ 243941 h 3246021"/>
                <a:gd name="connsiteX12" fmla="*/ 2587018 w 2876265"/>
                <a:gd name="connsiteY12" fmla="*/ 1391349 h 3246021"/>
                <a:gd name="connsiteX13" fmla="*/ 2803248 w 2876265"/>
                <a:gd name="connsiteY13" fmla="*/ 1652042 h 3246021"/>
                <a:gd name="connsiteX14" fmla="*/ 2587018 w 2876265"/>
                <a:gd name="connsiteY14" fmla="*/ 1886169 h 3246021"/>
                <a:gd name="connsiteX15" fmla="*/ 2587018 w 2876265"/>
                <a:gd name="connsiteY15" fmla="*/ 3061654 h 3246021"/>
                <a:gd name="connsiteX16" fmla="*/ 2464883 w 2876265"/>
                <a:gd name="connsiteY16" fmla="*/ 3190430 h 3246021"/>
                <a:gd name="connsiteX17" fmla="*/ 2458799 w 2876265"/>
                <a:gd name="connsiteY17" fmla="*/ 3190430 h 3246021"/>
                <a:gd name="connsiteX18" fmla="*/ 257721 w 2876265"/>
                <a:gd name="connsiteY18" fmla="*/ 3190430 h 3246021"/>
                <a:gd name="connsiteX19" fmla="*/ 118525 w 2876265"/>
                <a:gd name="connsiteY19" fmla="*/ 3051235 h 3246021"/>
                <a:gd name="connsiteX20" fmla="*/ 118525 w 2876265"/>
                <a:gd name="connsiteY20" fmla="*/ 1907128 h 3246021"/>
                <a:gd name="connsiteX21" fmla="*/ 352771 w 2876265"/>
                <a:gd name="connsiteY21" fmla="*/ 1639157 h 3246021"/>
                <a:gd name="connsiteX22" fmla="*/ 118525 w 2876265"/>
                <a:gd name="connsiteY22" fmla="*/ 1371186 h 3246021"/>
                <a:gd name="connsiteX23" fmla="*/ 118525 w 2876265"/>
                <a:gd name="connsiteY23" fmla="*/ 565841 h 3246021"/>
                <a:gd name="connsiteX24" fmla="*/ 257721 w 2876265"/>
                <a:gd name="connsiteY24" fmla="*/ 426645 h 3246021"/>
                <a:gd name="connsiteX25" fmla="*/ 2172175 w 2876265"/>
                <a:gd name="connsiteY25" fmla="*/ 426645 h 3246021"/>
                <a:gd name="connsiteX26" fmla="*/ 2311371 w 2876265"/>
                <a:gd name="connsiteY26" fmla="*/ 565841 h 3246021"/>
                <a:gd name="connsiteX27" fmla="*/ 2311371 w 2876265"/>
                <a:gd name="connsiteY27" fmla="*/ 2801518 h 3246021"/>
                <a:gd name="connsiteX28" fmla="*/ 2258119 w 2876265"/>
                <a:gd name="connsiteY28" fmla="*/ 2915141 h 3246021"/>
                <a:gd name="connsiteX29" fmla="*/ 2371742 w 2876265"/>
                <a:gd name="connsiteY29" fmla="*/ 2968394 h 3246021"/>
                <a:gd name="connsiteX30" fmla="*/ 2424994 w 2876265"/>
                <a:gd name="connsiteY30" fmla="*/ 2854770 h 3246021"/>
                <a:gd name="connsiteX31" fmla="*/ 2366095 w 2876265"/>
                <a:gd name="connsiteY31" fmla="*/ 2799689 h 3246021"/>
                <a:gd name="connsiteX32" fmla="*/ 2366095 w 2876265"/>
                <a:gd name="connsiteY32" fmla="*/ 565841 h 3246021"/>
                <a:gd name="connsiteX33" fmla="*/ 2172175 w 2876265"/>
                <a:gd name="connsiteY33" fmla="*/ 372001 h 3246021"/>
                <a:gd name="connsiteX34" fmla="*/ 257641 w 2876265"/>
                <a:gd name="connsiteY34" fmla="*/ 372001 h 3246021"/>
                <a:gd name="connsiteX35" fmla="*/ 63802 w 2876265"/>
                <a:gd name="connsiteY35" fmla="*/ 565841 h 3246021"/>
                <a:gd name="connsiteX36" fmla="*/ 63802 w 2876265"/>
                <a:gd name="connsiteY36" fmla="*/ 1391747 h 3246021"/>
                <a:gd name="connsiteX37" fmla="*/ 280191 w 2876265"/>
                <a:gd name="connsiteY37" fmla="*/ 1639355 h 3246021"/>
                <a:gd name="connsiteX38" fmla="*/ 63881 w 2876265"/>
                <a:gd name="connsiteY38" fmla="*/ 1886805 h 3246021"/>
                <a:gd name="connsiteX39" fmla="*/ 63881 w 2876265"/>
                <a:gd name="connsiteY39" fmla="*/ 3051632 h 3246021"/>
                <a:gd name="connsiteX40" fmla="*/ 257721 w 2876265"/>
                <a:gd name="connsiteY40" fmla="*/ 3245472 h 3246021"/>
                <a:gd name="connsiteX41" fmla="*/ 2458799 w 2876265"/>
                <a:gd name="connsiteY41" fmla="*/ 3245472 h 3246021"/>
                <a:gd name="connsiteX42" fmla="*/ 2467270 w 2876265"/>
                <a:gd name="connsiteY42" fmla="*/ 3245472 h 3246021"/>
                <a:gd name="connsiteX43" fmla="*/ 2641702 w 2876265"/>
                <a:gd name="connsiteY43" fmla="*/ 3062529 h 3246021"/>
                <a:gd name="connsiteX44" fmla="*/ 2641702 w 2876265"/>
                <a:gd name="connsiteY44" fmla="*/ 1908003 h 3246021"/>
                <a:gd name="connsiteX45" fmla="*/ 2875947 w 2876265"/>
                <a:gd name="connsiteY45" fmla="*/ 1654428 h 324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876265" h="3246021">
                  <a:moveTo>
                    <a:pt x="2641702" y="1371583"/>
                  </a:moveTo>
                  <a:lnTo>
                    <a:pt x="2641702" y="243424"/>
                  </a:lnTo>
                  <a:cubicBezTo>
                    <a:pt x="2640071" y="145232"/>
                    <a:pt x="2563474" y="65055"/>
                    <a:pt x="2467270" y="60879"/>
                  </a:cubicBezTo>
                  <a:cubicBezTo>
                    <a:pt x="2464446" y="60879"/>
                    <a:pt x="2461623" y="60879"/>
                    <a:pt x="2458799" y="60879"/>
                  </a:cubicBezTo>
                  <a:lnTo>
                    <a:pt x="172931" y="60879"/>
                  </a:lnTo>
                  <a:cubicBezTo>
                    <a:pt x="157818" y="14241"/>
                    <a:pt x="107748" y="-11315"/>
                    <a:pt x="61137" y="3797"/>
                  </a:cubicBezTo>
                  <a:cubicBezTo>
                    <a:pt x="14487" y="18910"/>
                    <a:pt x="-11085" y="68964"/>
                    <a:pt x="4027" y="115603"/>
                  </a:cubicBezTo>
                  <a:cubicBezTo>
                    <a:pt x="19140" y="162241"/>
                    <a:pt x="69210" y="187798"/>
                    <a:pt x="115860" y="172685"/>
                  </a:cubicBezTo>
                  <a:cubicBezTo>
                    <a:pt x="142944" y="163912"/>
                    <a:pt x="164141" y="142682"/>
                    <a:pt x="172931" y="115603"/>
                  </a:cubicBezTo>
                  <a:lnTo>
                    <a:pt x="2458799" y="115603"/>
                  </a:lnTo>
                  <a:lnTo>
                    <a:pt x="2464883" y="115603"/>
                  </a:lnTo>
                  <a:cubicBezTo>
                    <a:pt x="2532214" y="118546"/>
                    <a:pt x="2585864" y="175258"/>
                    <a:pt x="2587018" y="243941"/>
                  </a:cubicBezTo>
                  <a:lnTo>
                    <a:pt x="2587018" y="1391349"/>
                  </a:lnTo>
                  <a:lnTo>
                    <a:pt x="2803248" y="1652042"/>
                  </a:lnTo>
                  <a:lnTo>
                    <a:pt x="2587018" y="1886169"/>
                  </a:lnTo>
                  <a:lnTo>
                    <a:pt x="2587018" y="3061654"/>
                  </a:lnTo>
                  <a:cubicBezTo>
                    <a:pt x="2585864" y="3130934"/>
                    <a:pt x="2532214" y="3187487"/>
                    <a:pt x="2464883" y="3190430"/>
                  </a:cubicBezTo>
                  <a:cubicBezTo>
                    <a:pt x="2462855" y="3190430"/>
                    <a:pt x="2460906" y="3190430"/>
                    <a:pt x="2458799" y="3190430"/>
                  </a:cubicBezTo>
                  <a:lnTo>
                    <a:pt x="257721" y="3190430"/>
                  </a:lnTo>
                  <a:cubicBezTo>
                    <a:pt x="180845" y="3190430"/>
                    <a:pt x="118525" y="3128110"/>
                    <a:pt x="118525" y="3051235"/>
                  </a:cubicBezTo>
                  <a:lnTo>
                    <a:pt x="118525" y="1907128"/>
                  </a:lnTo>
                  <a:lnTo>
                    <a:pt x="352771" y="1639157"/>
                  </a:lnTo>
                  <a:lnTo>
                    <a:pt x="118525" y="1371186"/>
                  </a:lnTo>
                  <a:lnTo>
                    <a:pt x="118525" y="565841"/>
                  </a:lnTo>
                  <a:cubicBezTo>
                    <a:pt x="118525" y="488965"/>
                    <a:pt x="180845" y="426645"/>
                    <a:pt x="257721" y="426645"/>
                  </a:cubicBezTo>
                  <a:lnTo>
                    <a:pt x="2172175" y="426645"/>
                  </a:lnTo>
                  <a:cubicBezTo>
                    <a:pt x="2249051" y="426645"/>
                    <a:pt x="2311371" y="488965"/>
                    <a:pt x="2311371" y="565841"/>
                  </a:cubicBezTo>
                  <a:lnTo>
                    <a:pt x="2311371" y="2801518"/>
                  </a:lnTo>
                  <a:cubicBezTo>
                    <a:pt x="2265277" y="2818182"/>
                    <a:pt x="2241455" y="2869047"/>
                    <a:pt x="2258119" y="2915141"/>
                  </a:cubicBezTo>
                  <a:cubicBezTo>
                    <a:pt x="2274783" y="2961235"/>
                    <a:pt x="2325648" y="2985057"/>
                    <a:pt x="2371742" y="2968394"/>
                  </a:cubicBezTo>
                  <a:cubicBezTo>
                    <a:pt x="2417796" y="2951730"/>
                    <a:pt x="2441658" y="2900864"/>
                    <a:pt x="2424994" y="2854770"/>
                  </a:cubicBezTo>
                  <a:cubicBezTo>
                    <a:pt x="2415330" y="2828045"/>
                    <a:pt x="2393417" y="2807563"/>
                    <a:pt x="2366095" y="2799689"/>
                  </a:cubicBezTo>
                  <a:lnTo>
                    <a:pt x="2366095" y="565841"/>
                  </a:lnTo>
                  <a:cubicBezTo>
                    <a:pt x="2365975" y="458811"/>
                    <a:pt x="2279197" y="372088"/>
                    <a:pt x="2172175" y="372001"/>
                  </a:cubicBezTo>
                  <a:lnTo>
                    <a:pt x="257641" y="372001"/>
                  </a:lnTo>
                  <a:cubicBezTo>
                    <a:pt x="150659" y="372132"/>
                    <a:pt x="63921" y="458839"/>
                    <a:pt x="63802" y="565841"/>
                  </a:cubicBezTo>
                  <a:lnTo>
                    <a:pt x="63802" y="1391747"/>
                  </a:lnTo>
                  <a:lnTo>
                    <a:pt x="280191" y="1639355"/>
                  </a:lnTo>
                  <a:lnTo>
                    <a:pt x="63881" y="1886805"/>
                  </a:lnTo>
                  <a:lnTo>
                    <a:pt x="63881" y="3051632"/>
                  </a:lnTo>
                  <a:cubicBezTo>
                    <a:pt x="64001" y="3158614"/>
                    <a:pt x="150739" y="3245352"/>
                    <a:pt x="257721" y="3245472"/>
                  </a:cubicBezTo>
                  <a:lnTo>
                    <a:pt x="2458799" y="3245472"/>
                  </a:lnTo>
                  <a:cubicBezTo>
                    <a:pt x="2461623" y="3245472"/>
                    <a:pt x="2464446" y="3245472"/>
                    <a:pt x="2467270" y="3245472"/>
                  </a:cubicBezTo>
                  <a:cubicBezTo>
                    <a:pt x="2563474" y="3241256"/>
                    <a:pt x="2640071" y="3161080"/>
                    <a:pt x="2641702" y="3062529"/>
                  </a:cubicBezTo>
                  <a:lnTo>
                    <a:pt x="2641702" y="1908003"/>
                  </a:lnTo>
                  <a:lnTo>
                    <a:pt x="2875947" y="1654428"/>
                  </a:lnTo>
                  <a:close/>
                </a:path>
              </a:pathLst>
            </a:custGeom>
            <a:solidFill>
              <a:srgbClr val="E97132"/>
            </a:solidFill>
            <a:ln w="39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black"/>
                </a:solidFill>
                <a:effectLst/>
                <a:uLnTx/>
                <a:uFillTx/>
                <a:latin typeface="Aptos" panose="02110004020202020204"/>
                <a:ea typeface="+mn-ea"/>
                <a:cs typeface="+mn-cs"/>
              </a:endParaRPr>
            </a:p>
          </p:txBody>
        </p:sp>
        <p:sp>
          <p:nvSpPr>
            <p:cNvPr id="31" name="Freeform: Shape 14">
              <a:extLst>
                <a:ext uri="{FF2B5EF4-FFF2-40B4-BE49-F238E27FC236}">
                  <a16:creationId xmlns:a16="http://schemas.microsoft.com/office/drawing/2014/main" id="{36D989D6-A13A-41FE-DD82-B48F813ADFE7}"/>
                </a:ext>
              </a:extLst>
            </p:cNvPr>
            <p:cNvSpPr/>
            <p:nvPr/>
          </p:nvSpPr>
          <p:spPr>
            <a:xfrm>
              <a:off x="7112525" y="2960416"/>
              <a:ext cx="518443" cy="518443"/>
            </a:xfrm>
            <a:custGeom>
              <a:avLst/>
              <a:gdLst>
                <a:gd name="connsiteX0" fmla="*/ 518443 w 518443"/>
                <a:gd name="connsiteY0" fmla="*/ 259222 h 518443"/>
                <a:gd name="connsiteX1" fmla="*/ 259221 w 518443"/>
                <a:gd name="connsiteY1" fmla="*/ 518443 h 518443"/>
                <a:gd name="connsiteX2" fmla="*/ -1 w 518443"/>
                <a:gd name="connsiteY2" fmla="*/ 259222 h 518443"/>
                <a:gd name="connsiteX3" fmla="*/ 259221 w 518443"/>
                <a:gd name="connsiteY3" fmla="*/ 0 h 518443"/>
                <a:gd name="connsiteX4" fmla="*/ 518443 w 518443"/>
                <a:gd name="connsiteY4" fmla="*/ 259222 h 518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443" h="518443">
                  <a:moveTo>
                    <a:pt x="518443" y="259222"/>
                  </a:moveTo>
                  <a:cubicBezTo>
                    <a:pt x="518443" y="402386"/>
                    <a:pt x="402385" y="518443"/>
                    <a:pt x="259221" y="518443"/>
                  </a:cubicBezTo>
                  <a:cubicBezTo>
                    <a:pt x="116057" y="518443"/>
                    <a:pt x="-1" y="402386"/>
                    <a:pt x="-1" y="259222"/>
                  </a:cubicBezTo>
                  <a:cubicBezTo>
                    <a:pt x="-1" y="116058"/>
                    <a:pt x="116057" y="0"/>
                    <a:pt x="259221" y="0"/>
                  </a:cubicBezTo>
                  <a:cubicBezTo>
                    <a:pt x="402385" y="0"/>
                    <a:pt x="518443" y="116058"/>
                    <a:pt x="518443" y="259222"/>
                  </a:cubicBezTo>
                  <a:close/>
                </a:path>
              </a:pathLst>
            </a:custGeom>
            <a:solidFill>
              <a:srgbClr val="196B24"/>
            </a:solidFill>
            <a:ln w="39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32" name="Freeform: Shape 15">
              <a:extLst>
                <a:ext uri="{FF2B5EF4-FFF2-40B4-BE49-F238E27FC236}">
                  <a16:creationId xmlns:a16="http://schemas.microsoft.com/office/drawing/2014/main" id="{6D3853FB-8608-5B2F-F966-4907D2570B12}"/>
                </a:ext>
              </a:extLst>
            </p:cNvPr>
            <p:cNvSpPr/>
            <p:nvPr/>
          </p:nvSpPr>
          <p:spPr>
            <a:xfrm>
              <a:off x="7023479" y="2871371"/>
              <a:ext cx="696534" cy="696533"/>
            </a:xfrm>
            <a:custGeom>
              <a:avLst/>
              <a:gdLst>
                <a:gd name="connsiteX0" fmla="*/ -318 w 696534"/>
                <a:gd name="connsiteY0" fmla="*/ 347757 h 696533"/>
                <a:gd name="connsiteX1" fmla="*/ 347910 w 696534"/>
                <a:gd name="connsiteY1" fmla="*/ -550 h 696533"/>
                <a:gd name="connsiteX2" fmla="*/ 696217 w 696534"/>
                <a:gd name="connsiteY2" fmla="*/ 347678 h 696533"/>
                <a:gd name="connsiteX3" fmla="*/ 347989 w 696534"/>
                <a:gd name="connsiteY3" fmla="*/ 695984 h 696533"/>
                <a:gd name="connsiteX4" fmla="*/ 347949 w 696534"/>
                <a:gd name="connsiteY4" fmla="*/ 695984 h 696533"/>
                <a:gd name="connsiteX5" fmla="*/ -318 w 696534"/>
                <a:gd name="connsiteY5" fmla="*/ 347757 h 696533"/>
                <a:gd name="connsiteX6" fmla="*/ 40049 w 696534"/>
                <a:gd name="connsiteY6" fmla="*/ 347757 h 696533"/>
                <a:gd name="connsiteX7" fmla="*/ 347989 w 696534"/>
                <a:gd name="connsiteY7" fmla="*/ 655618 h 696533"/>
                <a:gd name="connsiteX8" fmla="*/ 655849 w 696534"/>
                <a:gd name="connsiteY8" fmla="*/ 347678 h 696533"/>
                <a:gd name="connsiteX9" fmla="*/ 347949 w 696534"/>
                <a:gd name="connsiteY9" fmla="*/ 39817 h 696533"/>
                <a:gd name="connsiteX10" fmla="*/ 40049 w 696534"/>
                <a:gd name="connsiteY10" fmla="*/ 347757 h 69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6534" h="696533">
                  <a:moveTo>
                    <a:pt x="-318" y="347757"/>
                  </a:moveTo>
                  <a:cubicBezTo>
                    <a:pt x="-358" y="155413"/>
                    <a:pt x="155581" y="-526"/>
                    <a:pt x="347910" y="-550"/>
                  </a:cubicBezTo>
                  <a:cubicBezTo>
                    <a:pt x="540237" y="-570"/>
                    <a:pt x="696177" y="155333"/>
                    <a:pt x="696217" y="347678"/>
                  </a:cubicBezTo>
                  <a:cubicBezTo>
                    <a:pt x="696256" y="540022"/>
                    <a:pt x="540317" y="695960"/>
                    <a:pt x="347989" y="695984"/>
                  </a:cubicBezTo>
                  <a:cubicBezTo>
                    <a:pt x="347989" y="695984"/>
                    <a:pt x="347949" y="695984"/>
                    <a:pt x="347949" y="695984"/>
                  </a:cubicBezTo>
                  <a:cubicBezTo>
                    <a:pt x="155700" y="695766"/>
                    <a:pt x="-79" y="539994"/>
                    <a:pt x="-318" y="347757"/>
                  </a:cubicBezTo>
                  <a:close/>
                  <a:moveTo>
                    <a:pt x="40049" y="347757"/>
                  </a:moveTo>
                  <a:cubicBezTo>
                    <a:pt x="40089" y="517806"/>
                    <a:pt x="177932" y="655642"/>
                    <a:pt x="347989" y="655618"/>
                  </a:cubicBezTo>
                  <a:cubicBezTo>
                    <a:pt x="518046" y="655594"/>
                    <a:pt x="655889" y="517727"/>
                    <a:pt x="655849" y="347678"/>
                  </a:cubicBezTo>
                  <a:cubicBezTo>
                    <a:pt x="655810" y="177645"/>
                    <a:pt x="517967" y="39817"/>
                    <a:pt x="347949" y="39817"/>
                  </a:cubicBezTo>
                  <a:cubicBezTo>
                    <a:pt x="177972" y="40016"/>
                    <a:pt x="40208" y="177776"/>
                    <a:pt x="40049" y="347757"/>
                  </a:cubicBezTo>
                  <a:close/>
                </a:path>
              </a:pathLst>
            </a:custGeom>
            <a:solidFill>
              <a:srgbClr val="196B24"/>
            </a:solidFill>
            <a:ln w="39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33" name="Freeform: Shape 16">
              <a:extLst>
                <a:ext uri="{FF2B5EF4-FFF2-40B4-BE49-F238E27FC236}">
                  <a16:creationId xmlns:a16="http://schemas.microsoft.com/office/drawing/2014/main" id="{62C98B67-C8C7-C634-E0E8-E6C6D2F57B92}"/>
                </a:ext>
              </a:extLst>
            </p:cNvPr>
            <p:cNvSpPr/>
            <p:nvPr/>
          </p:nvSpPr>
          <p:spPr>
            <a:xfrm>
              <a:off x="6266837" y="2289113"/>
              <a:ext cx="2505306" cy="2341659"/>
            </a:xfrm>
            <a:custGeom>
              <a:avLst/>
              <a:gdLst>
                <a:gd name="connsiteX0" fmla="*/ 2641861 w 2876384"/>
                <a:gd name="connsiteY0" fmla="*/ 1371583 h 3246021"/>
                <a:gd name="connsiteX1" fmla="*/ 2641861 w 2876384"/>
                <a:gd name="connsiteY1" fmla="*/ 243424 h 3246021"/>
                <a:gd name="connsiteX2" fmla="*/ 2467429 w 2876384"/>
                <a:gd name="connsiteY2" fmla="*/ 60879 h 3246021"/>
                <a:gd name="connsiteX3" fmla="*/ 2458958 w 2876384"/>
                <a:gd name="connsiteY3" fmla="*/ 60879 h 3246021"/>
                <a:gd name="connsiteX4" fmla="*/ 172931 w 2876384"/>
                <a:gd name="connsiteY4" fmla="*/ 60879 h 3246021"/>
                <a:gd name="connsiteX5" fmla="*/ 61137 w 2876384"/>
                <a:gd name="connsiteY5" fmla="*/ 3797 h 3246021"/>
                <a:gd name="connsiteX6" fmla="*/ 4027 w 2876384"/>
                <a:gd name="connsiteY6" fmla="*/ 115603 h 3246021"/>
                <a:gd name="connsiteX7" fmla="*/ 115861 w 2876384"/>
                <a:gd name="connsiteY7" fmla="*/ 172685 h 3246021"/>
                <a:gd name="connsiteX8" fmla="*/ 172931 w 2876384"/>
                <a:gd name="connsiteY8" fmla="*/ 115603 h 3246021"/>
                <a:gd name="connsiteX9" fmla="*/ 2458799 w 2876384"/>
                <a:gd name="connsiteY9" fmla="*/ 115603 h 3246021"/>
                <a:gd name="connsiteX10" fmla="*/ 2464884 w 2876384"/>
                <a:gd name="connsiteY10" fmla="*/ 115603 h 3246021"/>
                <a:gd name="connsiteX11" fmla="*/ 2587018 w 2876384"/>
                <a:gd name="connsiteY11" fmla="*/ 243941 h 3246021"/>
                <a:gd name="connsiteX12" fmla="*/ 2587018 w 2876384"/>
                <a:gd name="connsiteY12" fmla="*/ 1391349 h 3246021"/>
                <a:gd name="connsiteX13" fmla="*/ 2803247 w 2876384"/>
                <a:gd name="connsiteY13" fmla="*/ 1652042 h 3246021"/>
                <a:gd name="connsiteX14" fmla="*/ 2587018 w 2876384"/>
                <a:gd name="connsiteY14" fmla="*/ 1886169 h 3246021"/>
                <a:gd name="connsiteX15" fmla="*/ 2587018 w 2876384"/>
                <a:gd name="connsiteY15" fmla="*/ 3061654 h 3246021"/>
                <a:gd name="connsiteX16" fmla="*/ 2464884 w 2876384"/>
                <a:gd name="connsiteY16" fmla="*/ 3190430 h 3246021"/>
                <a:gd name="connsiteX17" fmla="*/ 2458799 w 2876384"/>
                <a:gd name="connsiteY17" fmla="*/ 3190430 h 3246021"/>
                <a:gd name="connsiteX18" fmla="*/ 257880 w 2876384"/>
                <a:gd name="connsiteY18" fmla="*/ 3190430 h 3246021"/>
                <a:gd name="connsiteX19" fmla="*/ 118684 w 2876384"/>
                <a:gd name="connsiteY19" fmla="*/ 3051235 h 3246021"/>
                <a:gd name="connsiteX20" fmla="*/ 118684 w 2876384"/>
                <a:gd name="connsiteY20" fmla="*/ 1907128 h 3246021"/>
                <a:gd name="connsiteX21" fmla="*/ 352970 w 2876384"/>
                <a:gd name="connsiteY21" fmla="*/ 1639355 h 3246021"/>
                <a:gd name="connsiteX22" fmla="*/ 118764 w 2876384"/>
                <a:gd name="connsiteY22" fmla="*/ 1371384 h 3246021"/>
                <a:gd name="connsiteX23" fmla="*/ 118764 w 2876384"/>
                <a:gd name="connsiteY23" fmla="*/ 565841 h 3246021"/>
                <a:gd name="connsiteX24" fmla="*/ 257959 w 2876384"/>
                <a:gd name="connsiteY24" fmla="*/ 426645 h 3246021"/>
                <a:gd name="connsiteX25" fmla="*/ 2172494 w 2876384"/>
                <a:gd name="connsiteY25" fmla="*/ 426645 h 3246021"/>
                <a:gd name="connsiteX26" fmla="*/ 2311689 w 2876384"/>
                <a:gd name="connsiteY26" fmla="*/ 565841 h 3246021"/>
                <a:gd name="connsiteX27" fmla="*/ 2311689 w 2876384"/>
                <a:gd name="connsiteY27" fmla="*/ 2801518 h 3246021"/>
                <a:gd name="connsiteX28" fmla="*/ 2258436 w 2876384"/>
                <a:gd name="connsiteY28" fmla="*/ 2915141 h 3246021"/>
                <a:gd name="connsiteX29" fmla="*/ 2372060 w 2876384"/>
                <a:gd name="connsiteY29" fmla="*/ 2968394 h 3246021"/>
                <a:gd name="connsiteX30" fmla="*/ 2425313 w 2876384"/>
                <a:gd name="connsiteY30" fmla="*/ 2854770 h 3246021"/>
                <a:gd name="connsiteX31" fmla="*/ 2366413 w 2876384"/>
                <a:gd name="connsiteY31" fmla="*/ 2799689 h 3246021"/>
                <a:gd name="connsiteX32" fmla="*/ 2366413 w 2876384"/>
                <a:gd name="connsiteY32" fmla="*/ 565841 h 3246021"/>
                <a:gd name="connsiteX33" fmla="*/ 2172573 w 2876384"/>
                <a:gd name="connsiteY33" fmla="*/ 372001 h 3246021"/>
                <a:gd name="connsiteX34" fmla="*/ 258039 w 2876384"/>
                <a:gd name="connsiteY34" fmla="*/ 372001 h 3246021"/>
                <a:gd name="connsiteX35" fmla="*/ 64199 w 2876384"/>
                <a:gd name="connsiteY35" fmla="*/ 565841 h 3246021"/>
                <a:gd name="connsiteX36" fmla="*/ 64199 w 2876384"/>
                <a:gd name="connsiteY36" fmla="*/ 1391747 h 3246021"/>
                <a:gd name="connsiteX37" fmla="*/ 280310 w 2876384"/>
                <a:gd name="connsiteY37" fmla="*/ 1639355 h 3246021"/>
                <a:gd name="connsiteX38" fmla="*/ 64000 w 2876384"/>
                <a:gd name="connsiteY38" fmla="*/ 1886805 h 3246021"/>
                <a:gd name="connsiteX39" fmla="*/ 64000 w 2876384"/>
                <a:gd name="connsiteY39" fmla="*/ 3051632 h 3246021"/>
                <a:gd name="connsiteX40" fmla="*/ 257840 w 2876384"/>
                <a:gd name="connsiteY40" fmla="*/ 3245472 h 3246021"/>
                <a:gd name="connsiteX41" fmla="*/ 2458918 w 2876384"/>
                <a:gd name="connsiteY41" fmla="*/ 3245472 h 3246021"/>
                <a:gd name="connsiteX42" fmla="*/ 2467389 w 2876384"/>
                <a:gd name="connsiteY42" fmla="*/ 3245472 h 3246021"/>
                <a:gd name="connsiteX43" fmla="*/ 2641821 w 2876384"/>
                <a:gd name="connsiteY43" fmla="*/ 3062529 h 3246021"/>
                <a:gd name="connsiteX44" fmla="*/ 2641821 w 2876384"/>
                <a:gd name="connsiteY44" fmla="*/ 1908003 h 3246021"/>
                <a:gd name="connsiteX45" fmla="*/ 2876067 w 2876384"/>
                <a:gd name="connsiteY45" fmla="*/ 1654428 h 324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876384" h="3246021">
                  <a:moveTo>
                    <a:pt x="2641861" y="1371583"/>
                  </a:moveTo>
                  <a:lnTo>
                    <a:pt x="2641861" y="243424"/>
                  </a:lnTo>
                  <a:cubicBezTo>
                    <a:pt x="2640230" y="145232"/>
                    <a:pt x="2563594" y="65055"/>
                    <a:pt x="2467429" y="60879"/>
                  </a:cubicBezTo>
                  <a:cubicBezTo>
                    <a:pt x="2464605" y="60879"/>
                    <a:pt x="2461782" y="60879"/>
                    <a:pt x="2458958" y="60879"/>
                  </a:cubicBezTo>
                  <a:lnTo>
                    <a:pt x="172931" y="60879"/>
                  </a:lnTo>
                  <a:cubicBezTo>
                    <a:pt x="157818" y="14241"/>
                    <a:pt x="107748" y="-11315"/>
                    <a:pt x="61137" y="3797"/>
                  </a:cubicBezTo>
                  <a:cubicBezTo>
                    <a:pt x="14487" y="18910"/>
                    <a:pt x="-11086" y="68964"/>
                    <a:pt x="4027" y="115603"/>
                  </a:cubicBezTo>
                  <a:cubicBezTo>
                    <a:pt x="19140" y="162241"/>
                    <a:pt x="69211" y="187798"/>
                    <a:pt x="115861" y="172685"/>
                  </a:cubicBezTo>
                  <a:cubicBezTo>
                    <a:pt x="142944" y="163912"/>
                    <a:pt x="164142" y="142682"/>
                    <a:pt x="172931" y="115603"/>
                  </a:cubicBezTo>
                  <a:lnTo>
                    <a:pt x="2458799" y="115603"/>
                  </a:lnTo>
                  <a:lnTo>
                    <a:pt x="2464884" y="115603"/>
                  </a:lnTo>
                  <a:cubicBezTo>
                    <a:pt x="2532214" y="118546"/>
                    <a:pt x="2585864" y="175258"/>
                    <a:pt x="2587018" y="243941"/>
                  </a:cubicBezTo>
                  <a:lnTo>
                    <a:pt x="2587018" y="1391349"/>
                  </a:lnTo>
                  <a:lnTo>
                    <a:pt x="2803247" y="1652042"/>
                  </a:lnTo>
                  <a:lnTo>
                    <a:pt x="2587018" y="1886169"/>
                  </a:lnTo>
                  <a:lnTo>
                    <a:pt x="2587018" y="3061654"/>
                  </a:lnTo>
                  <a:cubicBezTo>
                    <a:pt x="2585864" y="3130934"/>
                    <a:pt x="2532214" y="3187487"/>
                    <a:pt x="2464884" y="3190430"/>
                  </a:cubicBezTo>
                  <a:cubicBezTo>
                    <a:pt x="2462855" y="3190430"/>
                    <a:pt x="2460907" y="3190430"/>
                    <a:pt x="2458799" y="3190430"/>
                  </a:cubicBezTo>
                  <a:lnTo>
                    <a:pt x="257880" y="3190430"/>
                  </a:lnTo>
                  <a:cubicBezTo>
                    <a:pt x="181004" y="3190430"/>
                    <a:pt x="118684" y="3128110"/>
                    <a:pt x="118684" y="3051235"/>
                  </a:cubicBezTo>
                  <a:lnTo>
                    <a:pt x="118684" y="1907128"/>
                  </a:lnTo>
                  <a:lnTo>
                    <a:pt x="352970" y="1639355"/>
                  </a:lnTo>
                  <a:lnTo>
                    <a:pt x="118764" y="1371384"/>
                  </a:lnTo>
                  <a:lnTo>
                    <a:pt x="118764" y="565841"/>
                  </a:lnTo>
                  <a:cubicBezTo>
                    <a:pt x="118764" y="488965"/>
                    <a:pt x="181084" y="426645"/>
                    <a:pt x="257959" y="426645"/>
                  </a:cubicBezTo>
                  <a:lnTo>
                    <a:pt x="2172494" y="426645"/>
                  </a:lnTo>
                  <a:cubicBezTo>
                    <a:pt x="2249370" y="426645"/>
                    <a:pt x="2311689" y="488965"/>
                    <a:pt x="2311689" y="565841"/>
                  </a:cubicBezTo>
                  <a:lnTo>
                    <a:pt x="2311689" y="2801518"/>
                  </a:lnTo>
                  <a:cubicBezTo>
                    <a:pt x="2265595" y="2818182"/>
                    <a:pt x="2241773" y="2869047"/>
                    <a:pt x="2258436" y="2915141"/>
                  </a:cubicBezTo>
                  <a:cubicBezTo>
                    <a:pt x="2275101" y="2961235"/>
                    <a:pt x="2325967" y="2985057"/>
                    <a:pt x="2372060" y="2968394"/>
                  </a:cubicBezTo>
                  <a:cubicBezTo>
                    <a:pt x="2418114" y="2951730"/>
                    <a:pt x="2441976" y="2900864"/>
                    <a:pt x="2425313" y="2854770"/>
                  </a:cubicBezTo>
                  <a:cubicBezTo>
                    <a:pt x="2415648" y="2828045"/>
                    <a:pt x="2393734" y="2807563"/>
                    <a:pt x="2366413" y="2799689"/>
                  </a:cubicBezTo>
                  <a:lnTo>
                    <a:pt x="2366413" y="565841"/>
                  </a:lnTo>
                  <a:cubicBezTo>
                    <a:pt x="2366293" y="458839"/>
                    <a:pt x="2279555" y="372132"/>
                    <a:pt x="2172573" y="372001"/>
                  </a:cubicBezTo>
                  <a:lnTo>
                    <a:pt x="258039" y="372001"/>
                  </a:lnTo>
                  <a:cubicBezTo>
                    <a:pt x="151057" y="372132"/>
                    <a:pt x="64318" y="458839"/>
                    <a:pt x="64199" y="565841"/>
                  </a:cubicBezTo>
                  <a:lnTo>
                    <a:pt x="64199" y="1391747"/>
                  </a:lnTo>
                  <a:lnTo>
                    <a:pt x="280310" y="1639355"/>
                  </a:lnTo>
                  <a:lnTo>
                    <a:pt x="64000" y="1886805"/>
                  </a:lnTo>
                  <a:lnTo>
                    <a:pt x="64000" y="3051632"/>
                  </a:lnTo>
                  <a:cubicBezTo>
                    <a:pt x="64120" y="3158614"/>
                    <a:pt x="150858" y="3245352"/>
                    <a:pt x="257840" y="3245472"/>
                  </a:cubicBezTo>
                  <a:lnTo>
                    <a:pt x="2458918" y="3245472"/>
                  </a:lnTo>
                  <a:cubicBezTo>
                    <a:pt x="2461742" y="3245472"/>
                    <a:pt x="2464565" y="3245472"/>
                    <a:pt x="2467389" y="3245472"/>
                  </a:cubicBezTo>
                  <a:cubicBezTo>
                    <a:pt x="2563554" y="3241256"/>
                    <a:pt x="2640190" y="3161080"/>
                    <a:pt x="2641821" y="3062529"/>
                  </a:cubicBezTo>
                  <a:lnTo>
                    <a:pt x="2641821" y="1908003"/>
                  </a:lnTo>
                  <a:lnTo>
                    <a:pt x="2876067" y="1654428"/>
                  </a:lnTo>
                  <a:close/>
                </a:path>
              </a:pathLst>
            </a:custGeom>
            <a:solidFill>
              <a:srgbClr val="196B24"/>
            </a:solidFill>
            <a:ln w="39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37" name="TextBox 36">
              <a:extLst>
                <a:ext uri="{FF2B5EF4-FFF2-40B4-BE49-F238E27FC236}">
                  <a16:creationId xmlns:a16="http://schemas.microsoft.com/office/drawing/2014/main" id="{CD9536C3-FEF2-8245-ACB1-369E6B916BED}"/>
                </a:ext>
              </a:extLst>
            </p:cNvPr>
            <p:cNvSpPr txBox="1"/>
            <p:nvPr/>
          </p:nvSpPr>
          <p:spPr>
            <a:xfrm>
              <a:off x="3581667" y="3720521"/>
              <a:ext cx="1744403"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Processes </a:t>
              </a:r>
            </a:p>
          </p:txBody>
        </p:sp>
        <p:sp>
          <p:nvSpPr>
            <p:cNvPr id="38" name="TextBox 37">
              <a:extLst>
                <a:ext uri="{FF2B5EF4-FFF2-40B4-BE49-F238E27FC236}">
                  <a16:creationId xmlns:a16="http://schemas.microsoft.com/office/drawing/2014/main" id="{E9DB9BB2-06D3-7884-0D0C-E045FD20C755}"/>
                </a:ext>
              </a:extLst>
            </p:cNvPr>
            <p:cNvSpPr txBox="1"/>
            <p:nvPr/>
          </p:nvSpPr>
          <p:spPr>
            <a:xfrm>
              <a:off x="820223" y="3720521"/>
              <a:ext cx="205642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People</a:t>
              </a:r>
              <a:endParaRPr kumimoji="0" lang="en-IN" sz="2000" b="0" i="1" u="none" strike="noStrike" kern="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p:txBody>
        </p:sp>
        <p:sp>
          <p:nvSpPr>
            <p:cNvPr id="39" name="TextBox 38">
              <a:extLst>
                <a:ext uri="{FF2B5EF4-FFF2-40B4-BE49-F238E27FC236}">
                  <a16:creationId xmlns:a16="http://schemas.microsoft.com/office/drawing/2014/main" id="{F9AAB817-FEB0-1C58-B1A2-C26E98E6C617}"/>
                </a:ext>
              </a:extLst>
            </p:cNvPr>
            <p:cNvSpPr txBox="1"/>
            <p:nvPr/>
          </p:nvSpPr>
          <p:spPr>
            <a:xfrm>
              <a:off x="6266837" y="3720521"/>
              <a:ext cx="2057479"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Systems</a:t>
              </a:r>
              <a:endParaRPr kumimoji="0" lang="en-IN" sz="2000" b="0" i="1" u="none" strike="noStrike" kern="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p:txBody>
        </p:sp>
        <p:sp>
          <p:nvSpPr>
            <p:cNvPr id="41" name="TextBox 40">
              <a:extLst>
                <a:ext uri="{FF2B5EF4-FFF2-40B4-BE49-F238E27FC236}">
                  <a16:creationId xmlns:a16="http://schemas.microsoft.com/office/drawing/2014/main" id="{0BDEAD0C-D4CF-4F2E-877E-AAA465EC35C6}"/>
                </a:ext>
              </a:extLst>
            </p:cNvPr>
            <p:cNvSpPr txBox="1"/>
            <p:nvPr/>
          </p:nvSpPr>
          <p:spPr>
            <a:xfrm>
              <a:off x="1564745" y="3034971"/>
              <a:ext cx="45076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01</a:t>
              </a:r>
              <a:endParaRPr kumimoji="0" lang="en-IN" sz="1800" b="1"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42" name="TextBox 41">
              <a:extLst>
                <a:ext uri="{FF2B5EF4-FFF2-40B4-BE49-F238E27FC236}">
                  <a16:creationId xmlns:a16="http://schemas.microsoft.com/office/drawing/2014/main" id="{5BB577CB-32D0-8AAD-402D-CE637A609AA5}"/>
                </a:ext>
              </a:extLst>
            </p:cNvPr>
            <p:cNvSpPr txBox="1"/>
            <p:nvPr/>
          </p:nvSpPr>
          <p:spPr>
            <a:xfrm>
              <a:off x="4355574" y="3034971"/>
              <a:ext cx="45076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02</a:t>
              </a:r>
              <a:endParaRPr kumimoji="0" lang="en-IN" sz="1800" b="1"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43" name="TextBox 42">
              <a:extLst>
                <a:ext uri="{FF2B5EF4-FFF2-40B4-BE49-F238E27FC236}">
                  <a16:creationId xmlns:a16="http://schemas.microsoft.com/office/drawing/2014/main" id="{4E4DF591-1922-B844-CA1D-5717657AEAB4}"/>
                </a:ext>
              </a:extLst>
            </p:cNvPr>
            <p:cNvSpPr txBox="1"/>
            <p:nvPr/>
          </p:nvSpPr>
          <p:spPr>
            <a:xfrm>
              <a:off x="7146364" y="3034971"/>
              <a:ext cx="45076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03</a:t>
              </a:r>
              <a:endParaRPr kumimoji="0" lang="en-IN" sz="1800" b="1"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sp>
        <p:nvSpPr>
          <p:cNvPr id="46" name="TextBox 45">
            <a:extLst>
              <a:ext uri="{FF2B5EF4-FFF2-40B4-BE49-F238E27FC236}">
                <a16:creationId xmlns:a16="http://schemas.microsoft.com/office/drawing/2014/main" id="{898B3968-0DFA-63AB-ECA2-1611015813E6}"/>
              </a:ext>
            </a:extLst>
          </p:cNvPr>
          <p:cNvSpPr txBox="1"/>
          <p:nvPr/>
        </p:nvSpPr>
        <p:spPr>
          <a:xfrm>
            <a:off x="658774" y="4533397"/>
            <a:ext cx="11201531" cy="2017475"/>
          </a:xfrm>
          <a:prstGeom prst="rect">
            <a:avLst/>
          </a:prstGeom>
          <a:noFill/>
          <a:ln>
            <a:solidFill>
              <a:schemeClr val="accent1">
                <a:lumMod val="20000"/>
                <a:lumOff val="80000"/>
              </a:schemeClr>
            </a:solidFill>
          </a:ln>
        </p:spPr>
        <p:txBody>
          <a:bodyPr wrap="square">
            <a:spAutoFit/>
          </a:bodyPr>
          <a:lstStyle/>
          <a:p>
            <a:pPr marL="0" marR="0" lvl="0" indent="0" algn="l" defTabSz="914400" rtl="0" eaLnBrk="1" fontAlgn="auto" latinLnBrk="0" hangingPunct="1">
              <a:lnSpc>
                <a:spcPct val="150000"/>
              </a:lnSpc>
              <a:spcBef>
                <a:spcPts val="600"/>
              </a:spcBef>
              <a:spcAft>
                <a:spcPts val="600"/>
              </a:spcAft>
              <a:buClrTx/>
              <a:buSzTx/>
              <a:buFontTx/>
              <a:buNone/>
              <a:tabLst/>
              <a:defRPr/>
            </a:pPr>
            <a:r>
              <a:rPr lang="en-GB" dirty="0">
                <a:solidFill>
                  <a:prstClr val="black"/>
                </a:solidFill>
                <a:latin typeface="Lora" pitchFamily="2" charset="0"/>
              </a:rPr>
              <a:t>Goal</a:t>
            </a:r>
            <a:r>
              <a:rPr kumimoji="0" lang="en-GB" sz="1800" b="0" i="0" u="none" strike="noStrike" kern="1200" cap="none" spc="0" normalizeH="0" baseline="0" noProof="0" dirty="0">
                <a:ln>
                  <a:noFill/>
                </a:ln>
                <a:solidFill>
                  <a:prstClr val="black"/>
                </a:solidFill>
                <a:effectLst/>
                <a:uLnTx/>
                <a:uFillTx/>
                <a:latin typeface="Lora" pitchFamily="2" charset="0"/>
                <a:ea typeface="+mn-ea"/>
                <a:cs typeface="+mn-cs"/>
              </a:rPr>
              <a:t>:</a:t>
            </a:r>
          </a:p>
          <a:p>
            <a:pPr marL="285750" marR="0" lvl="0" indent="-285750" algn="l" defTabSz="914400" rtl="0" eaLnBrk="1" fontAlgn="auto" latinLnBrk="0" hangingPunct="1">
              <a:lnSpc>
                <a:spcPct val="150000"/>
              </a:lnSpc>
              <a:spcBef>
                <a:spcPts val="600"/>
              </a:spcBef>
              <a:spcAft>
                <a:spcPts val="600"/>
              </a:spcAft>
              <a:buClrTx/>
              <a:buSzTx/>
              <a:buFont typeface="Wingdings" panose="05000000000000000000" pitchFamily="2" charset="2"/>
              <a:buChar char="v"/>
              <a:tabLst/>
              <a:defRPr/>
            </a:pPr>
            <a:r>
              <a:rPr kumimoji="0" lang="en-GB" sz="1800" b="0" i="0" u="none" strike="noStrike" kern="1200" cap="none" spc="0" normalizeH="0" baseline="0" noProof="0" dirty="0">
                <a:ln>
                  <a:noFill/>
                </a:ln>
                <a:solidFill>
                  <a:prstClr val="black"/>
                </a:solidFill>
                <a:effectLst/>
                <a:uLnTx/>
                <a:uFillTx/>
                <a:latin typeface="Lora" pitchFamily="2" charset="0"/>
                <a:ea typeface="+mn-ea"/>
                <a:cs typeface="+mn-cs"/>
              </a:rPr>
              <a:t> Enhance capabilities of people and systems through professionalization and interoperable advanced PFM systems</a:t>
            </a:r>
          </a:p>
          <a:p>
            <a:pPr marL="285750" marR="0" lvl="0" indent="-285750" algn="l" defTabSz="914400" rtl="0" eaLnBrk="1" fontAlgn="auto" latinLnBrk="0" hangingPunct="1">
              <a:lnSpc>
                <a:spcPct val="150000"/>
              </a:lnSpc>
              <a:spcBef>
                <a:spcPts val="600"/>
              </a:spcBef>
              <a:spcAft>
                <a:spcPts val="600"/>
              </a:spcAft>
              <a:buClrTx/>
              <a:buSzTx/>
              <a:buFont typeface="Wingdings" panose="05000000000000000000" pitchFamily="2" charset="2"/>
              <a:buChar char="v"/>
              <a:tabLst/>
              <a:defRPr/>
            </a:pPr>
            <a:r>
              <a:rPr kumimoji="0" lang="en-GB" sz="1800" b="0" i="0" u="none" strike="noStrike" kern="1200" cap="none" spc="0" normalizeH="0" baseline="0" noProof="0" dirty="0">
                <a:ln>
                  <a:noFill/>
                </a:ln>
                <a:solidFill>
                  <a:prstClr val="black"/>
                </a:solidFill>
                <a:effectLst/>
                <a:uLnTx/>
                <a:uFillTx/>
                <a:latin typeface="Lora" pitchFamily="2" charset="0"/>
                <a:ea typeface="+mn-ea"/>
                <a:cs typeface="+mn-cs"/>
              </a:rPr>
              <a:t>Streamline processes by reviewing and enacting PFM laws for efficiency and transparency</a:t>
            </a:r>
          </a:p>
        </p:txBody>
      </p:sp>
      <p:sp>
        <p:nvSpPr>
          <p:cNvPr id="3" name="TextBox 2">
            <a:extLst>
              <a:ext uri="{FF2B5EF4-FFF2-40B4-BE49-F238E27FC236}">
                <a16:creationId xmlns:a16="http://schemas.microsoft.com/office/drawing/2014/main" id="{805DAFBF-EFD7-D996-469B-B7591B63BE38}"/>
              </a:ext>
            </a:extLst>
          </p:cNvPr>
          <p:cNvSpPr txBox="1"/>
          <p:nvPr/>
        </p:nvSpPr>
        <p:spPr>
          <a:xfrm>
            <a:off x="1230339" y="161774"/>
            <a:ext cx="10058400"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4000" b="1">
                <a:solidFill>
                  <a:srgbClr val="002060"/>
                </a:solidFill>
              </a:defRPr>
            </a:pPr>
            <a:r>
              <a:rPr lang="en-US" sz="4400" b="1" kern="1200" spc="-410" dirty="0">
                <a:solidFill>
                  <a:srgbClr val="135DAB"/>
                </a:solidFill>
                <a:latin typeface="Bahnschrift" panose="020B0502040204020203" pitchFamily="34" charset="0"/>
                <a:ea typeface="+mn-ea"/>
                <a:cs typeface="Trebuchet MS"/>
              </a:rPr>
              <a:t>SPIU</a:t>
            </a:r>
            <a:endParaRPr sz="4400" b="1" kern="1200" spc="-410" dirty="0">
              <a:solidFill>
                <a:srgbClr val="135DAB"/>
              </a:solidFill>
              <a:latin typeface="Bahnschrift" panose="020B0502040204020203" pitchFamily="34" charset="0"/>
              <a:ea typeface="+mn-ea"/>
              <a:cs typeface="Trebuchet MS"/>
            </a:endParaRPr>
          </a:p>
        </p:txBody>
      </p:sp>
    </p:spTree>
    <p:extLst>
      <p:ext uri="{BB962C8B-B14F-4D97-AF65-F5344CB8AC3E}">
        <p14:creationId xmlns:p14="http://schemas.microsoft.com/office/powerpoint/2010/main" val="610001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69">
          <a:extLst>
            <a:ext uri="{FF2B5EF4-FFF2-40B4-BE49-F238E27FC236}">
              <a16:creationId xmlns:a16="http://schemas.microsoft.com/office/drawing/2014/main" id="{13D76DE9-DBA3-C5D0-475D-D38E3F135F8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B4983B-9D1D-F53D-8474-766C0CEDDB62}"/>
              </a:ext>
            </a:extLst>
          </p:cNvPr>
          <p:cNvSpPr>
            <a:spLocks noGrp="1"/>
          </p:cNvSpPr>
          <p:nvPr>
            <p:ph type="sldNum" sz="quarter" idx="12"/>
          </p:nvPr>
        </p:nvSpPr>
        <p:spPr>
          <a:xfrm>
            <a:off x="9736" y="290388"/>
            <a:ext cx="61565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4617368-41BA-4894-91AF-0AE86004FFB9}" type="slidenum">
              <a:rPr kumimoji="0" lang="en-GB" sz="1200" b="0" i="0" u="none" strike="noStrike" kern="1200" cap="none" spc="0" normalizeH="0" baseline="0" noProof="0" smtClean="0">
                <a:ln>
                  <a:noFill/>
                </a:ln>
                <a:solidFill>
                  <a:prstClr val="white"/>
                </a:solidFill>
                <a:effectLst/>
                <a:uLnTx/>
                <a:uFillTx/>
                <a:latin typeface="Arial" panose="020B0604020202020204" pitchFamily="34" charset="0"/>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5" name="TextBox 64">
            <a:extLst>
              <a:ext uri="{FF2B5EF4-FFF2-40B4-BE49-F238E27FC236}">
                <a16:creationId xmlns:a16="http://schemas.microsoft.com/office/drawing/2014/main" id="{167A32AE-2DB0-9D81-2116-B1DC154926E7}"/>
              </a:ext>
            </a:extLst>
          </p:cNvPr>
          <p:cNvSpPr txBox="1"/>
          <p:nvPr/>
        </p:nvSpPr>
        <p:spPr>
          <a:xfrm>
            <a:off x="1051006" y="115612"/>
            <a:ext cx="10104673" cy="6617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700" b="0" i="0" u="none" strike="noStrike" kern="1200" cap="none" spc="0" normalizeH="0" baseline="0" noProof="0" dirty="0">
                <a:ln>
                  <a:noFill/>
                </a:ln>
                <a:solidFill>
                  <a:schemeClr val="tx2"/>
                </a:solidFill>
                <a:effectLst/>
                <a:uLnTx/>
                <a:uFillTx/>
                <a:latin typeface="Cambria" panose="02040503050406030204" pitchFamily="18" charset="0"/>
                <a:ea typeface="+mn-ea"/>
                <a:cs typeface="+mn-cs"/>
              </a:rPr>
              <a:t>Focus Areas 1 (Professionalization of PFM staff</a:t>
            </a:r>
          </a:p>
        </p:txBody>
      </p:sp>
      <p:grpSp>
        <p:nvGrpSpPr>
          <p:cNvPr id="24" name="Group 23">
            <a:extLst>
              <a:ext uri="{FF2B5EF4-FFF2-40B4-BE49-F238E27FC236}">
                <a16:creationId xmlns:a16="http://schemas.microsoft.com/office/drawing/2014/main" id="{E538C8D6-F5DA-7741-A7A7-246A5BB12206}"/>
              </a:ext>
            </a:extLst>
          </p:cNvPr>
          <p:cNvGrpSpPr/>
          <p:nvPr/>
        </p:nvGrpSpPr>
        <p:grpSpPr>
          <a:xfrm>
            <a:off x="1468596" y="967730"/>
            <a:ext cx="2497012" cy="2073853"/>
            <a:chOff x="599773" y="2289113"/>
            <a:chExt cx="2505306" cy="2341659"/>
          </a:xfrm>
        </p:grpSpPr>
        <p:sp>
          <p:nvSpPr>
            <p:cNvPr id="25" name="Freeform: Shape 8">
              <a:extLst>
                <a:ext uri="{FF2B5EF4-FFF2-40B4-BE49-F238E27FC236}">
                  <a16:creationId xmlns:a16="http://schemas.microsoft.com/office/drawing/2014/main" id="{0335BEC6-3707-9997-247A-C94BFA972A46}"/>
                </a:ext>
              </a:extLst>
            </p:cNvPr>
            <p:cNvSpPr/>
            <p:nvPr/>
          </p:nvSpPr>
          <p:spPr>
            <a:xfrm>
              <a:off x="1530906" y="2960416"/>
              <a:ext cx="518443" cy="518443"/>
            </a:xfrm>
            <a:custGeom>
              <a:avLst/>
              <a:gdLst>
                <a:gd name="connsiteX0" fmla="*/ 518443 w 518443"/>
                <a:gd name="connsiteY0" fmla="*/ 259222 h 518443"/>
                <a:gd name="connsiteX1" fmla="*/ 259222 w 518443"/>
                <a:gd name="connsiteY1" fmla="*/ 518443 h 518443"/>
                <a:gd name="connsiteX2" fmla="*/ 0 w 518443"/>
                <a:gd name="connsiteY2" fmla="*/ 259222 h 518443"/>
                <a:gd name="connsiteX3" fmla="*/ 259222 w 518443"/>
                <a:gd name="connsiteY3" fmla="*/ 0 h 518443"/>
                <a:gd name="connsiteX4" fmla="*/ 518443 w 518443"/>
                <a:gd name="connsiteY4" fmla="*/ 259222 h 518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443" h="518443">
                  <a:moveTo>
                    <a:pt x="518443" y="259222"/>
                  </a:moveTo>
                  <a:cubicBezTo>
                    <a:pt x="518443" y="402386"/>
                    <a:pt x="402386" y="518443"/>
                    <a:pt x="259222" y="518443"/>
                  </a:cubicBezTo>
                  <a:cubicBezTo>
                    <a:pt x="116057" y="518443"/>
                    <a:pt x="0" y="402386"/>
                    <a:pt x="0" y="259222"/>
                  </a:cubicBezTo>
                  <a:cubicBezTo>
                    <a:pt x="0" y="116058"/>
                    <a:pt x="116057" y="0"/>
                    <a:pt x="259222" y="0"/>
                  </a:cubicBezTo>
                  <a:cubicBezTo>
                    <a:pt x="402386" y="0"/>
                    <a:pt x="518443" y="116058"/>
                    <a:pt x="518443" y="259222"/>
                  </a:cubicBezTo>
                  <a:close/>
                </a:path>
              </a:pathLst>
            </a:custGeom>
            <a:solidFill>
              <a:srgbClr val="156082"/>
            </a:solidFill>
            <a:ln w="39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26" name="Freeform: Shape 9">
              <a:extLst>
                <a:ext uri="{FF2B5EF4-FFF2-40B4-BE49-F238E27FC236}">
                  <a16:creationId xmlns:a16="http://schemas.microsoft.com/office/drawing/2014/main" id="{129736B7-CE49-85B4-2F25-0D25A5E2FE55}"/>
                </a:ext>
              </a:extLst>
            </p:cNvPr>
            <p:cNvSpPr/>
            <p:nvPr/>
          </p:nvSpPr>
          <p:spPr>
            <a:xfrm>
              <a:off x="1441860" y="2871371"/>
              <a:ext cx="696534" cy="696533"/>
            </a:xfrm>
            <a:custGeom>
              <a:avLst/>
              <a:gdLst>
                <a:gd name="connsiteX0" fmla="*/ -318 w 696534"/>
                <a:gd name="connsiteY0" fmla="*/ 347757 h 696533"/>
                <a:gd name="connsiteX1" fmla="*/ 347909 w 696534"/>
                <a:gd name="connsiteY1" fmla="*/ -550 h 696533"/>
                <a:gd name="connsiteX2" fmla="*/ 696216 w 696534"/>
                <a:gd name="connsiteY2" fmla="*/ 347678 h 696533"/>
                <a:gd name="connsiteX3" fmla="*/ 347989 w 696534"/>
                <a:gd name="connsiteY3" fmla="*/ 695984 h 696533"/>
                <a:gd name="connsiteX4" fmla="*/ 347909 w 696534"/>
                <a:gd name="connsiteY4" fmla="*/ 695984 h 696533"/>
                <a:gd name="connsiteX5" fmla="*/ -318 w 696534"/>
                <a:gd name="connsiteY5" fmla="*/ 347757 h 696533"/>
                <a:gd name="connsiteX6" fmla="*/ 40009 w 696534"/>
                <a:gd name="connsiteY6" fmla="*/ 347757 h 696533"/>
                <a:gd name="connsiteX7" fmla="*/ 347949 w 696534"/>
                <a:gd name="connsiteY7" fmla="*/ 655697 h 696533"/>
                <a:gd name="connsiteX8" fmla="*/ 655889 w 696534"/>
                <a:gd name="connsiteY8" fmla="*/ 347757 h 696533"/>
                <a:gd name="connsiteX9" fmla="*/ 347949 w 696534"/>
                <a:gd name="connsiteY9" fmla="*/ 39817 h 696533"/>
                <a:gd name="connsiteX10" fmla="*/ 347909 w 696534"/>
                <a:gd name="connsiteY10" fmla="*/ 39817 h 696533"/>
                <a:gd name="connsiteX11" fmla="*/ 40009 w 696534"/>
                <a:gd name="connsiteY11" fmla="*/ 347757 h 69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6534" h="696533">
                  <a:moveTo>
                    <a:pt x="-318" y="347757"/>
                  </a:moveTo>
                  <a:cubicBezTo>
                    <a:pt x="-342" y="155413"/>
                    <a:pt x="155565" y="-526"/>
                    <a:pt x="347909" y="-550"/>
                  </a:cubicBezTo>
                  <a:cubicBezTo>
                    <a:pt x="540254" y="-570"/>
                    <a:pt x="696192" y="155333"/>
                    <a:pt x="696216" y="347678"/>
                  </a:cubicBezTo>
                  <a:cubicBezTo>
                    <a:pt x="696236" y="540022"/>
                    <a:pt x="540333" y="695960"/>
                    <a:pt x="347989" y="695984"/>
                  </a:cubicBezTo>
                  <a:cubicBezTo>
                    <a:pt x="347961" y="695984"/>
                    <a:pt x="347937" y="695984"/>
                    <a:pt x="347909" y="695984"/>
                  </a:cubicBezTo>
                  <a:cubicBezTo>
                    <a:pt x="155680" y="695766"/>
                    <a:pt x="-99" y="539986"/>
                    <a:pt x="-318" y="347757"/>
                  </a:cubicBezTo>
                  <a:close/>
                  <a:moveTo>
                    <a:pt x="40009" y="347757"/>
                  </a:moveTo>
                  <a:cubicBezTo>
                    <a:pt x="40009" y="517826"/>
                    <a:pt x="177880" y="655697"/>
                    <a:pt x="347949" y="655697"/>
                  </a:cubicBezTo>
                  <a:cubicBezTo>
                    <a:pt x="518018" y="655697"/>
                    <a:pt x="655889" y="517826"/>
                    <a:pt x="655889" y="347757"/>
                  </a:cubicBezTo>
                  <a:cubicBezTo>
                    <a:pt x="655889" y="177688"/>
                    <a:pt x="518018" y="39817"/>
                    <a:pt x="347949" y="39817"/>
                  </a:cubicBezTo>
                  <a:cubicBezTo>
                    <a:pt x="347937" y="39817"/>
                    <a:pt x="347921" y="39817"/>
                    <a:pt x="347909" y="39817"/>
                  </a:cubicBezTo>
                  <a:cubicBezTo>
                    <a:pt x="177928" y="40016"/>
                    <a:pt x="40184" y="177776"/>
                    <a:pt x="40009" y="347757"/>
                  </a:cubicBezTo>
                  <a:close/>
                </a:path>
              </a:pathLst>
            </a:custGeom>
            <a:solidFill>
              <a:srgbClr val="156082"/>
            </a:solidFill>
            <a:ln w="39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27" name="Freeform: Shape 10">
              <a:extLst>
                <a:ext uri="{FF2B5EF4-FFF2-40B4-BE49-F238E27FC236}">
                  <a16:creationId xmlns:a16="http://schemas.microsoft.com/office/drawing/2014/main" id="{73E7947C-F1B5-515D-0299-F2BCC04285F5}"/>
                </a:ext>
              </a:extLst>
            </p:cNvPr>
            <p:cNvSpPr/>
            <p:nvPr/>
          </p:nvSpPr>
          <p:spPr>
            <a:xfrm>
              <a:off x="599773" y="2289113"/>
              <a:ext cx="2505306" cy="2341659"/>
            </a:xfrm>
            <a:custGeom>
              <a:avLst/>
              <a:gdLst>
                <a:gd name="connsiteX0" fmla="*/ 2641687 w 2876251"/>
                <a:gd name="connsiteY0" fmla="*/ 1371583 h 3245862"/>
                <a:gd name="connsiteX1" fmla="*/ 2641687 w 2876251"/>
                <a:gd name="connsiteY1" fmla="*/ 243424 h 3245862"/>
                <a:gd name="connsiteX2" fmla="*/ 2467256 w 2876251"/>
                <a:gd name="connsiteY2" fmla="*/ 60879 h 3245862"/>
                <a:gd name="connsiteX3" fmla="*/ 2458785 w 2876251"/>
                <a:gd name="connsiteY3" fmla="*/ 60879 h 3245862"/>
                <a:gd name="connsiteX4" fmla="*/ 172917 w 2876251"/>
                <a:gd name="connsiteY4" fmla="*/ 60879 h 3245862"/>
                <a:gd name="connsiteX5" fmla="*/ 61111 w 2876251"/>
                <a:gd name="connsiteY5" fmla="*/ 3797 h 3245862"/>
                <a:gd name="connsiteX6" fmla="*/ 4029 w 2876251"/>
                <a:gd name="connsiteY6" fmla="*/ 115603 h 3245862"/>
                <a:gd name="connsiteX7" fmla="*/ 115835 w 2876251"/>
                <a:gd name="connsiteY7" fmla="*/ 172685 h 3245862"/>
                <a:gd name="connsiteX8" fmla="*/ 172917 w 2876251"/>
                <a:gd name="connsiteY8" fmla="*/ 115603 h 3245862"/>
                <a:gd name="connsiteX9" fmla="*/ 2458785 w 2876251"/>
                <a:gd name="connsiteY9" fmla="*/ 115603 h 3245862"/>
                <a:gd name="connsiteX10" fmla="*/ 2464869 w 2876251"/>
                <a:gd name="connsiteY10" fmla="*/ 115603 h 3245862"/>
                <a:gd name="connsiteX11" fmla="*/ 2587003 w 2876251"/>
                <a:gd name="connsiteY11" fmla="*/ 243941 h 3245862"/>
                <a:gd name="connsiteX12" fmla="*/ 2587003 w 2876251"/>
                <a:gd name="connsiteY12" fmla="*/ 1391349 h 3245862"/>
                <a:gd name="connsiteX13" fmla="*/ 2803234 w 2876251"/>
                <a:gd name="connsiteY13" fmla="*/ 1652042 h 3245862"/>
                <a:gd name="connsiteX14" fmla="*/ 2587003 w 2876251"/>
                <a:gd name="connsiteY14" fmla="*/ 1886169 h 3245862"/>
                <a:gd name="connsiteX15" fmla="*/ 2587003 w 2876251"/>
                <a:gd name="connsiteY15" fmla="*/ 3061654 h 3245862"/>
                <a:gd name="connsiteX16" fmla="*/ 2464869 w 2876251"/>
                <a:gd name="connsiteY16" fmla="*/ 3190430 h 3245862"/>
                <a:gd name="connsiteX17" fmla="*/ 2458785 w 2876251"/>
                <a:gd name="connsiteY17" fmla="*/ 3190430 h 3245862"/>
                <a:gd name="connsiteX18" fmla="*/ 257707 w 2876251"/>
                <a:gd name="connsiteY18" fmla="*/ 3190430 h 3245862"/>
                <a:gd name="connsiteX19" fmla="*/ 118511 w 2876251"/>
                <a:gd name="connsiteY19" fmla="*/ 3051235 h 3245862"/>
                <a:gd name="connsiteX20" fmla="*/ 118511 w 2876251"/>
                <a:gd name="connsiteY20" fmla="*/ 565602 h 3245862"/>
                <a:gd name="connsiteX21" fmla="*/ 257707 w 2876251"/>
                <a:gd name="connsiteY21" fmla="*/ 426406 h 3245862"/>
                <a:gd name="connsiteX22" fmla="*/ 2172241 w 2876251"/>
                <a:gd name="connsiteY22" fmla="*/ 426406 h 3245862"/>
                <a:gd name="connsiteX23" fmla="*/ 2311436 w 2876251"/>
                <a:gd name="connsiteY23" fmla="*/ 565602 h 3245862"/>
                <a:gd name="connsiteX24" fmla="*/ 2311436 w 2876251"/>
                <a:gd name="connsiteY24" fmla="*/ 2801280 h 3245862"/>
                <a:gd name="connsiteX25" fmla="*/ 2258180 w 2876251"/>
                <a:gd name="connsiteY25" fmla="*/ 2914903 h 3245862"/>
                <a:gd name="connsiteX26" fmla="*/ 2371799 w 2876251"/>
                <a:gd name="connsiteY26" fmla="*/ 2968155 h 3245862"/>
                <a:gd name="connsiteX27" fmla="*/ 2425056 w 2876251"/>
                <a:gd name="connsiteY27" fmla="*/ 2854532 h 3245862"/>
                <a:gd name="connsiteX28" fmla="*/ 2366160 w 2876251"/>
                <a:gd name="connsiteY28" fmla="*/ 2799450 h 3245862"/>
                <a:gd name="connsiteX29" fmla="*/ 2366160 w 2876251"/>
                <a:gd name="connsiteY29" fmla="*/ 565841 h 3245862"/>
                <a:gd name="connsiteX30" fmla="*/ 2172320 w 2876251"/>
                <a:gd name="connsiteY30" fmla="*/ 372001 h 3245862"/>
                <a:gd name="connsiteX31" fmla="*/ 257707 w 2876251"/>
                <a:gd name="connsiteY31" fmla="*/ 372001 h 3245862"/>
                <a:gd name="connsiteX32" fmla="*/ 63907 w 2876251"/>
                <a:gd name="connsiteY32" fmla="*/ 565841 h 3245862"/>
                <a:gd name="connsiteX33" fmla="*/ 63907 w 2876251"/>
                <a:gd name="connsiteY33" fmla="*/ 3051473 h 3245862"/>
                <a:gd name="connsiteX34" fmla="*/ 257707 w 2876251"/>
                <a:gd name="connsiteY34" fmla="*/ 3245313 h 3245862"/>
                <a:gd name="connsiteX35" fmla="*/ 2458785 w 2876251"/>
                <a:gd name="connsiteY35" fmla="*/ 3245313 h 3245862"/>
                <a:gd name="connsiteX36" fmla="*/ 2467256 w 2876251"/>
                <a:gd name="connsiteY36" fmla="*/ 3245313 h 3245862"/>
                <a:gd name="connsiteX37" fmla="*/ 2641687 w 2876251"/>
                <a:gd name="connsiteY37" fmla="*/ 3062370 h 3245862"/>
                <a:gd name="connsiteX38" fmla="*/ 2641687 w 2876251"/>
                <a:gd name="connsiteY38" fmla="*/ 1907844 h 3245862"/>
                <a:gd name="connsiteX39" fmla="*/ 2875933 w 2876251"/>
                <a:gd name="connsiteY39" fmla="*/ 1654269 h 3245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876251" h="3245862">
                  <a:moveTo>
                    <a:pt x="2641687" y="1371583"/>
                  </a:moveTo>
                  <a:lnTo>
                    <a:pt x="2641687" y="243424"/>
                  </a:lnTo>
                  <a:cubicBezTo>
                    <a:pt x="2640057" y="145232"/>
                    <a:pt x="2563460" y="65055"/>
                    <a:pt x="2467256" y="60879"/>
                  </a:cubicBezTo>
                  <a:cubicBezTo>
                    <a:pt x="2464432" y="60879"/>
                    <a:pt x="2461608" y="60879"/>
                    <a:pt x="2458785" y="60879"/>
                  </a:cubicBezTo>
                  <a:lnTo>
                    <a:pt x="172917" y="60879"/>
                  </a:lnTo>
                  <a:cubicBezTo>
                    <a:pt x="157804" y="14241"/>
                    <a:pt x="107749" y="-11315"/>
                    <a:pt x="61111" y="3797"/>
                  </a:cubicBezTo>
                  <a:cubicBezTo>
                    <a:pt x="14472" y="18910"/>
                    <a:pt x="-11084" y="68964"/>
                    <a:pt x="4029" y="115603"/>
                  </a:cubicBezTo>
                  <a:cubicBezTo>
                    <a:pt x="19138" y="162241"/>
                    <a:pt x="69196" y="187798"/>
                    <a:pt x="115835" y="172685"/>
                  </a:cubicBezTo>
                  <a:cubicBezTo>
                    <a:pt x="142914" y="163912"/>
                    <a:pt x="164143" y="142682"/>
                    <a:pt x="172917" y="115603"/>
                  </a:cubicBezTo>
                  <a:lnTo>
                    <a:pt x="2458785" y="115603"/>
                  </a:lnTo>
                  <a:lnTo>
                    <a:pt x="2464869" y="115603"/>
                  </a:lnTo>
                  <a:cubicBezTo>
                    <a:pt x="2532200" y="118546"/>
                    <a:pt x="2585850" y="175258"/>
                    <a:pt x="2587003" y="243941"/>
                  </a:cubicBezTo>
                  <a:lnTo>
                    <a:pt x="2587003" y="1391349"/>
                  </a:lnTo>
                  <a:lnTo>
                    <a:pt x="2803234" y="1652042"/>
                  </a:lnTo>
                  <a:lnTo>
                    <a:pt x="2587003" y="1886169"/>
                  </a:lnTo>
                  <a:lnTo>
                    <a:pt x="2587003" y="3061654"/>
                  </a:lnTo>
                  <a:cubicBezTo>
                    <a:pt x="2585850" y="3130934"/>
                    <a:pt x="2532200" y="3187487"/>
                    <a:pt x="2464869" y="3190430"/>
                  </a:cubicBezTo>
                  <a:cubicBezTo>
                    <a:pt x="2462841" y="3190430"/>
                    <a:pt x="2460892" y="3190430"/>
                    <a:pt x="2458785" y="3190430"/>
                  </a:cubicBezTo>
                  <a:lnTo>
                    <a:pt x="257707" y="3190430"/>
                  </a:lnTo>
                  <a:cubicBezTo>
                    <a:pt x="180831" y="3190430"/>
                    <a:pt x="118511" y="3128110"/>
                    <a:pt x="118511" y="3051235"/>
                  </a:cubicBezTo>
                  <a:lnTo>
                    <a:pt x="118511" y="565602"/>
                  </a:lnTo>
                  <a:cubicBezTo>
                    <a:pt x="118511" y="488726"/>
                    <a:pt x="180831" y="426406"/>
                    <a:pt x="257707" y="426406"/>
                  </a:cubicBezTo>
                  <a:lnTo>
                    <a:pt x="2172241" y="426406"/>
                  </a:lnTo>
                  <a:cubicBezTo>
                    <a:pt x="2249116" y="426406"/>
                    <a:pt x="2311436" y="488726"/>
                    <a:pt x="2311436" y="565602"/>
                  </a:cubicBezTo>
                  <a:lnTo>
                    <a:pt x="2311436" y="2801280"/>
                  </a:lnTo>
                  <a:cubicBezTo>
                    <a:pt x="2265355" y="2817943"/>
                    <a:pt x="2241512" y="2868809"/>
                    <a:pt x="2258180" y="2914903"/>
                  </a:cubicBezTo>
                  <a:cubicBezTo>
                    <a:pt x="2274852" y="2960996"/>
                    <a:pt x="2325718" y="2984819"/>
                    <a:pt x="2371799" y="2968155"/>
                  </a:cubicBezTo>
                  <a:cubicBezTo>
                    <a:pt x="2417881" y="2951491"/>
                    <a:pt x="2441723" y="2900625"/>
                    <a:pt x="2425056" y="2854532"/>
                  </a:cubicBezTo>
                  <a:cubicBezTo>
                    <a:pt x="2415383" y="2827806"/>
                    <a:pt x="2393482" y="2807325"/>
                    <a:pt x="2366160" y="2799450"/>
                  </a:cubicBezTo>
                  <a:lnTo>
                    <a:pt x="2366160" y="565841"/>
                  </a:lnTo>
                  <a:cubicBezTo>
                    <a:pt x="2366029" y="458839"/>
                    <a:pt x="2279322" y="372132"/>
                    <a:pt x="2172320" y="372001"/>
                  </a:cubicBezTo>
                  <a:lnTo>
                    <a:pt x="257707" y="372001"/>
                  </a:lnTo>
                  <a:cubicBezTo>
                    <a:pt x="150713" y="372132"/>
                    <a:pt x="64018" y="458847"/>
                    <a:pt x="63907" y="565841"/>
                  </a:cubicBezTo>
                  <a:lnTo>
                    <a:pt x="63907" y="3051473"/>
                  </a:lnTo>
                  <a:cubicBezTo>
                    <a:pt x="64018" y="3158455"/>
                    <a:pt x="150713" y="3245194"/>
                    <a:pt x="257707" y="3245313"/>
                  </a:cubicBezTo>
                  <a:lnTo>
                    <a:pt x="2458785" y="3245313"/>
                  </a:lnTo>
                  <a:cubicBezTo>
                    <a:pt x="2461608" y="3245313"/>
                    <a:pt x="2464432" y="3245313"/>
                    <a:pt x="2467256" y="3245313"/>
                  </a:cubicBezTo>
                  <a:cubicBezTo>
                    <a:pt x="2563460" y="3241097"/>
                    <a:pt x="2640057" y="3160920"/>
                    <a:pt x="2641687" y="3062370"/>
                  </a:cubicBezTo>
                  <a:lnTo>
                    <a:pt x="2641687" y="1907844"/>
                  </a:lnTo>
                  <a:lnTo>
                    <a:pt x="2875933" y="1654269"/>
                  </a:lnTo>
                  <a:close/>
                </a:path>
              </a:pathLst>
            </a:custGeom>
            <a:solidFill>
              <a:srgbClr val="156082"/>
            </a:solidFill>
            <a:ln w="39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black"/>
                </a:solidFill>
                <a:effectLst/>
                <a:uLnTx/>
                <a:uFillTx/>
                <a:latin typeface="Aptos" panose="02110004020202020204"/>
                <a:ea typeface="+mn-ea"/>
                <a:cs typeface="+mn-cs"/>
              </a:endParaRPr>
            </a:p>
          </p:txBody>
        </p:sp>
        <p:sp>
          <p:nvSpPr>
            <p:cNvPr id="38" name="TextBox 37">
              <a:extLst>
                <a:ext uri="{FF2B5EF4-FFF2-40B4-BE49-F238E27FC236}">
                  <a16:creationId xmlns:a16="http://schemas.microsoft.com/office/drawing/2014/main" id="{E9DB9BB2-06D3-7884-0D0C-E045FD20C755}"/>
                </a:ext>
              </a:extLst>
            </p:cNvPr>
            <p:cNvSpPr txBox="1"/>
            <p:nvPr/>
          </p:nvSpPr>
          <p:spPr>
            <a:xfrm>
              <a:off x="820223" y="3720521"/>
              <a:ext cx="205642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People</a:t>
              </a:r>
              <a:endParaRPr kumimoji="0" lang="en-IN" sz="2000" b="0" i="1" u="none" strike="noStrike" kern="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p:txBody>
        </p:sp>
        <p:sp>
          <p:nvSpPr>
            <p:cNvPr id="41" name="TextBox 40">
              <a:extLst>
                <a:ext uri="{FF2B5EF4-FFF2-40B4-BE49-F238E27FC236}">
                  <a16:creationId xmlns:a16="http://schemas.microsoft.com/office/drawing/2014/main" id="{0BDEAD0C-D4CF-4F2E-877E-AAA465EC35C6}"/>
                </a:ext>
              </a:extLst>
            </p:cNvPr>
            <p:cNvSpPr txBox="1"/>
            <p:nvPr/>
          </p:nvSpPr>
          <p:spPr>
            <a:xfrm>
              <a:off x="1564745" y="3034971"/>
              <a:ext cx="45076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01</a:t>
              </a:r>
              <a:endParaRPr kumimoji="0" lang="en-IN" sz="1800" b="1"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sp>
        <p:nvSpPr>
          <p:cNvPr id="46" name="TextBox 45">
            <a:extLst>
              <a:ext uri="{FF2B5EF4-FFF2-40B4-BE49-F238E27FC236}">
                <a16:creationId xmlns:a16="http://schemas.microsoft.com/office/drawing/2014/main" id="{898B3968-0DFA-63AB-ECA2-1611015813E6}"/>
              </a:ext>
            </a:extLst>
          </p:cNvPr>
          <p:cNvSpPr txBox="1"/>
          <p:nvPr/>
        </p:nvSpPr>
        <p:spPr>
          <a:xfrm>
            <a:off x="503841" y="3041583"/>
            <a:ext cx="7583556" cy="3417859"/>
          </a:xfrm>
          <a:prstGeom prst="rect">
            <a:avLst/>
          </a:prstGeom>
          <a:noFill/>
        </p:spPr>
        <p:txBody>
          <a:bodyPr wrap="square">
            <a:spAutoFit/>
          </a:bodyPr>
          <a:lstStyle/>
          <a:p>
            <a:pPr marL="0" marR="0" lvl="0" indent="0" algn="l" defTabSz="914400" rtl="0" eaLnBrk="1" fontAlgn="auto" latinLnBrk="0" hangingPunct="1">
              <a:lnSpc>
                <a:spcPct val="150000"/>
              </a:lnSpc>
              <a:spcBef>
                <a:spcPts val="600"/>
              </a:spcBef>
              <a:spcAft>
                <a:spcPts val="600"/>
              </a:spcAft>
              <a:buClrTx/>
              <a:buSzTx/>
              <a:buFontTx/>
              <a:buNone/>
              <a:tabLst/>
              <a:defRPr/>
            </a:pPr>
            <a:r>
              <a:rPr lang="en-GB" dirty="0">
                <a:solidFill>
                  <a:prstClr val="black"/>
                </a:solidFill>
                <a:latin typeface="Lora" pitchFamily="2" charset="0"/>
              </a:rPr>
              <a:t>Status quo</a:t>
            </a:r>
            <a:r>
              <a:rPr kumimoji="0" lang="en-GB" sz="1800" b="0" i="0" u="none" strike="noStrike" kern="1200" cap="none" spc="0" normalizeH="0" baseline="0" noProof="0" dirty="0">
                <a:ln>
                  <a:noFill/>
                </a:ln>
                <a:solidFill>
                  <a:prstClr val="black"/>
                </a:solidFill>
                <a:effectLst/>
                <a:uLnTx/>
                <a:uFillTx/>
                <a:latin typeface="Lora" pitchFamily="2" charset="0"/>
                <a:ea typeface="+mn-ea"/>
                <a:cs typeface="+mn-cs"/>
              </a:rPr>
              <a:t>:</a:t>
            </a:r>
          </a:p>
          <a:p>
            <a:pPr marL="285750" marR="0" lvl="0" indent="-285750" algn="l" defTabSz="914400" rtl="0" eaLnBrk="1" fontAlgn="auto" latinLnBrk="0" hangingPunct="1">
              <a:lnSpc>
                <a:spcPct val="150000"/>
              </a:lnSpc>
              <a:spcBef>
                <a:spcPts val="600"/>
              </a:spcBef>
              <a:spcAft>
                <a:spcPts val="600"/>
              </a:spcAft>
              <a:buClrTx/>
              <a:buSzTx/>
              <a:buFont typeface="Wingdings" panose="05000000000000000000" pitchFamily="2" charset="2"/>
              <a:buChar char="v"/>
              <a:tabLst/>
              <a:defRPr/>
            </a:pPr>
            <a:r>
              <a:rPr kumimoji="0" lang="en-GB" sz="1800" b="0" i="0" u="none" strike="noStrike" kern="1200" cap="none" spc="0" normalizeH="0" baseline="0" noProof="0" dirty="0">
                <a:ln>
                  <a:noFill/>
                </a:ln>
                <a:solidFill>
                  <a:prstClr val="black"/>
                </a:solidFill>
                <a:effectLst/>
                <a:uLnTx/>
                <a:uFillTx/>
                <a:latin typeface="Lora" pitchFamily="2" charset="0"/>
                <a:ea typeface="+mn-ea"/>
                <a:cs typeface="+mn-cs"/>
              </a:rPr>
              <a:t> PFM L&amp;D Strategy adopted in 2018 with and aim to have a mass of certified professionals in different PFM disciplines (CFA, ACCA, CPA, IPSASS, PMP.. Etc) Currently with 1222 certified multi-discipline PFM professional</a:t>
            </a:r>
          </a:p>
          <a:p>
            <a:pPr marL="285750" marR="0" lvl="0" indent="-285750" algn="l" defTabSz="914400" rtl="0" eaLnBrk="1" fontAlgn="auto" latinLnBrk="0" hangingPunct="1">
              <a:lnSpc>
                <a:spcPct val="150000"/>
              </a:lnSpc>
              <a:spcBef>
                <a:spcPts val="600"/>
              </a:spcBef>
              <a:spcAft>
                <a:spcPts val="600"/>
              </a:spcAft>
              <a:buClrTx/>
              <a:buSzTx/>
              <a:buFont typeface="Wingdings" panose="05000000000000000000" pitchFamily="2" charset="2"/>
              <a:buChar char="v"/>
              <a:tabLst/>
              <a:defRPr/>
            </a:pPr>
            <a:r>
              <a:rPr kumimoji="0" lang="en-GB" sz="1800" b="0" i="0" u="none" strike="noStrike" kern="1200" cap="none" spc="0" normalizeH="0" baseline="0" noProof="0" dirty="0">
                <a:ln>
                  <a:noFill/>
                </a:ln>
                <a:solidFill>
                  <a:prstClr val="black"/>
                </a:solidFill>
                <a:effectLst/>
                <a:uLnTx/>
                <a:uFillTx/>
                <a:latin typeface="Lora" pitchFamily="2" charset="0"/>
                <a:ea typeface="+mn-ea"/>
                <a:cs typeface="+mn-cs"/>
              </a:rPr>
              <a:t>Program extended to university high performing students </a:t>
            </a:r>
          </a:p>
          <a:p>
            <a:pPr marL="285750" marR="0" lvl="0" indent="-285750" algn="l" defTabSz="914400" rtl="0" eaLnBrk="1" fontAlgn="auto" latinLnBrk="0" hangingPunct="1">
              <a:lnSpc>
                <a:spcPct val="150000"/>
              </a:lnSpc>
              <a:spcBef>
                <a:spcPts val="600"/>
              </a:spcBef>
              <a:spcAft>
                <a:spcPts val="600"/>
              </a:spcAft>
              <a:buClrTx/>
              <a:buSzTx/>
              <a:buFont typeface="Wingdings" panose="05000000000000000000" pitchFamily="2" charset="2"/>
              <a:buChar char="v"/>
              <a:tabLst/>
              <a:defRPr/>
            </a:pPr>
            <a:endParaRPr kumimoji="0" lang="en-GB" sz="1800" b="0" i="0" u="none" strike="noStrike" kern="1200" cap="none" spc="0" normalizeH="0" baseline="0" noProof="0" dirty="0">
              <a:ln>
                <a:noFill/>
              </a:ln>
              <a:solidFill>
                <a:prstClr val="black"/>
              </a:solidFill>
              <a:effectLst/>
              <a:uLnTx/>
              <a:uFillTx/>
              <a:latin typeface="Lora" pitchFamily="2" charset="0"/>
              <a:ea typeface="+mn-ea"/>
              <a:cs typeface="+mn-cs"/>
            </a:endParaRPr>
          </a:p>
        </p:txBody>
      </p:sp>
    </p:spTree>
    <p:extLst>
      <p:ext uri="{BB962C8B-B14F-4D97-AF65-F5344CB8AC3E}">
        <p14:creationId xmlns:p14="http://schemas.microsoft.com/office/powerpoint/2010/main" val="60887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9">
          <a:extLst>
            <a:ext uri="{FF2B5EF4-FFF2-40B4-BE49-F238E27FC236}">
              <a16:creationId xmlns:a16="http://schemas.microsoft.com/office/drawing/2014/main" id="{13D76DE9-DBA3-C5D0-475D-D38E3F135F8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B4983B-9D1D-F53D-8474-766C0CEDDB62}"/>
              </a:ext>
            </a:extLst>
          </p:cNvPr>
          <p:cNvSpPr>
            <a:spLocks noGrp="1"/>
          </p:cNvSpPr>
          <p:nvPr>
            <p:ph type="sldNum" sz="quarter" idx="12"/>
          </p:nvPr>
        </p:nvSpPr>
        <p:spPr>
          <a:xfrm>
            <a:off x="9736" y="290388"/>
            <a:ext cx="61565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4617368-41BA-4894-91AF-0AE86004FFB9}" type="slidenum">
              <a:rPr kumimoji="0" lang="en-GB" sz="1200" b="0" i="0" u="none" strike="noStrike" kern="1200" cap="none" spc="0" normalizeH="0" baseline="0" noProof="0" smtClean="0">
                <a:ln>
                  <a:noFill/>
                </a:ln>
                <a:solidFill>
                  <a:prstClr val="white"/>
                </a:solidFill>
                <a:effectLst/>
                <a:uLnTx/>
                <a:uFillTx/>
                <a:latin typeface="Arial" panose="020B0604020202020204" pitchFamily="34" charset="0"/>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5" name="TextBox 64">
            <a:extLst>
              <a:ext uri="{FF2B5EF4-FFF2-40B4-BE49-F238E27FC236}">
                <a16:creationId xmlns:a16="http://schemas.microsoft.com/office/drawing/2014/main" id="{167A32AE-2DB0-9D81-2116-B1DC154926E7}"/>
              </a:ext>
            </a:extLst>
          </p:cNvPr>
          <p:cNvSpPr txBox="1"/>
          <p:nvPr/>
        </p:nvSpPr>
        <p:spPr>
          <a:xfrm>
            <a:off x="1663655" y="114654"/>
            <a:ext cx="9497988" cy="6617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700" b="0" i="0" u="none" strike="noStrike" kern="1200" cap="none" spc="0" normalizeH="0" baseline="0" noProof="0" dirty="0">
                <a:ln>
                  <a:noFill/>
                </a:ln>
                <a:solidFill>
                  <a:schemeClr val="tx2"/>
                </a:solidFill>
                <a:effectLst/>
                <a:uLnTx/>
                <a:uFillTx/>
                <a:latin typeface="Cambria" panose="02040503050406030204" pitchFamily="18" charset="0"/>
                <a:ea typeface="+mn-ea"/>
                <a:cs typeface="+mn-cs"/>
              </a:rPr>
              <a:t>Focus Areas 2 (Adoption of IPSAS)</a:t>
            </a:r>
          </a:p>
        </p:txBody>
      </p:sp>
      <p:sp>
        <p:nvSpPr>
          <p:cNvPr id="13" name="TextBox 12">
            <a:extLst>
              <a:ext uri="{FF2B5EF4-FFF2-40B4-BE49-F238E27FC236}">
                <a16:creationId xmlns:a16="http://schemas.microsoft.com/office/drawing/2014/main" id="{AD3FB7BF-2A23-4232-B1E0-36A87D6515A0}"/>
              </a:ext>
            </a:extLst>
          </p:cNvPr>
          <p:cNvSpPr txBox="1"/>
          <p:nvPr/>
        </p:nvSpPr>
        <p:spPr>
          <a:xfrm>
            <a:off x="5185896" y="1734540"/>
            <a:ext cx="45076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02</a:t>
            </a:r>
            <a:endParaRPr kumimoji="0" lang="en-IN" sz="1800" b="1"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4" name="Group 13">
            <a:extLst>
              <a:ext uri="{FF2B5EF4-FFF2-40B4-BE49-F238E27FC236}">
                <a16:creationId xmlns:a16="http://schemas.microsoft.com/office/drawing/2014/main" id="{85F780C9-D4E9-45D1-924D-62132E4B2270}"/>
              </a:ext>
            </a:extLst>
          </p:cNvPr>
          <p:cNvGrpSpPr/>
          <p:nvPr/>
        </p:nvGrpSpPr>
        <p:grpSpPr>
          <a:xfrm>
            <a:off x="2746033" y="886708"/>
            <a:ext cx="4304151" cy="1673827"/>
            <a:chOff x="1564745" y="2289113"/>
            <a:chExt cx="4128936" cy="2044335"/>
          </a:xfrm>
        </p:grpSpPr>
        <p:sp>
          <p:nvSpPr>
            <p:cNvPr id="18" name="Freeform: Shape 11">
              <a:extLst>
                <a:ext uri="{FF2B5EF4-FFF2-40B4-BE49-F238E27FC236}">
                  <a16:creationId xmlns:a16="http://schemas.microsoft.com/office/drawing/2014/main" id="{50AD167D-CFA2-40C6-BB86-F118618B0E77}"/>
                </a:ext>
              </a:extLst>
            </p:cNvPr>
            <p:cNvSpPr/>
            <p:nvPr/>
          </p:nvSpPr>
          <p:spPr>
            <a:xfrm>
              <a:off x="4321735" y="2960416"/>
              <a:ext cx="518443" cy="518443"/>
            </a:xfrm>
            <a:custGeom>
              <a:avLst/>
              <a:gdLst>
                <a:gd name="connsiteX0" fmla="*/ 518443 w 518443"/>
                <a:gd name="connsiteY0" fmla="*/ 259222 h 518443"/>
                <a:gd name="connsiteX1" fmla="*/ 259222 w 518443"/>
                <a:gd name="connsiteY1" fmla="*/ 518443 h 518443"/>
                <a:gd name="connsiteX2" fmla="*/ 0 w 518443"/>
                <a:gd name="connsiteY2" fmla="*/ 259222 h 518443"/>
                <a:gd name="connsiteX3" fmla="*/ 259222 w 518443"/>
                <a:gd name="connsiteY3" fmla="*/ 0 h 518443"/>
                <a:gd name="connsiteX4" fmla="*/ 518443 w 518443"/>
                <a:gd name="connsiteY4" fmla="*/ 259222 h 518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443" h="518443">
                  <a:moveTo>
                    <a:pt x="518443" y="259222"/>
                  </a:moveTo>
                  <a:cubicBezTo>
                    <a:pt x="518443" y="402386"/>
                    <a:pt x="402386" y="518443"/>
                    <a:pt x="259222" y="518443"/>
                  </a:cubicBezTo>
                  <a:cubicBezTo>
                    <a:pt x="116057" y="518443"/>
                    <a:pt x="0" y="402386"/>
                    <a:pt x="0" y="259222"/>
                  </a:cubicBezTo>
                  <a:cubicBezTo>
                    <a:pt x="0" y="116058"/>
                    <a:pt x="116057" y="0"/>
                    <a:pt x="259222" y="0"/>
                  </a:cubicBezTo>
                  <a:cubicBezTo>
                    <a:pt x="402386" y="0"/>
                    <a:pt x="518443" y="116058"/>
                    <a:pt x="518443" y="259222"/>
                  </a:cubicBezTo>
                  <a:close/>
                </a:path>
              </a:pathLst>
            </a:custGeom>
            <a:solidFill>
              <a:srgbClr val="E97132"/>
            </a:solidFill>
            <a:ln w="39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black"/>
                </a:solidFill>
                <a:effectLst/>
                <a:uLnTx/>
                <a:uFillTx/>
                <a:latin typeface="Aptos" panose="02110004020202020204"/>
                <a:ea typeface="+mn-ea"/>
                <a:cs typeface="+mn-cs"/>
              </a:endParaRPr>
            </a:p>
          </p:txBody>
        </p:sp>
        <p:sp>
          <p:nvSpPr>
            <p:cNvPr id="19" name="Freeform: Shape 12">
              <a:extLst>
                <a:ext uri="{FF2B5EF4-FFF2-40B4-BE49-F238E27FC236}">
                  <a16:creationId xmlns:a16="http://schemas.microsoft.com/office/drawing/2014/main" id="{0AF30555-95C6-43E0-8AA3-6420786123C4}"/>
                </a:ext>
              </a:extLst>
            </p:cNvPr>
            <p:cNvSpPr/>
            <p:nvPr/>
          </p:nvSpPr>
          <p:spPr>
            <a:xfrm>
              <a:off x="4232689" y="2871371"/>
              <a:ext cx="696534" cy="696533"/>
            </a:xfrm>
            <a:custGeom>
              <a:avLst/>
              <a:gdLst>
                <a:gd name="connsiteX0" fmla="*/ -318 w 696534"/>
                <a:gd name="connsiteY0" fmla="*/ 347757 h 696533"/>
                <a:gd name="connsiteX1" fmla="*/ 347910 w 696534"/>
                <a:gd name="connsiteY1" fmla="*/ -550 h 696533"/>
                <a:gd name="connsiteX2" fmla="*/ 696216 w 696534"/>
                <a:gd name="connsiteY2" fmla="*/ 347678 h 696533"/>
                <a:gd name="connsiteX3" fmla="*/ 347989 w 696534"/>
                <a:gd name="connsiteY3" fmla="*/ 695984 h 696533"/>
                <a:gd name="connsiteX4" fmla="*/ 347750 w 696534"/>
                <a:gd name="connsiteY4" fmla="*/ 695984 h 696533"/>
                <a:gd name="connsiteX5" fmla="*/ -318 w 696534"/>
                <a:gd name="connsiteY5" fmla="*/ 347757 h 696533"/>
                <a:gd name="connsiteX6" fmla="*/ 40009 w 696534"/>
                <a:gd name="connsiteY6" fmla="*/ 347757 h 696533"/>
                <a:gd name="connsiteX7" fmla="*/ 347949 w 696534"/>
                <a:gd name="connsiteY7" fmla="*/ 655697 h 696533"/>
                <a:gd name="connsiteX8" fmla="*/ 655889 w 696534"/>
                <a:gd name="connsiteY8" fmla="*/ 347757 h 696533"/>
                <a:gd name="connsiteX9" fmla="*/ 347949 w 696534"/>
                <a:gd name="connsiteY9" fmla="*/ 39817 h 696533"/>
                <a:gd name="connsiteX10" fmla="*/ 347750 w 696534"/>
                <a:gd name="connsiteY10" fmla="*/ 39817 h 696533"/>
                <a:gd name="connsiteX11" fmla="*/ 40009 w 696534"/>
                <a:gd name="connsiteY11" fmla="*/ 347757 h 69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6534" h="696533">
                  <a:moveTo>
                    <a:pt x="-318" y="347757"/>
                  </a:moveTo>
                  <a:cubicBezTo>
                    <a:pt x="-358" y="155413"/>
                    <a:pt x="155581" y="-526"/>
                    <a:pt x="347910" y="-550"/>
                  </a:cubicBezTo>
                  <a:cubicBezTo>
                    <a:pt x="540238" y="-570"/>
                    <a:pt x="696176" y="155333"/>
                    <a:pt x="696216" y="347678"/>
                  </a:cubicBezTo>
                  <a:cubicBezTo>
                    <a:pt x="696256" y="540022"/>
                    <a:pt x="540317" y="695964"/>
                    <a:pt x="347989" y="695984"/>
                  </a:cubicBezTo>
                  <a:cubicBezTo>
                    <a:pt x="347910" y="695984"/>
                    <a:pt x="347830" y="695984"/>
                    <a:pt x="347750" y="695984"/>
                  </a:cubicBezTo>
                  <a:cubicBezTo>
                    <a:pt x="155581" y="695678"/>
                    <a:pt x="-79" y="539926"/>
                    <a:pt x="-318" y="347757"/>
                  </a:cubicBezTo>
                  <a:close/>
                  <a:moveTo>
                    <a:pt x="40009" y="347757"/>
                  </a:moveTo>
                  <a:cubicBezTo>
                    <a:pt x="40009" y="517826"/>
                    <a:pt x="177892" y="655697"/>
                    <a:pt x="347949" y="655697"/>
                  </a:cubicBezTo>
                  <a:cubicBezTo>
                    <a:pt x="518006" y="655697"/>
                    <a:pt x="655889" y="517826"/>
                    <a:pt x="655889" y="347757"/>
                  </a:cubicBezTo>
                  <a:cubicBezTo>
                    <a:pt x="655889" y="177688"/>
                    <a:pt x="518006" y="39817"/>
                    <a:pt x="347949" y="39817"/>
                  </a:cubicBezTo>
                  <a:cubicBezTo>
                    <a:pt x="347870" y="39817"/>
                    <a:pt x="347830" y="39817"/>
                    <a:pt x="347750" y="39817"/>
                  </a:cubicBezTo>
                  <a:cubicBezTo>
                    <a:pt x="177813" y="40103"/>
                    <a:pt x="40168" y="177835"/>
                    <a:pt x="40009" y="347757"/>
                  </a:cubicBezTo>
                  <a:close/>
                </a:path>
              </a:pathLst>
            </a:custGeom>
            <a:solidFill>
              <a:srgbClr val="E97132"/>
            </a:solidFill>
            <a:ln w="39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20" name="Freeform: Shape 13">
              <a:extLst>
                <a:ext uri="{FF2B5EF4-FFF2-40B4-BE49-F238E27FC236}">
                  <a16:creationId xmlns:a16="http://schemas.microsoft.com/office/drawing/2014/main" id="{BED8717E-64A8-4CCB-A106-C5D6DEEC0F09}"/>
                </a:ext>
              </a:extLst>
            </p:cNvPr>
            <p:cNvSpPr/>
            <p:nvPr/>
          </p:nvSpPr>
          <p:spPr>
            <a:xfrm>
              <a:off x="3390587" y="2289113"/>
              <a:ext cx="2303094" cy="2044335"/>
            </a:xfrm>
            <a:custGeom>
              <a:avLst/>
              <a:gdLst>
                <a:gd name="connsiteX0" fmla="*/ 2641702 w 2876265"/>
                <a:gd name="connsiteY0" fmla="*/ 1371583 h 3246021"/>
                <a:gd name="connsiteX1" fmla="*/ 2641702 w 2876265"/>
                <a:gd name="connsiteY1" fmla="*/ 243424 h 3246021"/>
                <a:gd name="connsiteX2" fmla="*/ 2467270 w 2876265"/>
                <a:gd name="connsiteY2" fmla="*/ 60879 h 3246021"/>
                <a:gd name="connsiteX3" fmla="*/ 2458799 w 2876265"/>
                <a:gd name="connsiteY3" fmla="*/ 60879 h 3246021"/>
                <a:gd name="connsiteX4" fmla="*/ 172931 w 2876265"/>
                <a:gd name="connsiteY4" fmla="*/ 60879 h 3246021"/>
                <a:gd name="connsiteX5" fmla="*/ 61137 w 2876265"/>
                <a:gd name="connsiteY5" fmla="*/ 3797 h 3246021"/>
                <a:gd name="connsiteX6" fmla="*/ 4027 w 2876265"/>
                <a:gd name="connsiteY6" fmla="*/ 115603 h 3246021"/>
                <a:gd name="connsiteX7" fmla="*/ 115860 w 2876265"/>
                <a:gd name="connsiteY7" fmla="*/ 172685 h 3246021"/>
                <a:gd name="connsiteX8" fmla="*/ 172931 w 2876265"/>
                <a:gd name="connsiteY8" fmla="*/ 115603 h 3246021"/>
                <a:gd name="connsiteX9" fmla="*/ 2458799 w 2876265"/>
                <a:gd name="connsiteY9" fmla="*/ 115603 h 3246021"/>
                <a:gd name="connsiteX10" fmla="*/ 2464883 w 2876265"/>
                <a:gd name="connsiteY10" fmla="*/ 115603 h 3246021"/>
                <a:gd name="connsiteX11" fmla="*/ 2587018 w 2876265"/>
                <a:gd name="connsiteY11" fmla="*/ 243941 h 3246021"/>
                <a:gd name="connsiteX12" fmla="*/ 2587018 w 2876265"/>
                <a:gd name="connsiteY12" fmla="*/ 1391349 h 3246021"/>
                <a:gd name="connsiteX13" fmla="*/ 2803248 w 2876265"/>
                <a:gd name="connsiteY13" fmla="*/ 1652042 h 3246021"/>
                <a:gd name="connsiteX14" fmla="*/ 2587018 w 2876265"/>
                <a:gd name="connsiteY14" fmla="*/ 1886169 h 3246021"/>
                <a:gd name="connsiteX15" fmla="*/ 2587018 w 2876265"/>
                <a:gd name="connsiteY15" fmla="*/ 3061654 h 3246021"/>
                <a:gd name="connsiteX16" fmla="*/ 2464883 w 2876265"/>
                <a:gd name="connsiteY16" fmla="*/ 3190430 h 3246021"/>
                <a:gd name="connsiteX17" fmla="*/ 2458799 w 2876265"/>
                <a:gd name="connsiteY17" fmla="*/ 3190430 h 3246021"/>
                <a:gd name="connsiteX18" fmla="*/ 257721 w 2876265"/>
                <a:gd name="connsiteY18" fmla="*/ 3190430 h 3246021"/>
                <a:gd name="connsiteX19" fmla="*/ 118525 w 2876265"/>
                <a:gd name="connsiteY19" fmla="*/ 3051235 h 3246021"/>
                <a:gd name="connsiteX20" fmla="*/ 118525 w 2876265"/>
                <a:gd name="connsiteY20" fmla="*/ 1907128 h 3246021"/>
                <a:gd name="connsiteX21" fmla="*/ 352771 w 2876265"/>
                <a:gd name="connsiteY21" fmla="*/ 1639157 h 3246021"/>
                <a:gd name="connsiteX22" fmla="*/ 118525 w 2876265"/>
                <a:gd name="connsiteY22" fmla="*/ 1371186 h 3246021"/>
                <a:gd name="connsiteX23" fmla="*/ 118525 w 2876265"/>
                <a:gd name="connsiteY23" fmla="*/ 565841 h 3246021"/>
                <a:gd name="connsiteX24" fmla="*/ 257721 w 2876265"/>
                <a:gd name="connsiteY24" fmla="*/ 426645 h 3246021"/>
                <a:gd name="connsiteX25" fmla="*/ 2172175 w 2876265"/>
                <a:gd name="connsiteY25" fmla="*/ 426645 h 3246021"/>
                <a:gd name="connsiteX26" fmla="*/ 2311371 w 2876265"/>
                <a:gd name="connsiteY26" fmla="*/ 565841 h 3246021"/>
                <a:gd name="connsiteX27" fmla="*/ 2311371 w 2876265"/>
                <a:gd name="connsiteY27" fmla="*/ 2801518 h 3246021"/>
                <a:gd name="connsiteX28" fmla="*/ 2258119 w 2876265"/>
                <a:gd name="connsiteY28" fmla="*/ 2915141 h 3246021"/>
                <a:gd name="connsiteX29" fmla="*/ 2371742 w 2876265"/>
                <a:gd name="connsiteY29" fmla="*/ 2968394 h 3246021"/>
                <a:gd name="connsiteX30" fmla="*/ 2424994 w 2876265"/>
                <a:gd name="connsiteY30" fmla="*/ 2854770 h 3246021"/>
                <a:gd name="connsiteX31" fmla="*/ 2366095 w 2876265"/>
                <a:gd name="connsiteY31" fmla="*/ 2799689 h 3246021"/>
                <a:gd name="connsiteX32" fmla="*/ 2366095 w 2876265"/>
                <a:gd name="connsiteY32" fmla="*/ 565841 h 3246021"/>
                <a:gd name="connsiteX33" fmla="*/ 2172175 w 2876265"/>
                <a:gd name="connsiteY33" fmla="*/ 372001 h 3246021"/>
                <a:gd name="connsiteX34" fmla="*/ 257641 w 2876265"/>
                <a:gd name="connsiteY34" fmla="*/ 372001 h 3246021"/>
                <a:gd name="connsiteX35" fmla="*/ 63802 w 2876265"/>
                <a:gd name="connsiteY35" fmla="*/ 565841 h 3246021"/>
                <a:gd name="connsiteX36" fmla="*/ 63802 w 2876265"/>
                <a:gd name="connsiteY36" fmla="*/ 1391747 h 3246021"/>
                <a:gd name="connsiteX37" fmla="*/ 280191 w 2876265"/>
                <a:gd name="connsiteY37" fmla="*/ 1639355 h 3246021"/>
                <a:gd name="connsiteX38" fmla="*/ 63881 w 2876265"/>
                <a:gd name="connsiteY38" fmla="*/ 1886805 h 3246021"/>
                <a:gd name="connsiteX39" fmla="*/ 63881 w 2876265"/>
                <a:gd name="connsiteY39" fmla="*/ 3051632 h 3246021"/>
                <a:gd name="connsiteX40" fmla="*/ 257721 w 2876265"/>
                <a:gd name="connsiteY40" fmla="*/ 3245472 h 3246021"/>
                <a:gd name="connsiteX41" fmla="*/ 2458799 w 2876265"/>
                <a:gd name="connsiteY41" fmla="*/ 3245472 h 3246021"/>
                <a:gd name="connsiteX42" fmla="*/ 2467270 w 2876265"/>
                <a:gd name="connsiteY42" fmla="*/ 3245472 h 3246021"/>
                <a:gd name="connsiteX43" fmla="*/ 2641702 w 2876265"/>
                <a:gd name="connsiteY43" fmla="*/ 3062529 h 3246021"/>
                <a:gd name="connsiteX44" fmla="*/ 2641702 w 2876265"/>
                <a:gd name="connsiteY44" fmla="*/ 1908003 h 3246021"/>
                <a:gd name="connsiteX45" fmla="*/ 2875947 w 2876265"/>
                <a:gd name="connsiteY45" fmla="*/ 1654428 h 324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876265" h="3246021">
                  <a:moveTo>
                    <a:pt x="2641702" y="1371583"/>
                  </a:moveTo>
                  <a:lnTo>
                    <a:pt x="2641702" y="243424"/>
                  </a:lnTo>
                  <a:cubicBezTo>
                    <a:pt x="2640071" y="145232"/>
                    <a:pt x="2563474" y="65055"/>
                    <a:pt x="2467270" y="60879"/>
                  </a:cubicBezTo>
                  <a:cubicBezTo>
                    <a:pt x="2464446" y="60879"/>
                    <a:pt x="2461623" y="60879"/>
                    <a:pt x="2458799" y="60879"/>
                  </a:cubicBezTo>
                  <a:lnTo>
                    <a:pt x="172931" y="60879"/>
                  </a:lnTo>
                  <a:cubicBezTo>
                    <a:pt x="157818" y="14241"/>
                    <a:pt x="107748" y="-11315"/>
                    <a:pt x="61137" y="3797"/>
                  </a:cubicBezTo>
                  <a:cubicBezTo>
                    <a:pt x="14487" y="18910"/>
                    <a:pt x="-11085" y="68964"/>
                    <a:pt x="4027" y="115603"/>
                  </a:cubicBezTo>
                  <a:cubicBezTo>
                    <a:pt x="19140" y="162241"/>
                    <a:pt x="69210" y="187798"/>
                    <a:pt x="115860" y="172685"/>
                  </a:cubicBezTo>
                  <a:cubicBezTo>
                    <a:pt x="142944" y="163912"/>
                    <a:pt x="164141" y="142682"/>
                    <a:pt x="172931" y="115603"/>
                  </a:cubicBezTo>
                  <a:lnTo>
                    <a:pt x="2458799" y="115603"/>
                  </a:lnTo>
                  <a:lnTo>
                    <a:pt x="2464883" y="115603"/>
                  </a:lnTo>
                  <a:cubicBezTo>
                    <a:pt x="2532214" y="118546"/>
                    <a:pt x="2585864" y="175258"/>
                    <a:pt x="2587018" y="243941"/>
                  </a:cubicBezTo>
                  <a:lnTo>
                    <a:pt x="2587018" y="1391349"/>
                  </a:lnTo>
                  <a:lnTo>
                    <a:pt x="2803248" y="1652042"/>
                  </a:lnTo>
                  <a:lnTo>
                    <a:pt x="2587018" y="1886169"/>
                  </a:lnTo>
                  <a:lnTo>
                    <a:pt x="2587018" y="3061654"/>
                  </a:lnTo>
                  <a:cubicBezTo>
                    <a:pt x="2585864" y="3130934"/>
                    <a:pt x="2532214" y="3187487"/>
                    <a:pt x="2464883" y="3190430"/>
                  </a:cubicBezTo>
                  <a:cubicBezTo>
                    <a:pt x="2462855" y="3190430"/>
                    <a:pt x="2460906" y="3190430"/>
                    <a:pt x="2458799" y="3190430"/>
                  </a:cubicBezTo>
                  <a:lnTo>
                    <a:pt x="257721" y="3190430"/>
                  </a:lnTo>
                  <a:cubicBezTo>
                    <a:pt x="180845" y="3190430"/>
                    <a:pt x="118525" y="3128110"/>
                    <a:pt x="118525" y="3051235"/>
                  </a:cubicBezTo>
                  <a:lnTo>
                    <a:pt x="118525" y="1907128"/>
                  </a:lnTo>
                  <a:lnTo>
                    <a:pt x="352771" y="1639157"/>
                  </a:lnTo>
                  <a:lnTo>
                    <a:pt x="118525" y="1371186"/>
                  </a:lnTo>
                  <a:lnTo>
                    <a:pt x="118525" y="565841"/>
                  </a:lnTo>
                  <a:cubicBezTo>
                    <a:pt x="118525" y="488965"/>
                    <a:pt x="180845" y="426645"/>
                    <a:pt x="257721" y="426645"/>
                  </a:cubicBezTo>
                  <a:lnTo>
                    <a:pt x="2172175" y="426645"/>
                  </a:lnTo>
                  <a:cubicBezTo>
                    <a:pt x="2249051" y="426645"/>
                    <a:pt x="2311371" y="488965"/>
                    <a:pt x="2311371" y="565841"/>
                  </a:cubicBezTo>
                  <a:lnTo>
                    <a:pt x="2311371" y="2801518"/>
                  </a:lnTo>
                  <a:cubicBezTo>
                    <a:pt x="2265277" y="2818182"/>
                    <a:pt x="2241455" y="2869047"/>
                    <a:pt x="2258119" y="2915141"/>
                  </a:cubicBezTo>
                  <a:cubicBezTo>
                    <a:pt x="2274783" y="2961235"/>
                    <a:pt x="2325648" y="2985057"/>
                    <a:pt x="2371742" y="2968394"/>
                  </a:cubicBezTo>
                  <a:cubicBezTo>
                    <a:pt x="2417796" y="2951730"/>
                    <a:pt x="2441658" y="2900864"/>
                    <a:pt x="2424994" y="2854770"/>
                  </a:cubicBezTo>
                  <a:cubicBezTo>
                    <a:pt x="2415330" y="2828045"/>
                    <a:pt x="2393417" y="2807563"/>
                    <a:pt x="2366095" y="2799689"/>
                  </a:cubicBezTo>
                  <a:lnTo>
                    <a:pt x="2366095" y="565841"/>
                  </a:lnTo>
                  <a:cubicBezTo>
                    <a:pt x="2365975" y="458811"/>
                    <a:pt x="2279197" y="372088"/>
                    <a:pt x="2172175" y="372001"/>
                  </a:cubicBezTo>
                  <a:lnTo>
                    <a:pt x="257641" y="372001"/>
                  </a:lnTo>
                  <a:cubicBezTo>
                    <a:pt x="150659" y="372132"/>
                    <a:pt x="63921" y="458839"/>
                    <a:pt x="63802" y="565841"/>
                  </a:cubicBezTo>
                  <a:lnTo>
                    <a:pt x="63802" y="1391747"/>
                  </a:lnTo>
                  <a:lnTo>
                    <a:pt x="280191" y="1639355"/>
                  </a:lnTo>
                  <a:lnTo>
                    <a:pt x="63881" y="1886805"/>
                  </a:lnTo>
                  <a:lnTo>
                    <a:pt x="63881" y="3051632"/>
                  </a:lnTo>
                  <a:cubicBezTo>
                    <a:pt x="64001" y="3158614"/>
                    <a:pt x="150739" y="3245352"/>
                    <a:pt x="257721" y="3245472"/>
                  </a:cubicBezTo>
                  <a:lnTo>
                    <a:pt x="2458799" y="3245472"/>
                  </a:lnTo>
                  <a:cubicBezTo>
                    <a:pt x="2461623" y="3245472"/>
                    <a:pt x="2464446" y="3245472"/>
                    <a:pt x="2467270" y="3245472"/>
                  </a:cubicBezTo>
                  <a:cubicBezTo>
                    <a:pt x="2563474" y="3241256"/>
                    <a:pt x="2640071" y="3161080"/>
                    <a:pt x="2641702" y="3062529"/>
                  </a:cubicBezTo>
                  <a:lnTo>
                    <a:pt x="2641702" y="1908003"/>
                  </a:lnTo>
                  <a:lnTo>
                    <a:pt x="2875947" y="1654428"/>
                  </a:lnTo>
                  <a:close/>
                </a:path>
              </a:pathLst>
            </a:custGeom>
            <a:solidFill>
              <a:srgbClr val="E97132"/>
            </a:solidFill>
            <a:ln w="39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black"/>
                </a:solidFill>
                <a:effectLst/>
                <a:uLnTx/>
                <a:uFillTx/>
                <a:latin typeface="Aptos" panose="02110004020202020204"/>
                <a:ea typeface="+mn-ea"/>
                <a:cs typeface="+mn-cs"/>
              </a:endParaRPr>
            </a:p>
          </p:txBody>
        </p:sp>
        <p:sp>
          <p:nvSpPr>
            <p:cNvPr id="28" name="TextBox 27">
              <a:extLst>
                <a:ext uri="{FF2B5EF4-FFF2-40B4-BE49-F238E27FC236}">
                  <a16:creationId xmlns:a16="http://schemas.microsoft.com/office/drawing/2014/main" id="{F6E5AE99-F6BD-45EB-BF05-B44739101219}"/>
                </a:ext>
              </a:extLst>
            </p:cNvPr>
            <p:cNvSpPr txBox="1"/>
            <p:nvPr/>
          </p:nvSpPr>
          <p:spPr>
            <a:xfrm>
              <a:off x="3581667" y="3720521"/>
              <a:ext cx="1744403"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Processes </a:t>
              </a:r>
            </a:p>
          </p:txBody>
        </p:sp>
        <p:sp>
          <p:nvSpPr>
            <p:cNvPr id="31" name="TextBox 30">
              <a:extLst>
                <a:ext uri="{FF2B5EF4-FFF2-40B4-BE49-F238E27FC236}">
                  <a16:creationId xmlns:a16="http://schemas.microsoft.com/office/drawing/2014/main" id="{6C84EB53-F0B3-4982-AFAE-A00047D4D6F5}"/>
                </a:ext>
              </a:extLst>
            </p:cNvPr>
            <p:cNvSpPr txBox="1"/>
            <p:nvPr/>
          </p:nvSpPr>
          <p:spPr>
            <a:xfrm>
              <a:off x="1564745" y="3034971"/>
              <a:ext cx="45076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01</a:t>
              </a:r>
              <a:endParaRPr kumimoji="0" lang="en-IN" sz="1800" b="1"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2" name="TextBox 31">
              <a:extLst>
                <a:ext uri="{FF2B5EF4-FFF2-40B4-BE49-F238E27FC236}">
                  <a16:creationId xmlns:a16="http://schemas.microsoft.com/office/drawing/2014/main" id="{7871C7E9-77E6-403F-848B-ECD078F4DD9F}"/>
                </a:ext>
              </a:extLst>
            </p:cNvPr>
            <p:cNvSpPr txBox="1"/>
            <p:nvPr/>
          </p:nvSpPr>
          <p:spPr>
            <a:xfrm>
              <a:off x="4355574" y="3034971"/>
              <a:ext cx="45076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02</a:t>
              </a:r>
              <a:endParaRPr kumimoji="0" lang="en-IN" sz="1800" b="1"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15" name="Group 14">
            <a:extLst>
              <a:ext uri="{FF2B5EF4-FFF2-40B4-BE49-F238E27FC236}">
                <a16:creationId xmlns:a16="http://schemas.microsoft.com/office/drawing/2014/main" id="{88821ACD-2A5D-435D-AE96-94242D475896}"/>
              </a:ext>
            </a:extLst>
          </p:cNvPr>
          <p:cNvGrpSpPr/>
          <p:nvPr/>
        </p:nvGrpSpPr>
        <p:grpSpPr>
          <a:xfrm>
            <a:off x="286914" y="2476493"/>
            <a:ext cx="11618172" cy="3895352"/>
            <a:chOff x="299358" y="1406525"/>
            <a:chExt cx="11602610" cy="4515465"/>
          </a:xfrm>
        </p:grpSpPr>
        <p:grpSp>
          <p:nvGrpSpPr>
            <p:cNvPr id="16" name="Group 15">
              <a:extLst>
                <a:ext uri="{FF2B5EF4-FFF2-40B4-BE49-F238E27FC236}">
                  <a16:creationId xmlns:a16="http://schemas.microsoft.com/office/drawing/2014/main" id="{35A8D253-5D0C-41DA-A3EF-33AC742AA911}"/>
                </a:ext>
              </a:extLst>
            </p:cNvPr>
            <p:cNvGrpSpPr/>
            <p:nvPr/>
          </p:nvGrpSpPr>
          <p:grpSpPr>
            <a:xfrm>
              <a:off x="299358" y="1406525"/>
              <a:ext cx="11602610" cy="4515465"/>
              <a:chOff x="299358" y="1406525"/>
              <a:chExt cx="11602610" cy="4515465"/>
            </a:xfrm>
          </p:grpSpPr>
          <p:grpSp>
            <p:nvGrpSpPr>
              <p:cNvPr id="25" name="Group 24">
                <a:extLst>
                  <a:ext uri="{FF2B5EF4-FFF2-40B4-BE49-F238E27FC236}">
                    <a16:creationId xmlns:a16="http://schemas.microsoft.com/office/drawing/2014/main" id="{A8980EE7-3151-48A2-888A-A9BB0B63C035}"/>
                  </a:ext>
                </a:extLst>
              </p:cNvPr>
              <p:cNvGrpSpPr/>
              <p:nvPr/>
            </p:nvGrpSpPr>
            <p:grpSpPr>
              <a:xfrm>
                <a:off x="299358" y="1406525"/>
                <a:ext cx="11602610" cy="4044950"/>
                <a:chOff x="299358" y="1406525"/>
                <a:chExt cx="11602610" cy="4044950"/>
              </a:xfrm>
            </p:grpSpPr>
            <p:sp>
              <p:nvSpPr>
                <p:cNvPr id="39" name="Freeform: Shape 7">
                  <a:extLst>
                    <a:ext uri="{FF2B5EF4-FFF2-40B4-BE49-F238E27FC236}">
                      <a16:creationId xmlns:a16="http://schemas.microsoft.com/office/drawing/2014/main" id="{FA73448A-9CD2-47AF-9BE5-CC10AE70DD7E}"/>
                    </a:ext>
                  </a:extLst>
                </p:cNvPr>
                <p:cNvSpPr/>
                <p:nvPr/>
              </p:nvSpPr>
              <p:spPr>
                <a:xfrm>
                  <a:off x="9279418" y="3032125"/>
                  <a:ext cx="2622550" cy="793750"/>
                </a:xfrm>
                <a:custGeom>
                  <a:avLst/>
                  <a:gdLst>
                    <a:gd name="connsiteX0" fmla="*/ 2082800 w 2622550"/>
                    <a:gd name="connsiteY0" fmla="*/ 0 h 793750"/>
                    <a:gd name="connsiteX1" fmla="*/ 2393950 w 2622550"/>
                    <a:gd name="connsiteY1" fmla="*/ 0 h 793750"/>
                    <a:gd name="connsiteX2" fmla="*/ 2622550 w 2622550"/>
                    <a:gd name="connsiteY2" fmla="*/ 254000 h 793750"/>
                    <a:gd name="connsiteX3" fmla="*/ 2171700 w 2622550"/>
                    <a:gd name="connsiteY3" fmla="*/ 793750 h 793750"/>
                    <a:gd name="connsiteX4" fmla="*/ 165100 w 2622550"/>
                    <a:gd name="connsiteY4" fmla="*/ 793750 h 793750"/>
                    <a:gd name="connsiteX5" fmla="*/ 0 w 2622550"/>
                    <a:gd name="connsiteY5" fmla="*/ 527050 h 793750"/>
                    <a:gd name="connsiteX6" fmla="*/ 2089150 w 2622550"/>
                    <a:gd name="connsiteY6" fmla="*/ 527050 h 793750"/>
                    <a:gd name="connsiteX7" fmla="*/ 2260600 w 2622550"/>
                    <a:gd name="connsiteY7" fmla="*/ 266700 h 793750"/>
                    <a:gd name="connsiteX8" fmla="*/ 2082800 w 2622550"/>
                    <a:gd name="connsiteY8" fmla="*/ 0 h 793750"/>
                    <a:gd name="connsiteX0" fmla="*/ 2082800 w 2622550"/>
                    <a:gd name="connsiteY0" fmla="*/ 0 h 793750"/>
                    <a:gd name="connsiteX1" fmla="*/ 2393950 w 2622550"/>
                    <a:gd name="connsiteY1" fmla="*/ 0 h 793750"/>
                    <a:gd name="connsiteX2" fmla="*/ 2622550 w 2622550"/>
                    <a:gd name="connsiteY2" fmla="*/ 254000 h 793750"/>
                    <a:gd name="connsiteX3" fmla="*/ 2171700 w 2622550"/>
                    <a:gd name="connsiteY3" fmla="*/ 793750 h 793750"/>
                    <a:gd name="connsiteX4" fmla="*/ 165100 w 2622550"/>
                    <a:gd name="connsiteY4" fmla="*/ 793750 h 793750"/>
                    <a:gd name="connsiteX5" fmla="*/ 0 w 2622550"/>
                    <a:gd name="connsiteY5" fmla="*/ 527050 h 793750"/>
                    <a:gd name="connsiteX6" fmla="*/ 2063750 w 2622550"/>
                    <a:gd name="connsiteY6" fmla="*/ 520700 h 793750"/>
                    <a:gd name="connsiteX7" fmla="*/ 2260600 w 2622550"/>
                    <a:gd name="connsiteY7" fmla="*/ 266700 h 793750"/>
                    <a:gd name="connsiteX8" fmla="*/ 2082800 w 2622550"/>
                    <a:gd name="connsiteY8" fmla="*/ 0 h 793750"/>
                    <a:gd name="connsiteX0" fmla="*/ 2082800 w 2622550"/>
                    <a:gd name="connsiteY0" fmla="*/ 0 h 793750"/>
                    <a:gd name="connsiteX1" fmla="*/ 2393950 w 2622550"/>
                    <a:gd name="connsiteY1" fmla="*/ 0 h 793750"/>
                    <a:gd name="connsiteX2" fmla="*/ 2622550 w 2622550"/>
                    <a:gd name="connsiteY2" fmla="*/ 254000 h 793750"/>
                    <a:gd name="connsiteX3" fmla="*/ 2203450 w 2622550"/>
                    <a:gd name="connsiteY3" fmla="*/ 781050 h 793750"/>
                    <a:gd name="connsiteX4" fmla="*/ 165100 w 2622550"/>
                    <a:gd name="connsiteY4" fmla="*/ 793750 h 793750"/>
                    <a:gd name="connsiteX5" fmla="*/ 0 w 2622550"/>
                    <a:gd name="connsiteY5" fmla="*/ 527050 h 793750"/>
                    <a:gd name="connsiteX6" fmla="*/ 2063750 w 2622550"/>
                    <a:gd name="connsiteY6" fmla="*/ 520700 h 793750"/>
                    <a:gd name="connsiteX7" fmla="*/ 2260600 w 2622550"/>
                    <a:gd name="connsiteY7" fmla="*/ 266700 h 793750"/>
                    <a:gd name="connsiteX8" fmla="*/ 2082800 w 2622550"/>
                    <a:gd name="connsiteY8" fmla="*/ 0 h 79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2550" h="793750">
                      <a:moveTo>
                        <a:pt x="2082800" y="0"/>
                      </a:moveTo>
                      <a:lnTo>
                        <a:pt x="2393950" y="0"/>
                      </a:lnTo>
                      <a:lnTo>
                        <a:pt x="2622550" y="254000"/>
                      </a:lnTo>
                      <a:lnTo>
                        <a:pt x="2203450" y="781050"/>
                      </a:lnTo>
                      <a:lnTo>
                        <a:pt x="165100" y="793750"/>
                      </a:lnTo>
                      <a:lnTo>
                        <a:pt x="0" y="527050"/>
                      </a:lnTo>
                      <a:lnTo>
                        <a:pt x="2063750" y="520700"/>
                      </a:lnTo>
                      <a:lnTo>
                        <a:pt x="2260600" y="266700"/>
                      </a:lnTo>
                      <a:lnTo>
                        <a:pt x="2082800" y="0"/>
                      </a:lnTo>
                      <a:close/>
                    </a:path>
                  </a:pathLst>
                </a:custGeom>
                <a:solidFill>
                  <a:srgbClr val="FBAD4B"/>
                </a:solidFill>
                <a:ln w="12700" cap="flat" cmpd="sng" algn="ctr">
                  <a:solidFill>
                    <a:srgbClr val="FBAD4B"/>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 name="Freeform: Shape 5">
                  <a:extLst>
                    <a:ext uri="{FF2B5EF4-FFF2-40B4-BE49-F238E27FC236}">
                      <a16:creationId xmlns:a16="http://schemas.microsoft.com/office/drawing/2014/main" id="{BE015C8B-8C9F-440E-861F-F86E55F98772}"/>
                    </a:ext>
                  </a:extLst>
                </p:cNvPr>
                <p:cNvSpPr/>
                <p:nvPr/>
              </p:nvSpPr>
              <p:spPr>
                <a:xfrm flipV="1">
                  <a:off x="7030775" y="3032125"/>
                  <a:ext cx="2622550" cy="793750"/>
                </a:xfrm>
                <a:custGeom>
                  <a:avLst/>
                  <a:gdLst>
                    <a:gd name="connsiteX0" fmla="*/ 2082800 w 2622550"/>
                    <a:gd name="connsiteY0" fmla="*/ 0 h 793750"/>
                    <a:gd name="connsiteX1" fmla="*/ 2393950 w 2622550"/>
                    <a:gd name="connsiteY1" fmla="*/ 0 h 793750"/>
                    <a:gd name="connsiteX2" fmla="*/ 2622550 w 2622550"/>
                    <a:gd name="connsiteY2" fmla="*/ 254000 h 793750"/>
                    <a:gd name="connsiteX3" fmla="*/ 2171700 w 2622550"/>
                    <a:gd name="connsiteY3" fmla="*/ 793750 h 793750"/>
                    <a:gd name="connsiteX4" fmla="*/ 165100 w 2622550"/>
                    <a:gd name="connsiteY4" fmla="*/ 793750 h 793750"/>
                    <a:gd name="connsiteX5" fmla="*/ 0 w 2622550"/>
                    <a:gd name="connsiteY5" fmla="*/ 527050 h 793750"/>
                    <a:gd name="connsiteX6" fmla="*/ 2089150 w 2622550"/>
                    <a:gd name="connsiteY6" fmla="*/ 527050 h 793750"/>
                    <a:gd name="connsiteX7" fmla="*/ 2260600 w 2622550"/>
                    <a:gd name="connsiteY7" fmla="*/ 266700 h 793750"/>
                    <a:gd name="connsiteX8" fmla="*/ 2082800 w 2622550"/>
                    <a:gd name="connsiteY8" fmla="*/ 0 h 793750"/>
                    <a:gd name="connsiteX0" fmla="*/ 2082800 w 2622550"/>
                    <a:gd name="connsiteY0" fmla="*/ 0 h 793750"/>
                    <a:gd name="connsiteX1" fmla="*/ 2393950 w 2622550"/>
                    <a:gd name="connsiteY1" fmla="*/ 0 h 793750"/>
                    <a:gd name="connsiteX2" fmla="*/ 2622550 w 2622550"/>
                    <a:gd name="connsiteY2" fmla="*/ 254000 h 793750"/>
                    <a:gd name="connsiteX3" fmla="*/ 2171700 w 2622550"/>
                    <a:gd name="connsiteY3" fmla="*/ 793750 h 793750"/>
                    <a:gd name="connsiteX4" fmla="*/ 165100 w 2622550"/>
                    <a:gd name="connsiteY4" fmla="*/ 793750 h 793750"/>
                    <a:gd name="connsiteX5" fmla="*/ 0 w 2622550"/>
                    <a:gd name="connsiteY5" fmla="*/ 527050 h 793750"/>
                    <a:gd name="connsiteX6" fmla="*/ 2063750 w 2622550"/>
                    <a:gd name="connsiteY6" fmla="*/ 520700 h 793750"/>
                    <a:gd name="connsiteX7" fmla="*/ 2260600 w 2622550"/>
                    <a:gd name="connsiteY7" fmla="*/ 266700 h 793750"/>
                    <a:gd name="connsiteX8" fmla="*/ 2082800 w 2622550"/>
                    <a:gd name="connsiteY8" fmla="*/ 0 h 793750"/>
                    <a:gd name="connsiteX0" fmla="*/ 2082800 w 2622550"/>
                    <a:gd name="connsiteY0" fmla="*/ 0 h 793750"/>
                    <a:gd name="connsiteX1" fmla="*/ 2393950 w 2622550"/>
                    <a:gd name="connsiteY1" fmla="*/ 0 h 793750"/>
                    <a:gd name="connsiteX2" fmla="*/ 2622550 w 2622550"/>
                    <a:gd name="connsiteY2" fmla="*/ 254000 h 793750"/>
                    <a:gd name="connsiteX3" fmla="*/ 2203450 w 2622550"/>
                    <a:gd name="connsiteY3" fmla="*/ 781050 h 793750"/>
                    <a:gd name="connsiteX4" fmla="*/ 165100 w 2622550"/>
                    <a:gd name="connsiteY4" fmla="*/ 793750 h 793750"/>
                    <a:gd name="connsiteX5" fmla="*/ 0 w 2622550"/>
                    <a:gd name="connsiteY5" fmla="*/ 527050 h 793750"/>
                    <a:gd name="connsiteX6" fmla="*/ 2063750 w 2622550"/>
                    <a:gd name="connsiteY6" fmla="*/ 520700 h 793750"/>
                    <a:gd name="connsiteX7" fmla="*/ 2260600 w 2622550"/>
                    <a:gd name="connsiteY7" fmla="*/ 266700 h 793750"/>
                    <a:gd name="connsiteX8" fmla="*/ 2082800 w 2622550"/>
                    <a:gd name="connsiteY8" fmla="*/ 0 h 79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2550" h="793750">
                      <a:moveTo>
                        <a:pt x="2082800" y="0"/>
                      </a:moveTo>
                      <a:lnTo>
                        <a:pt x="2393950" y="0"/>
                      </a:lnTo>
                      <a:lnTo>
                        <a:pt x="2622550" y="254000"/>
                      </a:lnTo>
                      <a:lnTo>
                        <a:pt x="2203450" y="781050"/>
                      </a:lnTo>
                      <a:lnTo>
                        <a:pt x="165100" y="793750"/>
                      </a:lnTo>
                      <a:lnTo>
                        <a:pt x="0" y="527050"/>
                      </a:lnTo>
                      <a:lnTo>
                        <a:pt x="2063750" y="520700"/>
                      </a:lnTo>
                      <a:lnTo>
                        <a:pt x="2260600" y="266700"/>
                      </a:lnTo>
                      <a:lnTo>
                        <a:pt x="2082800" y="0"/>
                      </a:lnTo>
                      <a:close/>
                    </a:path>
                  </a:pathLst>
                </a:custGeom>
                <a:solidFill>
                  <a:srgbClr val="69AA43"/>
                </a:solidFill>
                <a:ln w="12700" cap="flat" cmpd="sng" algn="ctr">
                  <a:solidFill>
                    <a:srgbClr val="69AA4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Freeform: Shape 6">
                  <a:extLst>
                    <a:ext uri="{FF2B5EF4-FFF2-40B4-BE49-F238E27FC236}">
                      <a16:creationId xmlns:a16="http://schemas.microsoft.com/office/drawing/2014/main" id="{5DBC8AF2-BB70-46FE-8BB0-468EF98407C1}"/>
                    </a:ext>
                  </a:extLst>
                </p:cNvPr>
                <p:cNvSpPr/>
                <p:nvPr/>
              </p:nvSpPr>
              <p:spPr>
                <a:xfrm>
                  <a:off x="4782131" y="3032125"/>
                  <a:ext cx="2622550" cy="793750"/>
                </a:xfrm>
                <a:custGeom>
                  <a:avLst/>
                  <a:gdLst>
                    <a:gd name="connsiteX0" fmla="*/ 2082800 w 2622550"/>
                    <a:gd name="connsiteY0" fmla="*/ 0 h 793750"/>
                    <a:gd name="connsiteX1" fmla="*/ 2393950 w 2622550"/>
                    <a:gd name="connsiteY1" fmla="*/ 0 h 793750"/>
                    <a:gd name="connsiteX2" fmla="*/ 2622550 w 2622550"/>
                    <a:gd name="connsiteY2" fmla="*/ 254000 h 793750"/>
                    <a:gd name="connsiteX3" fmla="*/ 2171700 w 2622550"/>
                    <a:gd name="connsiteY3" fmla="*/ 793750 h 793750"/>
                    <a:gd name="connsiteX4" fmla="*/ 165100 w 2622550"/>
                    <a:gd name="connsiteY4" fmla="*/ 793750 h 793750"/>
                    <a:gd name="connsiteX5" fmla="*/ 0 w 2622550"/>
                    <a:gd name="connsiteY5" fmla="*/ 527050 h 793750"/>
                    <a:gd name="connsiteX6" fmla="*/ 2089150 w 2622550"/>
                    <a:gd name="connsiteY6" fmla="*/ 527050 h 793750"/>
                    <a:gd name="connsiteX7" fmla="*/ 2260600 w 2622550"/>
                    <a:gd name="connsiteY7" fmla="*/ 266700 h 793750"/>
                    <a:gd name="connsiteX8" fmla="*/ 2082800 w 2622550"/>
                    <a:gd name="connsiteY8" fmla="*/ 0 h 793750"/>
                    <a:gd name="connsiteX0" fmla="*/ 2082800 w 2622550"/>
                    <a:gd name="connsiteY0" fmla="*/ 0 h 793750"/>
                    <a:gd name="connsiteX1" fmla="*/ 2393950 w 2622550"/>
                    <a:gd name="connsiteY1" fmla="*/ 0 h 793750"/>
                    <a:gd name="connsiteX2" fmla="*/ 2622550 w 2622550"/>
                    <a:gd name="connsiteY2" fmla="*/ 254000 h 793750"/>
                    <a:gd name="connsiteX3" fmla="*/ 2171700 w 2622550"/>
                    <a:gd name="connsiteY3" fmla="*/ 793750 h 793750"/>
                    <a:gd name="connsiteX4" fmla="*/ 165100 w 2622550"/>
                    <a:gd name="connsiteY4" fmla="*/ 793750 h 793750"/>
                    <a:gd name="connsiteX5" fmla="*/ 0 w 2622550"/>
                    <a:gd name="connsiteY5" fmla="*/ 527050 h 793750"/>
                    <a:gd name="connsiteX6" fmla="*/ 2063750 w 2622550"/>
                    <a:gd name="connsiteY6" fmla="*/ 520700 h 793750"/>
                    <a:gd name="connsiteX7" fmla="*/ 2260600 w 2622550"/>
                    <a:gd name="connsiteY7" fmla="*/ 266700 h 793750"/>
                    <a:gd name="connsiteX8" fmla="*/ 2082800 w 2622550"/>
                    <a:gd name="connsiteY8" fmla="*/ 0 h 793750"/>
                    <a:gd name="connsiteX0" fmla="*/ 2082800 w 2622550"/>
                    <a:gd name="connsiteY0" fmla="*/ 0 h 793750"/>
                    <a:gd name="connsiteX1" fmla="*/ 2393950 w 2622550"/>
                    <a:gd name="connsiteY1" fmla="*/ 0 h 793750"/>
                    <a:gd name="connsiteX2" fmla="*/ 2622550 w 2622550"/>
                    <a:gd name="connsiteY2" fmla="*/ 254000 h 793750"/>
                    <a:gd name="connsiteX3" fmla="*/ 2203450 w 2622550"/>
                    <a:gd name="connsiteY3" fmla="*/ 781050 h 793750"/>
                    <a:gd name="connsiteX4" fmla="*/ 165100 w 2622550"/>
                    <a:gd name="connsiteY4" fmla="*/ 793750 h 793750"/>
                    <a:gd name="connsiteX5" fmla="*/ 0 w 2622550"/>
                    <a:gd name="connsiteY5" fmla="*/ 527050 h 793750"/>
                    <a:gd name="connsiteX6" fmla="*/ 2063750 w 2622550"/>
                    <a:gd name="connsiteY6" fmla="*/ 520700 h 793750"/>
                    <a:gd name="connsiteX7" fmla="*/ 2260600 w 2622550"/>
                    <a:gd name="connsiteY7" fmla="*/ 266700 h 793750"/>
                    <a:gd name="connsiteX8" fmla="*/ 2082800 w 2622550"/>
                    <a:gd name="connsiteY8" fmla="*/ 0 h 79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2550" h="793750">
                      <a:moveTo>
                        <a:pt x="2082800" y="0"/>
                      </a:moveTo>
                      <a:lnTo>
                        <a:pt x="2393950" y="0"/>
                      </a:lnTo>
                      <a:lnTo>
                        <a:pt x="2622550" y="254000"/>
                      </a:lnTo>
                      <a:lnTo>
                        <a:pt x="2203450" y="781050"/>
                      </a:lnTo>
                      <a:lnTo>
                        <a:pt x="165100" y="793750"/>
                      </a:lnTo>
                      <a:lnTo>
                        <a:pt x="0" y="527050"/>
                      </a:lnTo>
                      <a:lnTo>
                        <a:pt x="2063750" y="520700"/>
                      </a:lnTo>
                      <a:lnTo>
                        <a:pt x="2260600" y="266700"/>
                      </a:lnTo>
                      <a:lnTo>
                        <a:pt x="2082800" y="0"/>
                      </a:lnTo>
                      <a:close/>
                    </a:path>
                  </a:pathLst>
                </a:custGeom>
                <a:solidFill>
                  <a:srgbClr val="0A9CCD"/>
                </a:solidFill>
                <a:ln w="12700" cap="flat" cmpd="sng" algn="ctr">
                  <a:solidFill>
                    <a:srgbClr val="0A9CC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 name="Freeform: Shape 3">
                  <a:extLst>
                    <a:ext uri="{FF2B5EF4-FFF2-40B4-BE49-F238E27FC236}">
                      <a16:creationId xmlns:a16="http://schemas.microsoft.com/office/drawing/2014/main" id="{075352DF-87CC-4571-A056-662A625D9672}"/>
                    </a:ext>
                  </a:extLst>
                </p:cNvPr>
                <p:cNvSpPr/>
                <p:nvPr/>
              </p:nvSpPr>
              <p:spPr>
                <a:xfrm flipV="1">
                  <a:off x="2533488" y="3032125"/>
                  <a:ext cx="2622550" cy="793750"/>
                </a:xfrm>
                <a:custGeom>
                  <a:avLst/>
                  <a:gdLst>
                    <a:gd name="connsiteX0" fmla="*/ 2082800 w 2622550"/>
                    <a:gd name="connsiteY0" fmla="*/ 0 h 793750"/>
                    <a:gd name="connsiteX1" fmla="*/ 2393950 w 2622550"/>
                    <a:gd name="connsiteY1" fmla="*/ 0 h 793750"/>
                    <a:gd name="connsiteX2" fmla="*/ 2622550 w 2622550"/>
                    <a:gd name="connsiteY2" fmla="*/ 254000 h 793750"/>
                    <a:gd name="connsiteX3" fmla="*/ 2171700 w 2622550"/>
                    <a:gd name="connsiteY3" fmla="*/ 793750 h 793750"/>
                    <a:gd name="connsiteX4" fmla="*/ 165100 w 2622550"/>
                    <a:gd name="connsiteY4" fmla="*/ 793750 h 793750"/>
                    <a:gd name="connsiteX5" fmla="*/ 0 w 2622550"/>
                    <a:gd name="connsiteY5" fmla="*/ 527050 h 793750"/>
                    <a:gd name="connsiteX6" fmla="*/ 2089150 w 2622550"/>
                    <a:gd name="connsiteY6" fmla="*/ 527050 h 793750"/>
                    <a:gd name="connsiteX7" fmla="*/ 2260600 w 2622550"/>
                    <a:gd name="connsiteY7" fmla="*/ 266700 h 793750"/>
                    <a:gd name="connsiteX8" fmla="*/ 2082800 w 2622550"/>
                    <a:gd name="connsiteY8" fmla="*/ 0 h 793750"/>
                    <a:gd name="connsiteX0" fmla="*/ 2082800 w 2622550"/>
                    <a:gd name="connsiteY0" fmla="*/ 0 h 793750"/>
                    <a:gd name="connsiteX1" fmla="*/ 2393950 w 2622550"/>
                    <a:gd name="connsiteY1" fmla="*/ 0 h 793750"/>
                    <a:gd name="connsiteX2" fmla="*/ 2622550 w 2622550"/>
                    <a:gd name="connsiteY2" fmla="*/ 254000 h 793750"/>
                    <a:gd name="connsiteX3" fmla="*/ 2171700 w 2622550"/>
                    <a:gd name="connsiteY3" fmla="*/ 793750 h 793750"/>
                    <a:gd name="connsiteX4" fmla="*/ 165100 w 2622550"/>
                    <a:gd name="connsiteY4" fmla="*/ 793750 h 793750"/>
                    <a:gd name="connsiteX5" fmla="*/ 0 w 2622550"/>
                    <a:gd name="connsiteY5" fmla="*/ 527050 h 793750"/>
                    <a:gd name="connsiteX6" fmla="*/ 2063750 w 2622550"/>
                    <a:gd name="connsiteY6" fmla="*/ 520700 h 793750"/>
                    <a:gd name="connsiteX7" fmla="*/ 2260600 w 2622550"/>
                    <a:gd name="connsiteY7" fmla="*/ 266700 h 793750"/>
                    <a:gd name="connsiteX8" fmla="*/ 2082800 w 2622550"/>
                    <a:gd name="connsiteY8" fmla="*/ 0 h 793750"/>
                    <a:gd name="connsiteX0" fmla="*/ 2082800 w 2622550"/>
                    <a:gd name="connsiteY0" fmla="*/ 0 h 793750"/>
                    <a:gd name="connsiteX1" fmla="*/ 2393950 w 2622550"/>
                    <a:gd name="connsiteY1" fmla="*/ 0 h 793750"/>
                    <a:gd name="connsiteX2" fmla="*/ 2622550 w 2622550"/>
                    <a:gd name="connsiteY2" fmla="*/ 254000 h 793750"/>
                    <a:gd name="connsiteX3" fmla="*/ 2203450 w 2622550"/>
                    <a:gd name="connsiteY3" fmla="*/ 781050 h 793750"/>
                    <a:gd name="connsiteX4" fmla="*/ 165100 w 2622550"/>
                    <a:gd name="connsiteY4" fmla="*/ 793750 h 793750"/>
                    <a:gd name="connsiteX5" fmla="*/ 0 w 2622550"/>
                    <a:gd name="connsiteY5" fmla="*/ 527050 h 793750"/>
                    <a:gd name="connsiteX6" fmla="*/ 2063750 w 2622550"/>
                    <a:gd name="connsiteY6" fmla="*/ 520700 h 793750"/>
                    <a:gd name="connsiteX7" fmla="*/ 2260600 w 2622550"/>
                    <a:gd name="connsiteY7" fmla="*/ 266700 h 793750"/>
                    <a:gd name="connsiteX8" fmla="*/ 2082800 w 2622550"/>
                    <a:gd name="connsiteY8" fmla="*/ 0 h 79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2550" h="793750">
                      <a:moveTo>
                        <a:pt x="2082800" y="0"/>
                      </a:moveTo>
                      <a:lnTo>
                        <a:pt x="2393950" y="0"/>
                      </a:lnTo>
                      <a:lnTo>
                        <a:pt x="2622550" y="254000"/>
                      </a:lnTo>
                      <a:lnTo>
                        <a:pt x="2203450" y="781050"/>
                      </a:lnTo>
                      <a:lnTo>
                        <a:pt x="165100" y="793750"/>
                      </a:lnTo>
                      <a:lnTo>
                        <a:pt x="0" y="527050"/>
                      </a:lnTo>
                      <a:lnTo>
                        <a:pt x="2063750" y="520700"/>
                      </a:lnTo>
                      <a:lnTo>
                        <a:pt x="2260600" y="266700"/>
                      </a:lnTo>
                      <a:lnTo>
                        <a:pt x="2082800" y="0"/>
                      </a:lnTo>
                      <a:close/>
                    </a:path>
                  </a:pathLst>
                </a:custGeom>
                <a:solidFill>
                  <a:srgbClr val="F25E3D"/>
                </a:solidFill>
                <a:ln w="12700" cap="flat" cmpd="sng" algn="ctr">
                  <a:solidFill>
                    <a:srgbClr val="F25E3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Freeform: Shape 4">
                  <a:extLst>
                    <a:ext uri="{FF2B5EF4-FFF2-40B4-BE49-F238E27FC236}">
                      <a16:creationId xmlns:a16="http://schemas.microsoft.com/office/drawing/2014/main" id="{E8518581-BBB1-4A6A-9F44-A3DE3FB2B5C0}"/>
                    </a:ext>
                  </a:extLst>
                </p:cNvPr>
                <p:cNvSpPr/>
                <p:nvPr/>
              </p:nvSpPr>
              <p:spPr>
                <a:xfrm>
                  <a:off x="299358" y="3032125"/>
                  <a:ext cx="2622550" cy="793750"/>
                </a:xfrm>
                <a:custGeom>
                  <a:avLst/>
                  <a:gdLst>
                    <a:gd name="connsiteX0" fmla="*/ 2082800 w 2622550"/>
                    <a:gd name="connsiteY0" fmla="*/ 0 h 793750"/>
                    <a:gd name="connsiteX1" fmla="*/ 2393950 w 2622550"/>
                    <a:gd name="connsiteY1" fmla="*/ 0 h 793750"/>
                    <a:gd name="connsiteX2" fmla="*/ 2622550 w 2622550"/>
                    <a:gd name="connsiteY2" fmla="*/ 254000 h 793750"/>
                    <a:gd name="connsiteX3" fmla="*/ 2171700 w 2622550"/>
                    <a:gd name="connsiteY3" fmla="*/ 793750 h 793750"/>
                    <a:gd name="connsiteX4" fmla="*/ 165100 w 2622550"/>
                    <a:gd name="connsiteY4" fmla="*/ 793750 h 793750"/>
                    <a:gd name="connsiteX5" fmla="*/ 0 w 2622550"/>
                    <a:gd name="connsiteY5" fmla="*/ 527050 h 793750"/>
                    <a:gd name="connsiteX6" fmla="*/ 2089150 w 2622550"/>
                    <a:gd name="connsiteY6" fmla="*/ 527050 h 793750"/>
                    <a:gd name="connsiteX7" fmla="*/ 2260600 w 2622550"/>
                    <a:gd name="connsiteY7" fmla="*/ 266700 h 793750"/>
                    <a:gd name="connsiteX8" fmla="*/ 2082800 w 2622550"/>
                    <a:gd name="connsiteY8" fmla="*/ 0 h 793750"/>
                    <a:gd name="connsiteX0" fmla="*/ 2082800 w 2622550"/>
                    <a:gd name="connsiteY0" fmla="*/ 0 h 793750"/>
                    <a:gd name="connsiteX1" fmla="*/ 2393950 w 2622550"/>
                    <a:gd name="connsiteY1" fmla="*/ 0 h 793750"/>
                    <a:gd name="connsiteX2" fmla="*/ 2622550 w 2622550"/>
                    <a:gd name="connsiteY2" fmla="*/ 254000 h 793750"/>
                    <a:gd name="connsiteX3" fmla="*/ 2171700 w 2622550"/>
                    <a:gd name="connsiteY3" fmla="*/ 793750 h 793750"/>
                    <a:gd name="connsiteX4" fmla="*/ 165100 w 2622550"/>
                    <a:gd name="connsiteY4" fmla="*/ 793750 h 793750"/>
                    <a:gd name="connsiteX5" fmla="*/ 0 w 2622550"/>
                    <a:gd name="connsiteY5" fmla="*/ 527050 h 793750"/>
                    <a:gd name="connsiteX6" fmla="*/ 2063750 w 2622550"/>
                    <a:gd name="connsiteY6" fmla="*/ 520700 h 793750"/>
                    <a:gd name="connsiteX7" fmla="*/ 2260600 w 2622550"/>
                    <a:gd name="connsiteY7" fmla="*/ 266700 h 793750"/>
                    <a:gd name="connsiteX8" fmla="*/ 2082800 w 2622550"/>
                    <a:gd name="connsiteY8" fmla="*/ 0 h 793750"/>
                    <a:gd name="connsiteX0" fmla="*/ 2082800 w 2622550"/>
                    <a:gd name="connsiteY0" fmla="*/ 0 h 793750"/>
                    <a:gd name="connsiteX1" fmla="*/ 2393950 w 2622550"/>
                    <a:gd name="connsiteY1" fmla="*/ 0 h 793750"/>
                    <a:gd name="connsiteX2" fmla="*/ 2622550 w 2622550"/>
                    <a:gd name="connsiteY2" fmla="*/ 254000 h 793750"/>
                    <a:gd name="connsiteX3" fmla="*/ 2203450 w 2622550"/>
                    <a:gd name="connsiteY3" fmla="*/ 781050 h 793750"/>
                    <a:gd name="connsiteX4" fmla="*/ 165100 w 2622550"/>
                    <a:gd name="connsiteY4" fmla="*/ 793750 h 793750"/>
                    <a:gd name="connsiteX5" fmla="*/ 0 w 2622550"/>
                    <a:gd name="connsiteY5" fmla="*/ 527050 h 793750"/>
                    <a:gd name="connsiteX6" fmla="*/ 2063750 w 2622550"/>
                    <a:gd name="connsiteY6" fmla="*/ 520700 h 793750"/>
                    <a:gd name="connsiteX7" fmla="*/ 2260600 w 2622550"/>
                    <a:gd name="connsiteY7" fmla="*/ 266700 h 793750"/>
                    <a:gd name="connsiteX8" fmla="*/ 2082800 w 2622550"/>
                    <a:gd name="connsiteY8" fmla="*/ 0 h 79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2550" h="793750">
                      <a:moveTo>
                        <a:pt x="2082800" y="0"/>
                      </a:moveTo>
                      <a:lnTo>
                        <a:pt x="2393950" y="0"/>
                      </a:lnTo>
                      <a:lnTo>
                        <a:pt x="2622550" y="254000"/>
                      </a:lnTo>
                      <a:lnTo>
                        <a:pt x="2203450" y="781050"/>
                      </a:lnTo>
                      <a:lnTo>
                        <a:pt x="165100" y="793750"/>
                      </a:lnTo>
                      <a:lnTo>
                        <a:pt x="0" y="527050"/>
                      </a:lnTo>
                      <a:lnTo>
                        <a:pt x="2063750" y="520700"/>
                      </a:lnTo>
                      <a:lnTo>
                        <a:pt x="2260600" y="266700"/>
                      </a:lnTo>
                      <a:lnTo>
                        <a:pt x="2082800" y="0"/>
                      </a:lnTo>
                      <a:close/>
                    </a:path>
                  </a:pathLst>
                </a:custGeom>
                <a:solidFill>
                  <a:srgbClr val="9762AA"/>
                </a:solidFill>
                <a:ln w="12700" cap="flat" cmpd="sng" algn="ctr">
                  <a:solidFill>
                    <a:srgbClr val="9762A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44" name="Group 43">
                  <a:extLst>
                    <a:ext uri="{FF2B5EF4-FFF2-40B4-BE49-F238E27FC236}">
                      <a16:creationId xmlns:a16="http://schemas.microsoft.com/office/drawing/2014/main" id="{1D2A5C26-D367-45BE-B2A2-91AF7E9762FE}"/>
                    </a:ext>
                  </a:extLst>
                </p:cNvPr>
                <p:cNvGrpSpPr/>
                <p:nvPr/>
              </p:nvGrpSpPr>
              <p:grpSpPr>
                <a:xfrm>
                  <a:off x="931333" y="3825875"/>
                  <a:ext cx="914400" cy="1625600"/>
                  <a:chOff x="931333" y="4097867"/>
                  <a:chExt cx="914400" cy="1625600"/>
                </a:xfrm>
              </p:grpSpPr>
              <p:cxnSp>
                <p:nvCxnSpPr>
                  <p:cNvPr id="58" name="Straight Connector 57">
                    <a:extLst>
                      <a:ext uri="{FF2B5EF4-FFF2-40B4-BE49-F238E27FC236}">
                        <a16:creationId xmlns:a16="http://schemas.microsoft.com/office/drawing/2014/main" id="{DD2422E0-C319-47BB-AC3F-6E5B7B6934C8}"/>
                      </a:ext>
                    </a:extLst>
                  </p:cNvPr>
                  <p:cNvCxnSpPr>
                    <a:cxnSpLocks/>
                    <a:endCxn id="59" idx="0"/>
                  </p:cNvCxnSpPr>
                  <p:nvPr/>
                </p:nvCxnSpPr>
                <p:spPr>
                  <a:xfrm>
                    <a:off x="1388533" y="4097867"/>
                    <a:ext cx="0" cy="711200"/>
                  </a:xfrm>
                  <a:prstGeom prst="line">
                    <a:avLst/>
                  </a:prstGeom>
                  <a:noFill/>
                  <a:ln w="28575" cap="flat" cmpd="sng" algn="ctr">
                    <a:solidFill>
                      <a:sysClr val="window" lastClr="FFFFFF">
                        <a:lumMod val="65000"/>
                      </a:sysClr>
                    </a:solidFill>
                    <a:prstDash val="solid"/>
                    <a:miter lim="800000"/>
                  </a:ln>
                  <a:effectLst/>
                </p:spPr>
              </p:cxnSp>
              <p:sp>
                <p:nvSpPr>
                  <p:cNvPr id="59" name="Oval 58">
                    <a:extLst>
                      <a:ext uri="{FF2B5EF4-FFF2-40B4-BE49-F238E27FC236}">
                        <a16:creationId xmlns:a16="http://schemas.microsoft.com/office/drawing/2014/main" id="{665F2266-E42A-47F9-B31D-3D7232A6AC1B}"/>
                      </a:ext>
                    </a:extLst>
                  </p:cNvPr>
                  <p:cNvSpPr/>
                  <p:nvPr/>
                </p:nvSpPr>
                <p:spPr>
                  <a:xfrm>
                    <a:off x="931333" y="4809067"/>
                    <a:ext cx="914400" cy="914400"/>
                  </a:xfrm>
                  <a:prstGeom prst="ellipse">
                    <a:avLst/>
                  </a:prstGeom>
                  <a:solidFill>
                    <a:srgbClr val="9762AA"/>
                  </a:solidFill>
                  <a:ln w="12700" cap="flat" cmpd="sng" algn="ctr">
                    <a:solidFill>
                      <a:srgbClr val="9762AA"/>
                    </a:solidFill>
                    <a:prstDash val="solid"/>
                    <a:miter lim="800000"/>
                  </a:ln>
                  <a:effectLst>
                    <a:outerShdw blurRad="50800" dist="508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5" name="Group 44">
                  <a:extLst>
                    <a:ext uri="{FF2B5EF4-FFF2-40B4-BE49-F238E27FC236}">
                      <a16:creationId xmlns:a16="http://schemas.microsoft.com/office/drawing/2014/main" id="{B8E1D112-088C-4344-8673-805C5B5B52AC}"/>
                    </a:ext>
                  </a:extLst>
                </p:cNvPr>
                <p:cNvGrpSpPr/>
                <p:nvPr/>
              </p:nvGrpSpPr>
              <p:grpSpPr>
                <a:xfrm>
                  <a:off x="5481236" y="3825875"/>
                  <a:ext cx="914400" cy="1625600"/>
                  <a:chOff x="931333" y="4097867"/>
                  <a:chExt cx="914400" cy="1625600"/>
                </a:xfrm>
              </p:grpSpPr>
              <p:cxnSp>
                <p:nvCxnSpPr>
                  <p:cNvPr id="56" name="Straight Connector 55">
                    <a:extLst>
                      <a:ext uri="{FF2B5EF4-FFF2-40B4-BE49-F238E27FC236}">
                        <a16:creationId xmlns:a16="http://schemas.microsoft.com/office/drawing/2014/main" id="{2E4C10D4-6F50-4046-8662-502B6AD8B236}"/>
                      </a:ext>
                    </a:extLst>
                  </p:cNvPr>
                  <p:cNvCxnSpPr>
                    <a:cxnSpLocks/>
                    <a:endCxn id="57" idx="0"/>
                  </p:cNvCxnSpPr>
                  <p:nvPr/>
                </p:nvCxnSpPr>
                <p:spPr>
                  <a:xfrm>
                    <a:off x="1388533" y="4097867"/>
                    <a:ext cx="0" cy="711200"/>
                  </a:xfrm>
                  <a:prstGeom prst="line">
                    <a:avLst/>
                  </a:prstGeom>
                  <a:noFill/>
                  <a:ln w="28575" cap="flat" cmpd="sng" algn="ctr">
                    <a:solidFill>
                      <a:sysClr val="window" lastClr="FFFFFF">
                        <a:lumMod val="65000"/>
                      </a:sysClr>
                    </a:solidFill>
                    <a:prstDash val="solid"/>
                    <a:miter lim="800000"/>
                  </a:ln>
                  <a:effectLst/>
                </p:spPr>
              </p:cxnSp>
              <p:sp>
                <p:nvSpPr>
                  <p:cNvPr id="57" name="Oval 56">
                    <a:extLst>
                      <a:ext uri="{FF2B5EF4-FFF2-40B4-BE49-F238E27FC236}">
                        <a16:creationId xmlns:a16="http://schemas.microsoft.com/office/drawing/2014/main" id="{755724BB-86C8-4E0A-B54C-5B58E4CD1B16}"/>
                      </a:ext>
                    </a:extLst>
                  </p:cNvPr>
                  <p:cNvSpPr/>
                  <p:nvPr/>
                </p:nvSpPr>
                <p:spPr>
                  <a:xfrm>
                    <a:off x="931333" y="4809067"/>
                    <a:ext cx="914400" cy="914400"/>
                  </a:xfrm>
                  <a:prstGeom prst="ellipse">
                    <a:avLst/>
                  </a:prstGeom>
                  <a:solidFill>
                    <a:srgbClr val="0A9CCD"/>
                  </a:solidFill>
                  <a:ln w="12700" cap="flat" cmpd="sng" algn="ctr">
                    <a:solidFill>
                      <a:srgbClr val="0A9CCD"/>
                    </a:solidFill>
                    <a:prstDash val="solid"/>
                    <a:miter lim="800000"/>
                  </a:ln>
                  <a:effectLst>
                    <a:outerShdw blurRad="50800" dist="508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47" name="Group 46">
                  <a:extLst>
                    <a:ext uri="{FF2B5EF4-FFF2-40B4-BE49-F238E27FC236}">
                      <a16:creationId xmlns:a16="http://schemas.microsoft.com/office/drawing/2014/main" id="{9FC39F71-35E9-4496-82DA-AC90102C29D0}"/>
                    </a:ext>
                  </a:extLst>
                </p:cNvPr>
                <p:cNvGrpSpPr/>
                <p:nvPr/>
              </p:nvGrpSpPr>
              <p:grpSpPr>
                <a:xfrm>
                  <a:off x="10133493" y="3825875"/>
                  <a:ext cx="914400" cy="1625600"/>
                  <a:chOff x="931333" y="4097867"/>
                  <a:chExt cx="914400" cy="1625600"/>
                </a:xfrm>
              </p:grpSpPr>
              <p:cxnSp>
                <p:nvCxnSpPr>
                  <p:cNvPr id="54" name="Straight Connector 53">
                    <a:extLst>
                      <a:ext uri="{FF2B5EF4-FFF2-40B4-BE49-F238E27FC236}">
                        <a16:creationId xmlns:a16="http://schemas.microsoft.com/office/drawing/2014/main" id="{C42518E8-10DC-4CC5-A060-D4BECD298994}"/>
                      </a:ext>
                    </a:extLst>
                  </p:cNvPr>
                  <p:cNvCxnSpPr>
                    <a:cxnSpLocks/>
                    <a:endCxn id="55" idx="0"/>
                  </p:cNvCxnSpPr>
                  <p:nvPr/>
                </p:nvCxnSpPr>
                <p:spPr>
                  <a:xfrm>
                    <a:off x="1388533" y="4097867"/>
                    <a:ext cx="0" cy="711200"/>
                  </a:xfrm>
                  <a:prstGeom prst="line">
                    <a:avLst/>
                  </a:prstGeom>
                  <a:noFill/>
                  <a:ln w="28575" cap="flat" cmpd="sng" algn="ctr">
                    <a:solidFill>
                      <a:sysClr val="window" lastClr="FFFFFF">
                        <a:lumMod val="65000"/>
                      </a:sysClr>
                    </a:solidFill>
                    <a:prstDash val="solid"/>
                    <a:miter lim="800000"/>
                  </a:ln>
                  <a:effectLst/>
                </p:spPr>
              </p:cxnSp>
              <p:sp>
                <p:nvSpPr>
                  <p:cNvPr id="55" name="Oval 54">
                    <a:extLst>
                      <a:ext uri="{FF2B5EF4-FFF2-40B4-BE49-F238E27FC236}">
                        <a16:creationId xmlns:a16="http://schemas.microsoft.com/office/drawing/2014/main" id="{64C51EA6-C986-4F0B-9691-639F10F1ACDA}"/>
                      </a:ext>
                    </a:extLst>
                  </p:cNvPr>
                  <p:cNvSpPr/>
                  <p:nvPr/>
                </p:nvSpPr>
                <p:spPr>
                  <a:xfrm>
                    <a:off x="931333" y="4809067"/>
                    <a:ext cx="914400" cy="914400"/>
                  </a:xfrm>
                  <a:prstGeom prst="ellipse">
                    <a:avLst/>
                  </a:prstGeom>
                  <a:solidFill>
                    <a:srgbClr val="FBAD4B"/>
                  </a:solidFill>
                  <a:ln w="12700" cap="flat" cmpd="sng" algn="ctr">
                    <a:solidFill>
                      <a:srgbClr val="FBAD4B"/>
                    </a:solidFill>
                    <a:prstDash val="solid"/>
                    <a:miter lim="800000"/>
                  </a:ln>
                  <a:effectLst>
                    <a:outerShdw blurRad="50800" dist="508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8" name="Group 47">
                  <a:extLst>
                    <a:ext uri="{FF2B5EF4-FFF2-40B4-BE49-F238E27FC236}">
                      <a16:creationId xmlns:a16="http://schemas.microsoft.com/office/drawing/2014/main" id="{11DBB36F-0E8E-45FF-B0AF-008E7C33BF85}"/>
                    </a:ext>
                  </a:extLst>
                </p:cNvPr>
                <p:cNvGrpSpPr/>
                <p:nvPr/>
              </p:nvGrpSpPr>
              <p:grpSpPr>
                <a:xfrm flipV="1">
                  <a:off x="3153065" y="1406525"/>
                  <a:ext cx="914400" cy="1625600"/>
                  <a:chOff x="931333" y="4097867"/>
                  <a:chExt cx="914400" cy="1625600"/>
                </a:xfrm>
              </p:grpSpPr>
              <p:cxnSp>
                <p:nvCxnSpPr>
                  <p:cNvPr id="52" name="Straight Connector 51">
                    <a:extLst>
                      <a:ext uri="{FF2B5EF4-FFF2-40B4-BE49-F238E27FC236}">
                        <a16:creationId xmlns:a16="http://schemas.microsoft.com/office/drawing/2014/main" id="{6E192BAD-C602-43C6-A9FE-B998F925FD04}"/>
                      </a:ext>
                    </a:extLst>
                  </p:cNvPr>
                  <p:cNvCxnSpPr>
                    <a:cxnSpLocks/>
                    <a:endCxn id="53" idx="0"/>
                  </p:cNvCxnSpPr>
                  <p:nvPr/>
                </p:nvCxnSpPr>
                <p:spPr>
                  <a:xfrm>
                    <a:off x="1388533" y="4097867"/>
                    <a:ext cx="0" cy="711200"/>
                  </a:xfrm>
                  <a:prstGeom prst="line">
                    <a:avLst/>
                  </a:prstGeom>
                  <a:noFill/>
                  <a:ln w="28575" cap="flat" cmpd="sng" algn="ctr">
                    <a:solidFill>
                      <a:sysClr val="window" lastClr="FFFFFF">
                        <a:lumMod val="65000"/>
                      </a:sysClr>
                    </a:solidFill>
                    <a:prstDash val="solid"/>
                    <a:miter lim="800000"/>
                  </a:ln>
                  <a:effectLst/>
                </p:spPr>
              </p:cxnSp>
              <p:sp>
                <p:nvSpPr>
                  <p:cNvPr id="53" name="Oval 52">
                    <a:extLst>
                      <a:ext uri="{FF2B5EF4-FFF2-40B4-BE49-F238E27FC236}">
                        <a16:creationId xmlns:a16="http://schemas.microsoft.com/office/drawing/2014/main" id="{0F1A5A72-36A8-4609-B66E-B5F18498D27F}"/>
                      </a:ext>
                    </a:extLst>
                  </p:cNvPr>
                  <p:cNvSpPr/>
                  <p:nvPr/>
                </p:nvSpPr>
                <p:spPr>
                  <a:xfrm>
                    <a:off x="931333" y="4809067"/>
                    <a:ext cx="914400" cy="914400"/>
                  </a:xfrm>
                  <a:prstGeom prst="ellipse">
                    <a:avLst/>
                  </a:prstGeom>
                  <a:solidFill>
                    <a:srgbClr val="F25E3D"/>
                  </a:solidFill>
                  <a:ln w="12700" cap="flat" cmpd="sng" algn="ctr">
                    <a:solidFill>
                      <a:srgbClr val="F25E3D"/>
                    </a:solidFill>
                    <a:prstDash val="solid"/>
                    <a:miter lim="800000"/>
                  </a:ln>
                  <a:effectLst>
                    <a:outerShdw blurRad="50800" dist="50800" dir="18900000" algn="b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9" name="Group 48">
                  <a:extLst>
                    <a:ext uri="{FF2B5EF4-FFF2-40B4-BE49-F238E27FC236}">
                      <a16:creationId xmlns:a16="http://schemas.microsoft.com/office/drawing/2014/main" id="{878352E6-C127-42BB-A796-FE4C2F2E1F2D}"/>
                    </a:ext>
                  </a:extLst>
                </p:cNvPr>
                <p:cNvGrpSpPr/>
                <p:nvPr/>
              </p:nvGrpSpPr>
              <p:grpSpPr>
                <a:xfrm flipV="1">
                  <a:off x="7667337" y="1406525"/>
                  <a:ext cx="914400" cy="1625600"/>
                  <a:chOff x="931333" y="4097867"/>
                  <a:chExt cx="914400" cy="1625600"/>
                </a:xfrm>
              </p:grpSpPr>
              <p:cxnSp>
                <p:nvCxnSpPr>
                  <p:cNvPr id="50" name="Straight Connector 49">
                    <a:extLst>
                      <a:ext uri="{FF2B5EF4-FFF2-40B4-BE49-F238E27FC236}">
                        <a16:creationId xmlns:a16="http://schemas.microsoft.com/office/drawing/2014/main" id="{D301D4F0-87ED-4041-ACE0-F53B98F0941F}"/>
                      </a:ext>
                    </a:extLst>
                  </p:cNvPr>
                  <p:cNvCxnSpPr>
                    <a:cxnSpLocks/>
                    <a:endCxn id="51" idx="0"/>
                  </p:cNvCxnSpPr>
                  <p:nvPr/>
                </p:nvCxnSpPr>
                <p:spPr>
                  <a:xfrm>
                    <a:off x="1388533" y="4097867"/>
                    <a:ext cx="0" cy="711200"/>
                  </a:xfrm>
                  <a:prstGeom prst="line">
                    <a:avLst/>
                  </a:prstGeom>
                  <a:noFill/>
                  <a:ln w="28575" cap="flat" cmpd="sng" algn="ctr">
                    <a:solidFill>
                      <a:sysClr val="window" lastClr="FFFFFF">
                        <a:lumMod val="65000"/>
                      </a:sysClr>
                    </a:solidFill>
                    <a:prstDash val="solid"/>
                    <a:miter lim="800000"/>
                  </a:ln>
                  <a:effectLst/>
                </p:spPr>
              </p:cxnSp>
              <p:sp>
                <p:nvSpPr>
                  <p:cNvPr id="51" name="Oval 50">
                    <a:extLst>
                      <a:ext uri="{FF2B5EF4-FFF2-40B4-BE49-F238E27FC236}">
                        <a16:creationId xmlns:a16="http://schemas.microsoft.com/office/drawing/2014/main" id="{FD1346FE-B485-46E9-B822-E2FFB0925FDA}"/>
                      </a:ext>
                    </a:extLst>
                  </p:cNvPr>
                  <p:cNvSpPr/>
                  <p:nvPr/>
                </p:nvSpPr>
                <p:spPr>
                  <a:xfrm>
                    <a:off x="931333" y="4809067"/>
                    <a:ext cx="914400" cy="914400"/>
                  </a:xfrm>
                  <a:prstGeom prst="ellipse">
                    <a:avLst/>
                  </a:prstGeom>
                  <a:solidFill>
                    <a:srgbClr val="69AA43"/>
                  </a:solidFill>
                  <a:ln w="12700" cap="flat" cmpd="sng" algn="ctr">
                    <a:solidFill>
                      <a:srgbClr val="69AA43"/>
                    </a:solidFill>
                    <a:prstDash val="solid"/>
                    <a:miter lim="800000"/>
                  </a:ln>
                  <a:effectLst>
                    <a:outerShdw blurRad="50800" dist="50800" dir="18900000" algn="b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26" name="TextBox 25">
                <a:extLst>
                  <a:ext uri="{FF2B5EF4-FFF2-40B4-BE49-F238E27FC236}">
                    <a16:creationId xmlns:a16="http://schemas.microsoft.com/office/drawing/2014/main" id="{1B925CE7-2BDF-4B7B-88EF-E87AFF0D8380}"/>
                  </a:ext>
                </a:extLst>
              </p:cNvPr>
              <p:cNvSpPr txBox="1"/>
              <p:nvPr/>
            </p:nvSpPr>
            <p:spPr>
              <a:xfrm>
                <a:off x="510418" y="3032125"/>
                <a:ext cx="1756228"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Georgia Pro Cond" panose="02040506050405020303" pitchFamily="18" charset="0"/>
                  </a:rPr>
                  <a:t>2023/24</a:t>
                </a:r>
              </a:p>
            </p:txBody>
          </p:sp>
          <p:sp>
            <p:nvSpPr>
              <p:cNvPr id="27" name="TextBox 26">
                <a:extLst>
                  <a:ext uri="{FF2B5EF4-FFF2-40B4-BE49-F238E27FC236}">
                    <a16:creationId xmlns:a16="http://schemas.microsoft.com/office/drawing/2014/main" id="{F82DCA3D-3176-40B6-8321-887C14B7FC6D}"/>
                  </a:ext>
                </a:extLst>
              </p:cNvPr>
              <p:cNvSpPr txBox="1"/>
              <p:nvPr/>
            </p:nvSpPr>
            <p:spPr>
              <a:xfrm>
                <a:off x="5061856" y="3032125"/>
                <a:ext cx="1756228"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Georgia Pro Cond" panose="02040506050405020303" pitchFamily="18" charset="0"/>
                  </a:rPr>
                  <a:t>2025/26</a:t>
                </a:r>
              </a:p>
            </p:txBody>
          </p:sp>
          <p:sp>
            <p:nvSpPr>
              <p:cNvPr id="29" name="TextBox 28">
                <a:extLst>
                  <a:ext uri="{FF2B5EF4-FFF2-40B4-BE49-F238E27FC236}">
                    <a16:creationId xmlns:a16="http://schemas.microsoft.com/office/drawing/2014/main" id="{DB98ECE0-592C-4A05-A881-80CF756BABBC}"/>
                  </a:ext>
                </a:extLst>
              </p:cNvPr>
              <p:cNvSpPr txBox="1"/>
              <p:nvPr/>
            </p:nvSpPr>
            <p:spPr>
              <a:xfrm>
                <a:off x="9593311" y="3032125"/>
                <a:ext cx="1756228"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Georgia Pro Cond" panose="02040506050405020303" pitchFamily="18" charset="0"/>
                  </a:rPr>
                  <a:t>2027/28</a:t>
                </a:r>
              </a:p>
            </p:txBody>
          </p:sp>
          <p:sp>
            <p:nvSpPr>
              <p:cNvPr id="30" name="TextBox 29">
                <a:extLst>
                  <a:ext uri="{FF2B5EF4-FFF2-40B4-BE49-F238E27FC236}">
                    <a16:creationId xmlns:a16="http://schemas.microsoft.com/office/drawing/2014/main" id="{13037770-DDF9-4AA0-8351-B59CEF5A14A2}"/>
                  </a:ext>
                </a:extLst>
              </p:cNvPr>
              <p:cNvSpPr txBox="1"/>
              <p:nvPr/>
            </p:nvSpPr>
            <p:spPr>
              <a:xfrm>
                <a:off x="2818083" y="3429000"/>
                <a:ext cx="1756228"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Georgia Pro Cond" panose="02040506050405020303" pitchFamily="18" charset="0"/>
                  </a:rPr>
                  <a:t>2024/25</a:t>
                </a:r>
              </a:p>
            </p:txBody>
          </p:sp>
          <p:sp>
            <p:nvSpPr>
              <p:cNvPr id="33" name="TextBox 32">
                <a:extLst>
                  <a:ext uri="{FF2B5EF4-FFF2-40B4-BE49-F238E27FC236}">
                    <a16:creationId xmlns:a16="http://schemas.microsoft.com/office/drawing/2014/main" id="{C5D6355D-6D10-43B5-816E-9371BB080217}"/>
                  </a:ext>
                </a:extLst>
              </p:cNvPr>
              <p:cNvSpPr txBox="1"/>
              <p:nvPr/>
            </p:nvSpPr>
            <p:spPr>
              <a:xfrm>
                <a:off x="7300573" y="3429000"/>
                <a:ext cx="1756228"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Georgia Pro Cond" panose="02040506050405020303" pitchFamily="18" charset="0"/>
                  </a:rPr>
                  <a:t>2026/27</a:t>
                </a:r>
              </a:p>
            </p:txBody>
          </p:sp>
          <p:sp>
            <p:nvSpPr>
              <p:cNvPr id="34" name="TextBox 33">
                <a:extLst>
                  <a:ext uri="{FF2B5EF4-FFF2-40B4-BE49-F238E27FC236}">
                    <a16:creationId xmlns:a16="http://schemas.microsoft.com/office/drawing/2014/main" id="{1817BD74-8055-4A35-BD53-0FF22EF0A310}"/>
                  </a:ext>
                </a:extLst>
              </p:cNvPr>
              <p:cNvSpPr txBox="1"/>
              <p:nvPr/>
            </p:nvSpPr>
            <p:spPr>
              <a:xfrm>
                <a:off x="409054" y="1776710"/>
                <a:ext cx="2088220"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Georgia Pro Light" panose="02040302050405020303" pitchFamily="18" charset="0"/>
                  </a:rPr>
                  <a:t>Accrual Statements prepared but not under IPSAS 33.  </a:t>
                </a:r>
              </a:p>
            </p:txBody>
          </p:sp>
          <p:sp>
            <p:nvSpPr>
              <p:cNvPr id="35" name="TextBox 34">
                <a:extLst>
                  <a:ext uri="{FF2B5EF4-FFF2-40B4-BE49-F238E27FC236}">
                    <a16:creationId xmlns:a16="http://schemas.microsoft.com/office/drawing/2014/main" id="{AD5E383F-ED08-47D0-BB37-BDD5E5EFAE85}"/>
                  </a:ext>
                </a:extLst>
              </p:cNvPr>
              <p:cNvSpPr txBox="1"/>
              <p:nvPr/>
            </p:nvSpPr>
            <p:spPr>
              <a:xfrm>
                <a:off x="4850328" y="2110664"/>
                <a:ext cx="211932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Georgia Pro Light" panose="02040302050405020303" pitchFamily="18" charset="0"/>
                  </a:rPr>
                  <a:t>2</a:t>
                </a:r>
                <a:r>
                  <a:rPr lang="en-US" kern="0" baseline="30000" dirty="0">
                    <a:solidFill>
                      <a:prstClr val="black"/>
                    </a:solidFill>
                    <a:latin typeface="Georgia Pro Light" panose="02040302050405020303" pitchFamily="18" charset="0"/>
                  </a:rPr>
                  <a:t>nd</a:t>
                </a:r>
                <a:r>
                  <a:rPr lang="en-US" kern="0" dirty="0">
                    <a:solidFill>
                      <a:prstClr val="black"/>
                    </a:solidFill>
                    <a:latin typeface="Georgia Pro Light" panose="02040302050405020303" pitchFamily="18" charset="0"/>
                  </a:rPr>
                  <a:t> Transitional Financial Statements.</a:t>
                </a:r>
                <a:endParaRPr kumimoji="0" lang="en-US" b="0" i="0" u="none" strike="noStrike" kern="0" cap="none" spc="0" normalizeH="0" baseline="0" noProof="0" dirty="0">
                  <a:ln>
                    <a:noFill/>
                  </a:ln>
                  <a:solidFill>
                    <a:prstClr val="black"/>
                  </a:solidFill>
                  <a:effectLst/>
                  <a:uLnTx/>
                  <a:uFillTx/>
                  <a:latin typeface="Georgia Pro Light" panose="02040302050405020303" pitchFamily="18" charset="0"/>
                </a:endParaRPr>
              </a:p>
            </p:txBody>
          </p:sp>
          <p:sp>
            <p:nvSpPr>
              <p:cNvPr id="36" name="TextBox 35">
                <a:extLst>
                  <a:ext uri="{FF2B5EF4-FFF2-40B4-BE49-F238E27FC236}">
                    <a16:creationId xmlns:a16="http://schemas.microsoft.com/office/drawing/2014/main" id="{E6E8C189-5D12-4FD3-A081-F373D2B22206}"/>
                  </a:ext>
                </a:extLst>
              </p:cNvPr>
              <p:cNvSpPr txBox="1"/>
              <p:nvPr/>
            </p:nvSpPr>
            <p:spPr>
              <a:xfrm>
                <a:off x="9436121" y="1831796"/>
                <a:ext cx="207060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Georgia Pro Light" panose="02040302050405020303" pitchFamily="18" charset="0"/>
                  </a:rPr>
                  <a:t>Full IPSAS Compliance Financial Statements.</a:t>
                </a:r>
              </a:p>
            </p:txBody>
          </p:sp>
          <p:sp>
            <p:nvSpPr>
              <p:cNvPr id="37" name="TextBox 36">
                <a:extLst>
                  <a:ext uri="{FF2B5EF4-FFF2-40B4-BE49-F238E27FC236}">
                    <a16:creationId xmlns:a16="http://schemas.microsoft.com/office/drawing/2014/main" id="{624AEBAE-EB70-4483-8282-2433A2962F0E}"/>
                  </a:ext>
                </a:extLst>
              </p:cNvPr>
              <p:cNvSpPr txBox="1"/>
              <p:nvPr/>
            </p:nvSpPr>
            <p:spPr>
              <a:xfrm>
                <a:off x="2610352" y="3890665"/>
                <a:ext cx="2066323" cy="203132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Georgia Pro Light" panose="02040302050405020303" pitchFamily="18" charset="0"/>
                  </a:rPr>
                  <a:t>First year under IPSAS 33.</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kern="0" dirty="0">
                  <a:solidFill>
                    <a:prstClr val="black"/>
                  </a:solidFill>
                  <a:latin typeface="Georgia Pro Light" panose="02040302050405020303"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Georgia Pro Light" panose="02040302050405020303" pitchFamily="18" charset="0"/>
                  </a:rPr>
                  <a:t>1</a:t>
                </a:r>
                <a:r>
                  <a:rPr lang="en-US" kern="0" baseline="30000" dirty="0">
                    <a:solidFill>
                      <a:prstClr val="black"/>
                    </a:solidFill>
                    <a:latin typeface="Georgia Pro Light" panose="02040302050405020303" pitchFamily="18" charset="0"/>
                  </a:rPr>
                  <a:t>st</a:t>
                </a:r>
                <a:r>
                  <a:rPr lang="en-US" kern="0" dirty="0">
                    <a:solidFill>
                      <a:prstClr val="black"/>
                    </a:solidFill>
                    <a:latin typeface="Georgia Pro Light" panose="02040302050405020303" pitchFamily="18" charset="0"/>
                  </a:rPr>
                  <a:t> Transitional Financial Statements prepared.</a:t>
                </a:r>
                <a:endParaRPr kumimoji="0" lang="en-US" b="0" i="0" u="none" strike="noStrike" kern="0" cap="none" spc="0" normalizeH="0" baseline="0" noProof="0" dirty="0">
                  <a:ln>
                    <a:noFill/>
                  </a:ln>
                  <a:solidFill>
                    <a:prstClr val="black"/>
                  </a:solidFill>
                  <a:effectLst/>
                  <a:uLnTx/>
                  <a:uFillTx/>
                  <a:latin typeface="Georgia Pro Light" panose="02040302050405020303" pitchFamily="18" charset="0"/>
                </a:endParaRPr>
              </a:p>
            </p:txBody>
          </p:sp>
          <p:sp>
            <p:nvSpPr>
              <p:cNvPr id="38" name="TextBox 37">
                <a:extLst>
                  <a:ext uri="{FF2B5EF4-FFF2-40B4-BE49-F238E27FC236}">
                    <a16:creationId xmlns:a16="http://schemas.microsoft.com/office/drawing/2014/main" id="{36EFBA4C-FC2C-465F-B0BE-22CF4A933656}"/>
                  </a:ext>
                </a:extLst>
              </p:cNvPr>
              <p:cNvSpPr txBox="1"/>
              <p:nvPr/>
            </p:nvSpPr>
            <p:spPr>
              <a:xfrm>
                <a:off x="7073476" y="3884573"/>
                <a:ext cx="2309767"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Georgia Pro Light" panose="02040302050405020303" pitchFamily="18" charset="0"/>
                  </a:rPr>
                  <a:t>3</a:t>
                </a:r>
                <a:r>
                  <a:rPr kumimoji="0" lang="en-US" b="0" i="0" u="none" strike="noStrike" kern="0" cap="none" spc="0" normalizeH="0" baseline="30000" noProof="0" dirty="0">
                    <a:ln>
                      <a:noFill/>
                    </a:ln>
                    <a:solidFill>
                      <a:prstClr val="black"/>
                    </a:solidFill>
                    <a:effectLst/>
                    <a:uLnTx/>
                    <a:uFillTx/>
                    <a:latin typeface="Georgia Pro Light" panose="02040302050405020303" pitchFamily="18" charset="0"/>
                  </a:rPr>
                  <a:t>rd</a:t>
                </a:r>
                <a:r>
                  <a:rPr kumimoji="0" lang="en-US" b="0" i="0" u="none" strike="noStrike" kern="0" cap="none" spc="0" normalizeH="0" baseline="0" noProof="0" dirty="0">
                    <a:ln>
                      <a:noFill/>
                    </a:ln>
                    <a:solidFill>
                      <a:prstClr val="black"/>
                    </a:solidFill>
                    <a:effectLst/>
                    <a:uLnTx/>
                    <a:uFillTx/>
                    <a:latin typeface="Georgia Pro Light" panose="02040302050405020303" pitchFamily="18" charset="0"/>
                  </a:rPr>
                  <a:t> Transitional Financial Statements.</a:t>
                </a:r>
              </a:p>
            </p:txBody>
          </p:sp>
        </p:grpSp>
        <p:pic>
          <p:nvPicPr>
            <p:cNvPr id="17" name="Graphic 16" descr="Bar graph with upward trend">
              <a:extLst>
                <a:ext uri="{FF2B5EF4-FFF2-40B4-BE49-F238E27FC236}">
                  <a16:creationId xmlns:a16="http://schemas.microsoft.com/office/drawing/2014/main" id="{C8A9145E-662C-44AD-A40A-5DB2FA90D2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29774" y="4785613"/>
              <a:ext cx="417324" cy="417324"/>
            </a:xfrm>
            <a:prstGeom prst="rect">
              <a:avLst/>
            </a:prstGeom>
          </p:spPr>
        </p:pic>
        <p:pic>
          <p:nvPicPr>
            <p:cNvPr id="21" name="Graphic 20" descr="Bullseye">
              <a:extLst>
                <a:ext uri="{FF2B5EF4-FFF2-40B4-BE49-F238E27FC236}">
                  <a16:creationId xmlns:a16="http://schemas.microsoft.com/office/drawing/2014/main" id="{C55436E6-BA83-4DBF-A65E-54D16BECFF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70450" y="1623910"/>
              <a:ext cx="479630" cy="479630"/>
            </a:xfrm>
            <a:prstGeom prst="rect">
              <a:avLst/>
            </a:prstGeom>
          </p:spPr>
        </p:pic>
        <p:pic>
          <p:nvPicPr>
            <p:cNvPr id="22" name="Graphic 21" descr="Briefcase">
              <a:extLst>
                <a:ext uri="{FF2B5EF4-FFF2-40B4-BE49-F238E27FC236}">
                  <a16:creationId xmlns:a16="http://schemas.microsoft.com/office/drawing/2014/main" id="{BD379A1C-C2CF-49F6-8AF4-6F1CE944DC7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84143" y="4789885"/>
              <a:ext cx="408780" cy="408780"/>
            </a:xfrm>
            <a:prstGeom prst="rect">
              <a:avLst/>
            </a:prstGeom>
          </p:spPr>
        </p:pic>
        <p:pic>
          <p:nvPicPr>
            <p:cNvPr id="23" name="Graphic 22" descr="Trophy">
              <a:extLst>
                <a:ext uri="{FF2B5EF4-FFF2-40B4-BE49-F238E27FC236}">
                  <a16:creationId xmlns:a16="http://schemas.microsoft.com/office/drawing/2014/main" id="{FD4ECF25-4335-43C2-ADFA-87E94123A5A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324701" y="4728283"/>
              <a:ext cx="531985" cy="531985"/>
            </a:xfrm>
            <a:prstGeom prst="rect">
              <a:avLst/>
            </a:prstGeom>
          </p:spPr>
        </p:pic>
        <p:pic>
          <p:nvPicPr>
            <p:cNvPr id="24" name="Graphic 23" descr="Money">
              <a:extLst>
                <a:ext uri="{FF2B5EF4-FFF2-40B4-BE49-F238E27FC236}">
                  <a16:creationId xmlns:a16="http://schemas.microsoft.com/office/drawing/2014/main" id="{E5C4C70B-1EF4-4B19-82FE-963754E4D58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858545" y="1597733"/>
              <a:ext cx="531985" cy="531985"/>
            </a:xfrm>
            <a:prstGeom prst="rect">
              <a:avLst/>
            </a:prstGeom>
          </p:spPr>
        </p:pic>
      </p:grpSp>
    </p:spTree>
    <p:extLst>
      <p:ext uri="{BB962C8B-B14F-4D97-AF65-F5344CB8AC3E}">
        <p14:creationId xmlns:p14="http://schemas.microsoft.com/office/powerpoint/2010/main" val="13387518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69">
          <a:extLst>
            <a:ext uri="{FF2B5EF4-FFF2-40B4-BE49-F238E27FC236}">
              <a16:creationId xmlns:a16="http://schemas.microsoft.com/office/drawing/2014/main" id="{13D76DE9-DBA3-C5D0-475D-D38E3F135F8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B4983B-9D1D-F53D-8474-766C0CEDDB62}"/>
              </a:ext>
            </a:extLst>
          </p:cNvPr>
          <p:cNvSpPr>
            <a:spLocks noGrp="1"/>
          </p:cNvSpPr>
          <p:nvPr>
            <p:ph type="sldNum" sz="quarter" idx="12"/>
          </p:nvPr>
        </p:nvSpPr>
        <p:spPr>
          <a:xfrm>
            <a:off x="9736" y="290388"/>
            <a:ext cx="61565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4617368-41BA-4894-91AF-0AE86004FFB9}" type="slidenum">
              <a:rPr kumimoji="0" lang="en-GB" sz="1200" b="0" i="0" u="none" strike="noStrike" kern="1200" cap="none" spc="0" normalizeH="0" baseline="0" noProof="0" smtClean="0">
                <a:ln>
                  <a:noFill/>
                </a:ln>
                <a:solidFill>
                  <a:prstClr val="white"/>
                </a:solidFill>
                <a:effectLst/>
                <a:uLnTx/>
                <a:uFillTx/>
                <a:latin typeface="Arial" panose="020B0604020202020204" pitchFamily="34" charset="0"/>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5" name="TextBox 64">
            <a:extLst>
              <a:ext uri="{FF2B5EF4-FFF2-40B4-BE49-F238E27FC236}">
                <a16:creationId xmlns:a16="http://schemas.microsoft.com/office/drawing/2014/main" id="{167A32AE-2DB0-9D81-2116-B1DC154926E7}"/>
              </a:ext>
            </a:extLst>
          </p:cNvPr>
          <p:cNvSpPr txBox="1"/>
          <p:nvPr/>
        </p:nvSpPr>
        <p:spPr>
          <a:xfrm>
            <a:off x="995276" y="169868"/>
            <a:ext cx="10160403" cy="6617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700" b="0" i="0" u="none" strike="noStrike" kern="1200" cap="none" spc="0" normalizeH="0" baseline="0" noProof="0" dirty="0">
                <a:ln>
                  <a:noFill/>
                </a:ln>
                <a:solidFill>
                  <a:schemeClr val="tx2"/>
                </a:solidFill>
                <a:effectLst/>
                <a:uLnTx/>
                <a:uFillTx/>
                <a:latin typeface="Cambria" panose="02040503050406030204" pitchFamily="18" charset="0"/>
                <a:ea typeface="+mn-ea"/>
                <a:cs typeface="+mn-cs"/>
              </a:rPr>
              <a:t>Focus Areas 3 (interoperability of PFM systems)</a:t>
            </a:r>
          </a:p>
        </p:txBody>
      </p:sp>
      <p:grpSp>
        <p:nvGrpSpPr>
          <p:cNvPr id="24" name="Group 23">
            <a:extLst>
              <a:ext uri="{FF2B5EF4-FFF2-40B4-BE49-F238E27FC236}">
                <a16:creationId xmlns:a16="http://schemas.microsoft.com/office/drawing/2014/main" id="{E538C8D6-F5DA-7741-A7A7-246A5BB12206}"/>
              </a:ext>
            </a:extLst>
          </p:cNvPr>
          <p:cNvGrpSpPr/>
          <p:nvPr/>
        </p:nvGrpSpPr>
        <p:grpSpPr>
          <a:xfrm>
            <a:off x="6782198" y="993321"/>
            <a:ext cx="2554841" cy="2075000"/>
            <a:chOff x="6266837" y="2289113"/>
            <a:chExt cx="2505306" cy="2341659"/>
          </a:xfrm>
        </p:grpSpPr>
        <p:sp>
          <p:nvSpPr>
            <p:cNvPr id="31" name="Freeform: Shape 14">
              <a:extLst>
                <a:ext uri="{FF2B5EF4-FFF2-40B4-BE49-F238E27FC236}">
                  <a16:creationId xmlns:a16="http://schemas.microsoft.com/office/drawing/2014/main" id="{36D989D6-A13A-41FE-DD82-B48F813ADFE7}"/>
                </a:ext>
              </a:extLst>
            </p:cNvPr>
            <p:cNvSpPr/>
            <p:nvPr/>
          </p:nvSpPr>
          <p:spPr>
            <a:xfrm>
              <a:off x="7112525" y="2960416"/>
              <a:ext cx="518443" cy="518443"/>
            </a:xfrm>
            <a:custGeom>
              <a:avLst/>
              <a:gdLst>
                <a:gd name="connsiteX0" fmla="*/ 518443 w 518443"/>
                <a:gd name="connsiteY0" fmla="*/ 259222 h 518443"/>
                <a:gd name="connsiteX1" fmla="*/ 259221 w 518443"/>
                <a:gd name="connsiteY1" fmla="*/ 518443 h 518443"/>
                <a:gd name="connsiteX2" fmla="*/ -1 w 518443"/>
                <a:gd name="connsiteY2" fmla="*/ 259222 h 518443"/>
                <a:gd name="connsiteX3" fmla="*/ 259221 w 518443"/>
                <a:gd name="connsiteY3" fmla="*/ 0 h 518443"/>
                <a:gd name="connsiteX4" fmla="*/ 518443 w 518443"/>
                <a:gd name="connsiteY4" fmla="*/ 259222 h 518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443" h="518443">
                  <a:moveTo>
                    <a:pt x="518443" y="259222"/>
                  </a:moveTo>
                  <a:cubicBezTo>
                    <a:pt x="518443" y="402386"/>
                    <a:pt x="402385" y="518443"/>
                    <a:pt x="259221" y="518443"/>
                  </a:cubicBezTo>
                  <a:cubicBezTo>
                    <a:pt x="116057" y="518443"/>
                    <a:pt x="-1" y="402386"/>
                    <a:pt x="-1" y="259222"/>
                  </a:cubicBezTo>
                  <a:cubicBezTo>
                    <a:pt x="-1" y="116058"/>
                    <a:pt x="116057" y="0"/>
                    <a:pt x="259221" y="0"/>
                  </a:cubicBezTo>
                  <a:cubicBezTo>
                    <a:pt x="402385" y="0"/>
                    <a:pt x="518443" y="116058"/>
                    <a:pt x="518443" y="259222"/>
                  </a:cubicBezTo>
                  <a:close/>
                </a:path>
              </a:pathLst>
            </a:custGeom>
            <a:solidFill>
              <a:srgbClr val="196B24"/>
            </a:solidFill>
            <a:ln w="39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32" name="Freeform: Shape 15">
              <a:extLst>
                <a:ext uri="{FF2B5EF4-FFF2-40B4-BE49-F238E27FC236}">
                  <a16:creationId xmlns:a16="http://schemas.microsoft.com/office/drawing/2014/main" id="{6D3853FB-8608-5B2F-F966-4907D2570B12}"/>
                </a:ext>
              </a:extLst>
            </p:cNvPr>
            <p:cNvSpPr/>
            <p:nvPr/>
          </p:nvSpPr>
          <p:spPr>
            <a:xfrm>
              <a:off x="7023479" y="2871371"/>
              <a:ext cx="696534" cy="696533"/>
            </a:xfrm>
            <a:custGeom>
              <a:avLst/>
              <a:gdLst>
                <a:gd name="connsiteX0" fmla="*/ -318 w 696534"/>
                <a:gd name="connsiteY0" fmla="*/ 347757 h 696533"/>
                <a:gd name="connsiteX1" fmla="*/ 347910 w 696534"/>
                <a:gd name="connsiteY1" fmla="*/ -550 h 696533"/>
                <a:gd name="connsiteX2" fmla="*/ 696217 w 696534"/>
                <a:gd name="connsiteY2" fmla="*/ 347678 h 696533"/>
                <a:gd name="connsiteX3" fmla="*/ 347989 w 696534"/>
                <a:gd name="connsiteY3" fmla="*/ 695984 h 696533"/>
                <a:gd name="connsiteX4" fmla="*/ 347949 w 696534"/>
                <a:gd name="connsiteY4" fmla="*/ 695984 h 696533"/>
                <a:gd name="connsiteX5" fmla="*/ -318 w 696534"/>
                <a:gd name="connsiteY5" fmla="*/ 347757 h 696533"/>
                <a:gd name="connsiteX6" fmla="*/ 40049 w 696534"/>
                <a:gd name="connsiteY6" fmla="*/ 347757 h 696533"/>
                <a:gd name="connsiteX7" fmla="*/ 347989 w 696534"/>
                <a:gd name="connsiteY7" fmla="*/ 655618 h 696533"/>
                <a:gd name="connsiteX8" fmla="*/ 655849 w 696534"/>
                <a:gd name="connsiteY8" fmla="*/ 347678 h 696533"/>
                <a:gd name="connsiteX9" fmla="*/ 347949 w 696534"/>
                <a:gd name="connsiteY9" fmla="*/ 39817 h 696533"/>
                <a:gd name="connsiteX10" fmla="*/ 40049 w 696534"/>
                <a:gd name="connsiteY10" fmla="*/ 347757 h 69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6534" h="696533">
                  <a:moveTo>
                    <a:pt x="-318" y="347757"/>
                  </a:moveTo>
                  <a:cubicBezTo>
                    <a:pt x="-358" y="155413"/>
                    <a:pt x="155581" y="-526"/>
                    <a:pt x="347910" y="-550"/>
                  </a:cubicBezTo>
                  <a:cubicBezTo>
                    <a:pt x="540237" y="-570"/>
                    <a:pt x="696177" y="155333"/>
                    <a:pt x="696217" y="347678"/>
                  </a:cubicBezTo>
                  <a:cubicBezTo>
                    <a:pt x="696256" y="540022"/>
                    <a:pt x="540317" y="695960"/>
                    <a:pt x="347989" y="695984"/>
                  </a:cubicBezTo>
                  <a:cubicBezTo>
                    <a:pt x="347989" y="695984"/>
                    <a:pt x="347949" y="695984"/>
                    <a:pt x="347949" y="695984"/>
                  </a:cubicBezTo>
                  <a:cubicBezTo>
                    <a:pt x="155700" y="695766"/>
                    <a:pt x="-79" y="539994"/>
                    <a:pt x="-318" y="347757"/>
                  </a:cubicBezTo>
                  <a:close/>
                  <a:moveTo>
                    <a:pt x="40049" y="347757"/>
                  </a:moveTo>
                  <a:cubicBezTo>
                    <a:pt x="40089" y="517806"/>
                    <a:pt x="177932" y="655642"/>
                    <a:pt x="347989" y="655618"/>
                  </a:cubicBezTo>
                  <a:cubicBezTo>
                    <a:pt x="518046" y="655594"/>
                    <a:pt x="655889" y="517727"/>
                    <a:pt x="655849" y="347678"/>
                  </a:cubicBezTo>
                  <a:cubicBezTo>
                    <a:pt x="655810" y="177645"/>
                    <a:pt x="517967" y="39817"/>
                    <a:pt x="347949" y="39817"/>
                  </a:cubicBezTo>
                  <a:cubicBezTo>
                    <a:pt x="177972" y="40016"/>
                    <a:pt x="40208" y="177776"/>
                    <a:pt x="40049" y="347757"/>
                  </a:cubicBezTo>
                  <a:close/>
                </a:path>
              </a:pathLst>
            </a:custGeom>
            <a:solidFill>
              <a:srgbClr val="196B24"/>
            </a:solidFill>
            <a:ln w="39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33" name="Freeform: Shape 16">
              <a:extLst>
                <a:ext uri="{FF2B5EF4-FFF2-40B4-BE49-F238E27FC236}">
                  <a16:creationId xmlns:a16="http://schemas.microsoft.com/office/drawing/2014/main" id="{62C98B67-C8C7-C634-E0E8-E6C6D2F57B92}"/>
                </a:ext>
              </a:extLst>
            </p:cNvPr>
            <p:cNvSpPr/>
            <p:nvPr/>
          </p:nvSpPr>
          <p:spPr>
            <a:xfrm>
              <a:off x="6266837" y="2289113"/>
              <a:ext cx="2505306" cy="2341659"/>
            </a:xfrm>
            <a:custGeom>
              <a:avLst/>
              <a:gdLst>
                <a:gd name="connsiteX0" fmla="*/ 2641861 w 2876384"/>
                <a:gd name="connsiteY0" fmla="*/ 1371583 h 3246021"/>
                <a:gd name="connsiteX1" fmla="*/ 2641861 w 2876384"/>
                <a:gd name="connsiteY1" fmla="*/ 243424 h 3246021"/>
                <a:gd name="connsiteX2" fmla="*/ 2467429 w 2876384"/>
                <a:gd name="connsiteY2" fmla="*/ 60879 h 3246021"/>
                <a:gd name="connsiteX3" fmla="*/ 2458958 w 2876384"/>
                <a:gd name="connsiteY3" fmla="*/ 60879 h 3246021"/>
                <a:gd name="connsiteX4" fmla="*/ 172931 w 2876384"/>
                <a:gd name="connsiteY4" fmla="*/ 60879 h 3246021"/>
                <a:gd name="connsiteX5" fmla="*/ 61137 w 2876384"/>
                <a:gd name="connsiteY5" fmla="*/ 3797 h 3246021"/>
                <a:gd name="connsiteX6" fmla="*/ 4027 w 2876384"/>
                <a:gd name="connsiteY6" fmla="*/ 115603 h 3246021"/>
                <a:gd name="connsiteX7" fmla="*/ 115861 w 2876384"/>
                <a:gd name="connsiteY7" fmla="*/ 172685 h 3246021"/>
                <a:gd name="connsiteX8" fmla="*/ 172931 w 2876384"/>
                <a:gd name="connsiteY8" fmla="*/ 115603 h 3246021"/>
                <a:gd name="connsiteX9" fmla="*/ 2458799 w 2876384"/>
                <a:gd name="connsiteY9" fmla="*/ 115603 h 3246021"/>
                <a:gd name="connsiteX10" fmla="*/ 2464884 w 2876384"/>
                <a:gd name="connsiteY10" fmla="*/ 115603 h 3246021"/>
                <a:gd name="connsiteX11" fmla="*/ 2587018 w 2876384"/>
                <a:gd name="connsiteY11" fmla="*/ 243941 h 3246021"/>
                <a:gd name="connsiteX12" fmla="*/ 2587018 w 2876384"/>
                <a:gd name="connsiteY12" fmla="*/ 1391349 h 3246021"/>
                <a:gd name="connsiteX13" fmla="*/ 2803247 w 2876384"/>
                <a:gd name="connsiteY13" fmla="*/ 1652042 h 3246021"/>
                <a:gd name="connsiteX14" fmla="*/ 2587018 w 2876384"/>
                <a:gd name="connsiteY14" fmla="*/ 1886169 h 3246021"/>
                <a:gd name="connsiteX15" fmla="*/ 2587018 w 2876384"/>
                <a:gd name="connsiteY15" fmla="*/ 3061654 h 3246021"/>
                <a:gd name="connsiteX16" fmla="*/ 2464884 w 2876384"/>
                <a:gd name="connsiteY16" fmla="*/ 3190430 h 3246021"/>
                <a:gd name="connsiteX17" fmla="*/ 2458799 w 2876384"/>
                <a:gd name="connsiteY17" fmla="*/ 3190430 h 3246021"/>
                <a:gd name="connsiteX18" fmla="*/ 257880 w 2876384"/>
                <a:gd name="connsiteY18" fmla="*/ 3190430 h 3246021"/>
                <a:gd name="connsiteX19" fmla="*/ 118684 w 2876384"/>
                <a:gd name="connsiteY19" fmla="*/ 3051235 h 3246021"/>
                <a:gd name="connsiteX20" fmla="*/ 118684 w 2876384"/>
                <a:gd name="connsiteY20" fmla="*/ 1907128 h 3246021"/>
                <a:gd name="connsiteX21" fmla="*/ 352970 w 2876384"/>
                <a:gd name="connsiteY21" fmla="*/ 1639355 h 3246021"/>
                <a:gd name="connsiteX22" fmla="*/ 118764 w 2876384"/>
                <a:gd name="connsiteY22" fmla="*/ 1371384 h 3246021"/>
                <a:gd name="connsiteX23" fmla="*/ 118764 w 2876384"/>
                <a:gd name="connsiteY23" fmla="*/ 565841 h 3246021"/>
                <a:gd name="connsiteX24" fmla="*/ 257959 w 2876384"/>
                <a:gd name="connsiteY24" fmla="*/ 426645 h 3246021"/>
                <a:gd name="connsiteX25" fmla="*/ 2172494 w 2876384"/>
                <a:gd name="connsiteY25" fmla="*/ 426645 h 3246021"/>
                <a:gd name="connsiteX26" fmla="*/ 2311689 w 2876384"/>
                <a:gd name="connsiteY26" fmla="*/ 565841 h 3246021"/>
                <a:gd name="connsiteX27" fmla="*/ 2311689 w 2876384"/>
                <a:gd name="connsiteY27" fmla="*/ 2801518 h 3246021"/>
                <a:gd name="connsiteX28" fmla="*/ 2258436 w 2876384"/>
                <a:gd name="connsiteY28" fmla="*/ 2915141 h 3246021"/>
                <a:gd name="connsiteX29" fmla="*/ 2372060 w 2876384"/>
                <a:gd name="connsiteY29" fmla="*/ 2968394 h 3246021"/>
                <a:gd name="connsiteX30" fmla="*/ 2425313 w 2876384"/>
                <a:gd name="connsiteY30" fmla="*/ 2854770 h 3246021"/>
                <a:gd name="connsiteX31" fmla="*/ 2366413 w 2876384"/>
                <a:gd name="connsiteY31" fmla="*/ 2799689 h 3246021"/>
                <a:gd name="connsiteX32" fmla="*/ 2366413 w 2876384"/>
                <a:gd name="connsiteY32" fmla="*/ 565841 h 3246021"/>
                <a:gd name="connsiteX33" fmla="*/ 2172573 w 2876384"/>
                <a:gd name="connsiteY33" fmla="*/ 372001 h 3246021"/>
                <a:gd name="connsiteX34" fmla="*/ 258039 w 2876384"/>
                <a:gd name="connsiteY34" fmla="*/ 372001 h 3246021"/>
                <a:gd name="connsiteX35" fmla="*/ 64199 w 2876384"/>
                <a:gd name="connsiteY35" fmla="*/ 565841 h 3246021"/>
                <a:gd name="connsiteX36" fmla="*/ 64199 w 2876384"/>
                <a:gd name="connsiteY36" fmla="*/ 1391747 h 3246021"/>
                <a:gd name="connsiteX37" fmla="*/ 280310 w 2876384"/>
                <a:gd name="connsiteY37" fmla="*/ 1639355 h 3246021"/>
                <a:gd name="connsiteX38" fmla="*/ 64000 w 2876384"/>
                <a:gd name="connsiteY38" fmla="*/ 1886805 h 3246021"/>
                <a:gd name="connsiteX39" fmla="*/ 64000 w 2876384"/>
                <a:gd name="connsiteY39" fmla="*/ 3051632 h 3246021"/>
                <a:gd name="connsiteX40" fmla="*/ 257840 w 2876384"/>
                <a:gd name="connsiteY40" fmla="*/ 3245472 h 3246021"/>
                <a:gd name="connsiteX41" fmla="*/ 2458918 w 2876384"/>
                <a:gd name="connsiteY41" fmla="*/ 3245472 h 3246021"/>
                <a:gd name="connsiteX42" fmla="*/ 2467389 w 2876384"/>
                <a:gd name="connsiteY42" fmla="*/ 3245472 h 3246021"/>
                <a:gd name="connsiteX43" fmla="*/ 2641821 w 2876384"/>
                <a:gd name="connsiteY43" fmla="*/ 3062529 h 3246021"/>
                <a:gd name="connsiteX44" fmla="*/ 2641821 w 2876384"/>
                <a:gd name="connsiteY44" fmla="*/ 1908003 h 3246021"/>
                <a:gd name="connsiteX45" fmla="*/ 2876067 w 2876384"/>
                <a:gd name="connsiteY45" fmla="*/ 1654428 h 324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876384" h="3246021">
                  <a:moveTo>
                    <a:pt x="2641861" y="1371583"/>
                  </a:moveTo>
                  <a:lnTo>
                    <a:pt x="2641861" y="243424"/>
                  </a:lnTo>
                  <a:cubicBezTo>
                    <a:pt x="2640230" y="145232"/>
                    <a:pt x="2563594" y="65055"/>
                    <a:pt x="2467429" y="60879"/>
                  </a:cubicBezTo>
                  <a:cubicBezTo>
                    <a:pt x="2464605" y="60879"/>
                    <a:pt x="2461782" y="60879"/>
                    <a:pt x="2458958" y="60879"/>
                  </a:cubicBezTo>
                  <a:lnTo>
                    <a:pt x="172931" y="60879"/>
                  </a:lnTo>
                  <a:cubicBezTo>
                    <a:pt x="157818" y="14241"/>
                    <a:pt x="107748" y="-11315"/>
                    <a:pt x="61137" y="3797"/>
                  </a:cubicBezTo>
                  <a:cubicBezTo>
                    <a:pt x="14487" y="18910"/>
                    <a:pt x="-11086" y="68964"/>
                    <a:pt x="4027" y="115603"/>
                  </a:cubicBezTo>
                  <a:cubicBezTo>
                    <a:pt x="19140" y="162241"/>
                    <a:pt x="69211" y="187798"/>
                    <a:pt x="115861" y="172685"/>
                  </a:cubicBezTo>
                  <a:cubicBezTo>
                    <a:pt x="142944" y="163912"/>
                    <a:pt x="164142" y="142682"/>
                    <a:pt x="172931" y="115603"/>
                  </a:cubicBezTo>
                  <a:lnTo>
                    <a:pt x="2458799" y="115603"/>
                  </a:lnTo>
                  <a:lnTo>
                    <a:pt x="2464884" y="115603"/>
                  </a:lnTo>
                  <a:cubicBezTo>
                    <a:pt x="2532214" y="118546"/>
                    <a:pt x="2585864" y="175258"/>
                    <a:pt x="2587018" y="243941"/>
                  </a:cubicBezTo>
                  <a:lnTo>
                    <a:pt x="2587018" y="1391349"/>
                  </a:lnTo>
                  <a:lnTo>
                    <a:pt x="2803247" y="1652042"/>
                  </a:lnTo>
                  <a:lnTo>
                    <a:pt x="2587018" y="1886169"/>
                  </a:lnTo>
                  <a:lnTo>
                    <a:pt x="2587018" y="3061654"/>
                  </a:lnTo>
                  <a:cubicBezTo>
                    <a:pt x="2585864" y="3130934"/>
                    <a:pt x="2532214" y="3187487"/>
                    <a:pt x="2464884" y="3190430"/>
                  </a:cubicBezTo>
                  <a:cubicBezTo>
                    <a:pt x="2462855" y="3190430"/>
                    <a:pt x="2460907" y="3190430"/>
                    <a:pt x="2458799" y="3190430"/>
                  </a:cubicBezTo>
                  <a:lnTo>
                    <a:pt x="257880" y="3190430"/>
                  </a:lnTo>
                  <a:cubicBezTo>
                    <a:pt x="181004" y="3190430"/>
                    <a:pt x="118684" y="3128110"/>
                    <a:pt x="118684" y="3051235"/>
                  </a:cubicBezTo>
                  <a:lnTo>
                    <a:pt x="118684" y="1907128"/>
                  </a:lnTo>
                  <a:lnTo>
                    <a:pt x="352970" y="1639355"/>
                  </a:lnTo>
                  <a:lnTo>
                    <a:pt x="118764" y="1371384"/>
                  </a:lnTo>
                  <a:lnTo>
                    <a:pt x="118764" y="565841"/>
                  </a:lnTo>
                  <a:cubicBezTo>
                    <a:pt x="118764" y="488965"/>
                    <a:pt x="181084" y="426645"/>
                    <a:pt x="257959" y="426645"/>
                  </a:cubicBezTo>
                  <a:lnTo>
                    <a:pt x="2172494" y="426645"/>
                  </a:lnTo>
                  <a:cubicBezTo>
                    <a:pt x="2249370" y="426645"/>
                    <a:pt x="2311689" y="488965"/>
                    <a:pt x="2311689" y="565841"/>
                  </a:cubicBezTo>
                  <a:lnTo>
                    <a:pt x="2311689" y="2801518"/>
                  </a:lnTo>
                  <a:cubicBezTo>
                    <a:pt x="2265595" y="2818182"/>
                    <a:pt x="2241773" y="2869047"/>
                    <a:pt x="2258436" y="2915141"/>
                  </a:cubicBezTo>
                  <a:cubicBezTo>
                    <a:pt x="2275101" y="2961235"/>
                    <a:pt x="2325967" y="2985057"/>
                    <a:pt x="2372060" y="2968394"/>
                  </a:cubicBezTo>
                  <a:cubicBezTo>
                    <a:pt x="2418114" y="2951730"/>
                    <a:pt x="2441976" y="2900864"/>
                    <a:pt x="2425313" y="2854770"/>
                  </a:cubicBezTo>
                  <a:cubicBezTo>
                    <a:pt x="2415648" y="2828045"/>
                    <a:pt x="2393734" y="2807563"/>
                    <a:pt x="2366413" y="2799689"/>
                  </a:cubicBezTo>
                  <a:lnTo>
                    <a:pt x="2366413" y="565841"/>
                  </a:lnTo>
                  <a:cubicBezTo>
                    <a:pt x="2366293" y="458839"/>
                    <a:pt x="2279555" y="372132"/>
                    <a:pt x="2172573" y="372001"/>
                  </a:cubicBezTo>
                  <a:lnTo>
                    <a:pt x="258039" y="372001"/>
                  </a:lnTo>
                  <a:cubicBezTo>
                    <a:pt x="151057" y="372132"/>
                    <a:pt x="64318" y="458839"/>
                    <a:pt x="64199" y="565841"/>
                  </a:cubicBezTo>
                  <a:lnTo>
                    <a:pt x="64199" y="1391747"/>
                  </a:lnTo>
                  <a:lnTo>
                    <a:pt x="280310" y="1639355"/>
                  </a:lnTo>
                  <a:lnTo>
                    <a:pt x="64000" y="1886805"/>
                  </a:lnTo>
                  <a:lnTo>
                    <a:pt x="64000" y="3051632"/>
                  </a:lnTo>
                  <a:cubicBezTo>
                    <a:pt x="64120" y="3158614"/>
                    <a:pt x="150858" y="3245352"/>
                    <a:pt x="257840" y="3245472"/>
                  </a:cubicBezTo>
                  <a:lnTo>
                    <a:pt x="2458918" y="3245472"/>
                  </a:lnTo>
                  <a:cubicBezTo>
                    <a:pt x="2461742" y="3245472"/>
                    <a:pt x="2464565" y="3245472"/>
                    <a:pt x="2467389" y="3245472"/>
                  </a:cubicBezTo>
                  <a:cubicBezTo>
                    <a:pt x="2563554" y="3241256"/>
                    <a:pt x="2640190" y="3161080"/>
                    <a:pt x="2641821" y="3062529"/>
                  </a:cubicBezTo>
                  <a:lnTo>
                    <a:pt x="2641821" y="1908003"/>
                  </a:lnTo>
                  <a:lnTo>
                    <a:pt x="2876067" y="1654428"/>
                  </a:lnTo>
                  <a:close/>
                </a:path>
              </a:pathLst>
            </a:custGeom>
            <a:solidFill>
              <a:srgbClr val="196B24"/>
            </a:solidFill>
            <a:ln w="39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39" name="TextBox 38">
              <a:extLst>
                <a:ext uri="{FF2B5EF4-FFF2-40B4-BE49-F238E27FC236}">
                  <a16:creationId xmlns:a16="http://schemas.microsoft.com/office/drawing/2014/main" id="{F9AAB817-FEB0-1C58-B1A2-C26E98E6C617}"/>
                </a:ext>
              </a:extLst>
            </p:cNvPr>
            <p:cNvSpPr txBox="1"/>
            <p:nvPr/>
          </p:nvSpPr>
          <p:spPr>
            <a:xfrm>
              <a:off x="6266837" y="3720521"/>
              <a:ext cx="2057479"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Systems</a:t>
              </a:r>
              <a:endParaRPr kumimoji="0" lang="en-IN" sz="2000" b="0" i="1" u="none" strike="noStrike" kern="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p:txBody>
        </p:sp>
        <p:sp>
          <p:nvSpPr>
            <p:cNvPr id="43" name="TextBox 42">
              <a:extLst>
                <a:ext uri="{FF2B5EF4-FFF2-40B4-BE49-F238E27FC236}">
                  <a16:creationId xmlns:a16="http://schemas.microsoft.com/office/drawing/2014/main" id="{4E4DF591-1922-B844-CA1D-5717657AEAB4}"/>
                </a:ext>
              </a:extLst>
            </p:cNvPr>
            <p:cNvSpPr txBox="1"/>
            <p:nvPr/>
          </p:nvSpPr>
          <p:spPr>
            <a:xfrm>
              <a:off x="7146364" y="3034971"/>
              <a:ext cx="45076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03</a:t>
              </a:r>
              <a:endParaRPr kumimoji="0" lang="en-IN" sz="1800" b="1"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sp>
        <p:nvSpPr>
          <p:cNvPr id="46" name="TextBox 45">
            <a:extLst>
              <a:ext uri="{FF2B5EF4-FFF2-40B4-BE49-F238E27FC236}">
                <a16:creationId xmlns:a16="http://schemas.microsoft.com/office/drawing/2014/main" id="{898B3968-0DFA-63AB-ECA2-1611015813E6}"/>
              </a:ext>
            </a:extLst>
          </p:cNvPr>
          <p:cNvSpPr txBox="1"/>
          <p:nvPr/>
        </p:nvSpPr>
        <p:spPr>
          <a:xfrm>
            <a:off x="5282" y="849331"/>
            <a:ext cx="7583556" cy="3310137"/>
          </a:xfrm>
          <a:prstGeom prst="rect">
            <a:avLst/>
          </a:prstGeom>
          <a:noFill/>
        </p:spPr>
        <p:txBody>
          <a:bodyPr wrap="square">
            <a:spAutoFit/>
          </a:bodyPr>
          <a:lstStyle/>
          <a:p>
            <a:pPr marL="0" marR="0" lvl="0" indent="0" algn="l" defTabSz="914400" rtl="0" eaLnBrk="1" fontAlgn="auto" latinLnBrk="0" hangingPunct="1">
              <a:lnSpc>
                <a:spcPct val="150000"/>
              </a:lnSpc>
              <a:spcBef>
                <a:spcPts val="600"/>
              </a:spcBef>
              <a:spcAft>
                <a:spcPts val="600"/>
              </a:spcAft>
              <a:buClrTx/>
              <a:buSzTx/>
              <a:buFontTx/>
              <a:buNone/>
              <a:tabLst/>
              <a:defRPr/>
            </a:pPr>
            <a:r>
              <a:rPr lang="en-GB" dirty="0">
                <a:solidFill>
                  <a:prstClr val="black"/>
                </a:solidFill>
                <a:latin typeface="Lora" pitchFamily="2" charset="0"/>
              </a:rPr>
              <a:t>Status quo and new reforms </a:t>
            </a:r>
            <a:r>
              <a:rPr kumimoji="0" lang="en-GB" sz="1800" b="0" i="0" u="none" strike="noStrike" kern="1200" cap="none" spc="0" normalizeH="0" baseline="0" noProof="0" dirty="0">
                <a:ln>
                  <a:noFill/>
                </a:ln>
                <a:solidFill>
                  <a:prstClr val="black"/>
                </a:solidFill>
                <a:effectLst/>
                <a:uLnTx/>
                <a:uFillTx/>
                <a:latin typeface="Lora" pitchFamily="2" charset="0"/>
                <a:ea typeface="+mn-ea"/>
                <a:cs typeface="+mn-cs"/>
              </a:rPr>
              <a:t>:</a:t>
            </a:r>
          </a:p>
          <a:p>
            <a:pPr marL="285750" marR="0" lvl="0" indent="-285750" algn="l" defTabSz="914400" rtl="0" eaLnBrk="1" fontAlgn="auto" latinLnBrk="0" hangingPunct="1">
              <a:lnSpc>
                <a:spcPct val="150000"/>
              </a:lnSpc>
              <a:spcBef>
                <a:spcPts val="600"/>
              </a:spcBef>
              <a:spcAft>
                <a:spcPts val="600"/>
              </a:spcAft>
              <a:buClrTx/>
              <a:buSzTx/>
              <a:buFont typeface="Wingdings" panose="05000000000000000000" pitchFamily="2" charset="2"/>
              <a:buChar char="v"/>
              <a:tabLst/>
              <a:defRPr/>
            </a:pPr>
            <a:r>
              <a:rPr kumimoji="0" lang="en-GB" sz="1800" b="0" i="0" u="none" strike="noStrike" kern="1200" cap="none" spc="0" normalizeH="0" baseline="0" noProof="0" dirty="0">
                <a:ln>
                  <a:noFill/>
                </a:ln>
                <a:solidFill>
                  <a:prstClr val="black"/>
                </a:solidFill>
                <a:effectLst/>
                <a:uLnTx/>
                <a:uFillTx/>
                <a:latin typeface="Lora" pitchFamily="2" charset="0"/>
                <a:ea typeface="+mn-ea"/>
                <a:cs typeface="+mn-cs"/>
              </a:rPr>
              <a:t> Interface and inter operability of PFM Systems</a:t>
            </a:r>
          </a:p>
          <a:p>
            <a:pPr marL="285750" marR="0" lvl="0" indent="-285750" algn="l" defTabSz="914400" rtl="0" eaLnBrk="1" fontAlgn="auto" latinLnBrk="0" hangingPunct="1">
              <a:lnSpc>
                <a:spcPct val="150000"/>
              </a:lnSpc>
              <a:spcBef>
                <a:spcPts val="600"/>
              </a:spcBef>
              <a:spcAft>
                <a:spcPts val="60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Lora" pitchFamily="2" charset="0"/>
                <a:ea typeface="+mn-ea"/>
                <a:cs typeface="+mn-cs"/>
              </a:rPr>
              <a:t>Digital signature (cashless and paperless for transparency) </a:t>
            </a:r>
          </a:p>
          <a:p>
            <a:pPr marR="0" lvl="0" algn="l" defTabSz="914400" rtl="0" eaLnBrk="1" fontAlgn="auto" latinLnBrk="0" hangingPunct="1">
              <a:lnSpc>
                <a:spcPct val="150000"/>
              </a:lnSpc>
              <a:spcBef>
                <a:spcPts val="600"/>
              </a:spcBef>
              <a:spcAft>
                <a:spcPts val="600"/>
              </a:spcAft>
              <a:buClrTx/>
              <a:buSzTx/>
              <a:tabLst/>
              <a:defRPr/>
            </a:pPr>
            <a:r>
              <a:rPr kumimoji="0" lang="en-US" sz="1800" b="0" i="0" u="none" strike="noStrike" kern="1200" cap="none" spc="0" normalizeH="0" baseline="0" noProof="0" dirty="0">
                <a:ln>
                  <a:noFill/>
                </a:ln>
                <a:solidFill>
                  <a:prstClr val="black"/>
                </a:solidFill>
                <a:effectLst/>
                <a:uLnTx/>
                <a:uFillTx/>
                <a:latin typeface="Lora" pitchFamily="2" charset="0"/>
                <a:ea typeface="+mn-ea"/>
                <a:cs typeface="+mn-cs"/>
              </a:rPr>
              <a:t>at 100% supported by all around systems interface</a:t>
            </a:r>
            <a:endParaRPr kumimoji="0" lang="en-GB" sz="1800" b="0" i="0" u="none" strike="noStrike" kern="1200" cap="none" spc="0" normalizeH="0" baseline="0" noProof="0" dirty="0">
              <a:ln>
                <a:noFill/>
              </a:ln>
              <a:solidFill>
                <a:prstClr val="black"/>
              </a:solidFill>
              <a:effectLst/>
              <a:uLnTx/>
              <a:uFillTx/>
              <a:latin typeface="Lora" pitchFamily="2" charset="0"/>
              <a:ea typeface="+mn-ea"/>
              <a:cs typeface="+mn-cs"/>
            </a:endParaRPr>
          </a:p>
          <a:p>
            <a:pPr marL="285750" marR="0" lvl="0" indent="-285750" algn="l" defTabSz="914400" rtl="0" eaLnBrk="1" fontAlgn="auto" latinLnBrk="0" hangingPunct="1">
              <a:lnSpc>
                <a:spcPct val="150000"/>
              </a:lnSpc>
              <a:spcBef>
                <a:spcPts val="600"/>
              </a:spcBef>
              <a:spcAft>
                <a:spcPts val="600"/>
              </a:spcAft>
              <a:buClrTx/>
              <a:buSzTx/>
              <a:buFont typeface="Wingdings" panose="05000000000000000000" pitchFamily="2" charset="2"/>
              <a:buChar char="v"/>
              <a:tabLst/>
              <a:defRPr/>
            </a:pPr>
            <a:endParaRPr kumimoji="0" lang="en-GB" sz="1800" b="0" i="0" u="none" strike="noStrike" kern="1200" cap="none" spc="0" normalizeH="0" baseline="0" noProof="0" dirty="0">
              <a:ln>
                <a:noFill/>
              </a:ln>
              <a:solidFill>
                <a:prstClr val="black"/>
              </a:solidFill>
              <a:effectLst/>
              <a:uLnTx/>
              <a:uFillTx/>
              <a:latin typeface="Lora" pitchFamily="2" charset="0"/>
              <a:ea typeface="+mn-ea"/>
              <a:cs typeface="+mn-cs"/>
            </a:endParaRPr>
          </a:p>
          <a:p>
            <a:pPr marL="285750" marR="0" lvl="0" indent="-285750" algn="l" defTabSz="914400" rtl="0" eaLnBrk="1" fontAlgn="auto" latinLnBrk="0" hangingPunct="1">
              <a:lnSpc>
                <a:spcPct val="150000"/>
              </a:lnSpc>
              <a:spcBef>
                <a:spcPts val="600"/>
              </a:spcBef>
              <a:spcAft>
                <a:spcPts val="600"/>
              </a:spcAft>
              <a:buClrTx/>
              <a:buSzTx/>
              <a:buFont typeface="Wingdings" panose="05000000000000000000" pitchFamily="2" charset="2"/>
              <a:buChar char="v"/>
              <a:tabLst/>
              <a:defRPr/>
            </a:pPr>
            <a:endParaRPr kumimoji="0" lang="en-GB" sz="1800" b="0" i="0" u="none" strike="noStrike" kern="1200" cap="none" spc="0" normalizeH="0" baseline="0" noProof="0" dirty="0">
              <a:ln>
                <a:noFill/>
              </a:ln>
              <a:solidFill>
                <a:prstClr val="black"/>
              </a:solidFill>
              <a:effectLst/>
              <a:uLnTx/>
              <a:uFillTx/>
              <a:latin typeface="Lora" pitchFamily="2" charset="0"/>
              <a:ea typeface="+mn-ea"/>
              <a:cs typeface="+mn-cs"/>
            </a:endParaRPr>
          </a:p>
        </p:txBody>
      </p:sp>
      <p:grpSp>
        <p:nvGrpSpPr>
          <p:cNvPr id="143" name="Group 102">
            <a:extLst>
              <a:ext uri="{FF2B5EF4-FFF2-40B4-BE49-F238E27FC236}">
                <a16:creationId xmlns:a16="http://schemas.microsoft.com/office/drawing/2014/main" id="{F1F1883E-9B6F-4084-863D-1E9BD985AF0D}"/>
              </a:ext>
            </a:extLst>
          </p:cNvPr>
          <p:cNvGrpSpPr>
            <a:grpSpLocks/>
          </p:cNvGrpSpPr>
          <p:nvPr/>
        </p:nvGrpSpPr>
        <p:grpSpPr bwMode="auto">
          <a:xfrm>
            <a:off x="237970" y="2821432"/>
            <a:ext cx="6335549" cy="3921914"/>
            <a:chOff x="46237" y="1030084"/>
            <a:chExt cx="9106452" cy="5617285"/>
          </a:xfrm>
        </p:grpSpPr>
        <p:grpSp>
          <p:nvGrpSpPr>
            <p:cNvPr id="144" name="Group 103">
              <a:extLst>
                <a:ext uri="{FF2B5EF4-FFF2-40B4-BE49-F238E27FC236}">
                  <a16:creationId xmlns:a16="http://schemas.microsoft.com/office/drawing/2014/main" id="{6C034303-759D-47DB-8060-262B9749FA05}"/>
                </a:ext>
              </a:extLst>
            </p:cNvPr>
            <p:cNvGrpSpPr>
              <a:grpSpLocks/>
            </p:cNvGrpSpPr>
            <p:nvPr/>
          </p:nvGrpSpPr>
          <p:grpSpPr bwMode="auto">
            <a:xfrm>
              <a:off x="3619334" y="1219772"/>
              <a:ext cx="5533355" cy="4975079"/>
              <a:chOff x="3619334" y="1219772"/>
              <a:chExt cx="5533355" cy="4975079"/>
            </a:xfrm>
          </p:grpSpPr>
          <p:sp>
            <p:nvSpPr>
              <p:cNvPr id="230" name="Partial Circle 139">
                <a:extLst>
                  <a:ext uri="{FF2B5EF4-FFF2-40B4-BE49-F238E27FC236}">
                    <a16:creationId xmlns:a16="http://schemas.microsoft.com/office/drawing/2014/main" id="{2E32F860-521C-4D5F-B095-F3AD012A1933}"/>
                  </a:ext>
                </a:extLst>
              </p:cNvPr>
              <p:cNvSpPr/>
              <p:nvPr/>
            </p:nvSpPr>
            <p:spPr>
              <a:xfrm rot="11263758">
                <a:off x="3618498" y="1220056"/>
                <a:ext cx="3871121" cy="4974164"/>
              </a:xfrm>
              <a:prstGeom prst="pie">
                <a:avLst>
                  <a:gd name="adj1" fmla="val 9431121"/>
                  <a:gd name="adj2" fmla="val 12279785"/>
                </a:avLst>
              </a:prstGeom>
              <a:solidFill>
                <a:schemeClr val="bg1">
                  <a:lumMod val="8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latin typeface="Microsoft New Tai Lue" panose="020B0502040204020203" pitchFamily="34" charset="0"/>
                  <a:cs typeface="Microsoft New Tai Lue" panose="020B0502040204020203" pitchFamily="34" charset="0"/>
                </a:endParaRPr>
              </a:p>
            </p:txBody>
          </p:sp>
          <p:grpSp>
            <p:nvGrpSpPr>
              <p:cNvPr id="231" name="Group 221">
                <a:extLst>
                  <a:ext uri="{FF2B5EF4-FFF2-40B4-BE49-F238E27FC236}">
                    <a16:creationId xmlns:a16="http://schemas.microsoft.com/office/drawing/2014/main" id="{4BE96563-656A-4C44-AA14-4DAA88E2E903}"/>
                  </a:ext>
                </a:extLst>
              </p:cNvPr>
              <p:cNvGrpSpPr>
                <a:grpSpLocks/>
              </p:cNvGrpSpPr>
              <p:nvPr/>
            </p:nvGrpSpPr>
            <p:grpSpPr bwMode="auto">
              <a:xfrm>
                <a:off x="7304360" y="2730703"/>
                <a:ext cx="775676" cy="772461"/>
                <a:chOff x="7299872" y="2914118"/>
                <a:chExt cx="775676" cy="772461"/>
              </a:xfrm>
            </p:grpSpPr>
            <p:sp>
              <p:nvSpPr>
                <p:cNvPr id="242" name="Freeform: Shape 116">
                  <a:extLst>
                    <a:ext uri="{FF2B5EF4-FFF2-40B4-BE49-F238E27FC236}">
                      <a16:creationId xmlns:a16="http://schemas.microsoft.com/office/drawing/2014/main" id="{DFCF958F-B2D9-4343-B696-0D79EB17D9E2}"/>
                    </a:ext>
                  </a:extLst>
                </p:cNvPr>
                <p:cNvSpPr/>
                <p:nvPr/>
              </p:nvSpPr>
              <p:spPr>
                <a:xfrm rot="11873768" flipV="1">
                  <a:off x="7299872" y="2914118"/>
                  <a:ext cx="775676" cy="772461"/>
                </a:xfrm>
                <a:custGeom>
                  <a:avLst/>
                  <a:gdLst>
                    <a:gd name="connsiteX0" fmla="*/ 0 w 1529291"/>
                    <a:gd name="connsiteY0" fmla="*/ 764646 h 1529291"/>
                    <a:gd name="connsiteX1" fmla="*/ 764646 w 1529291"/>
                    <a:gd name="connsiteY1" fmla="*/ 0 h 1529291"/>
                    <a:gd name="connsiteX2" fmla="*/ 1529292 w 1529291"/>
                    <a:gd name="connsiteY2" fmla="*/ 764646 h 1529291"/>
                    <a:gd name="connsiteX3" fmla="*/ 764646 w 1529291"/>
                    <a:gd name="connsiteY3" fmla="*/ 1529292 h 1529291"/>
                    <a:gd name="connsiteX4" fmla="*/ 0 w 1529291"/>
                    <a:gd name="connsiteY4" fmla="*/ 764646 h 1529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291" h="1529291">
                      <a:moveTo>
                        <a:pt x="0" y="764646"/>
                      </a:moveTo>
                      <a:cubicBezTo>
                        <a:pt x="0" y="342344"/>
                        <a:pt x="342344" y="0"/>
                        <a:pt x="764646" y="0"/>
                      </a:cubicBezTo>
                      <a:cubicBezTo>
                        <a:pt x="1186948" y="0"/>
                        <a:pt x="1529292" y="342344"/>
                        <a:pt x="1529292" y="764646"/>
                      </a:cubicBezTo>
                      <a:cubicBezTo>
                        <a:pt x="1529292" y="1186948"/>
                        <a:pt x="1186948" y="1529292"/>
                        <a:pt x="764646" y="1529292"/>
                      </a:cubicBezTo>
                      <a:cubicBezTo>
                        <a:pt x="342344" y="1529292"/>
                        <a:pt x="0" y="1186948"/>
                        <a:pt x="0" y="764646"/>
                      </a:cubicBezTo>
                      <a:close/>
                    </a:path>
                  </a:pathLst>
                </a:custGeom>
                <a:solidFill>
                  <a:schemeClr val="bg1"/>
                </a:solidFill>
                <a:ln w="3175">
                  <a:solidFill>
                    <a:schemeClr val="bg1">
                      <a:lumMod val="95000"/>
                    </a:schemeClr>
                  </a:solidFill>
                </a:ln>
                <a:effectLst>
                  <a:innerShdw dist="50800" dir="135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solidFill>
                      <a:srgbClr val="3F3F3F"/>
                    </a:solidFill>
                    <a:latin typeface="Microsoft New Tai Lue" panose="020B0502040204020203" pitchFamily="34" charset="0"/>
                    <a:ea typeface="Avenir Light" charset="0"/>
                    <a:cs typeface="Microsoft New Tai Lue" panose="020B0502040204020203" pitchFamily="34" charset="0"/>
                  </a:endParaRPr>
                </a:p>
              </p:txBody>
            </p:sp>
            <p:sp>
              <p:nvSpPr>
                <p:cNvPr id="243" name="Oval 242">
                  <a:extLst>
                    <a:ext uri="{FF2B5EF4-FFF2-40B4-BE49-F238E27FC236}">
                      <a16:creationId xmlns:a16="http://schemas.microsoft.com/office/drawing/2014/main" id="{905FDF22-E524-4125-B362-B2D52200DA0B}"/>
                    </a:ext>
                  </a:extLst>
                </p:cNvPr>
                <p:cNvSpPr/>
                <p:nvPr/>
              </p:nvSpPr>
              <p:spPr>
                <a:xfrm>
                  <a:off x="7362070" y="3029574"/>
                  <a:ext cx="594205" cy="59083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44" name="Picture 234">
                  <a:extLst>
                    <a:ext uri="{FF2B5EF4-FFF2-40B4-BE49-F238E27FC236}">
                      <a16:creationId xmlns:a16="http://schemas.microsoft.com/office/drawing/2014/main" id="{FDA8C18B-671B-430D-AE19-4DE68AE305A6}"/>
                    </a:ext>
                  </a:extLst>
                </p:cNvPr>
                <p:cNvPicPr>
                  <a:picLocks noChangeAspect="1"/>
                </p:cNvPicPr>
                <p:nvPr/>
              </p:nvPicPr>
              <p:blipFill>
                <a:blip r:embed="rId11">
                  <a:grayscl/>
                  <a:biLevel thresh="50000"/>
                  <a:extLst>
                    <a:ext uri="{28A0092B-C50C-407E-A947-70E740481C1C}">
                      <a14:useLocalDpi xmlns:a14="http://schemas.microsoft.com/office/drawing/2010/main" val="0"/>
                    </a:ext>
                  </a:extLst>
                </a:blip>
                <a:srcRect/>
                <a:stretch>
                  <a:fillRect/>
                </a:stretch>
              </p:blipFill>
              <p:spPr bwMode="auto">
                <a:xfrm>
                  <a:off x="7443005" y="3119783"/>
                  <a:ext cx="388590" cy="388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2" name="Group 222">
                <a:extLst>
                  <a:ext uri="{FF2B5EF4-FFF2-40B4-BE49-F238E27FC236}">
                    <a16:creationId xmlns:a16="http://schemas.microsoft.com/office/drawing/2014/main" id="{AA2443C8-35E4-4A5D-B95A-EFB4A70C458D}"/>
                  </a:ext>
                </a:extLst>
              </p:cNvPr>
              <p:cNvGrpSpPr>
                <a:grpSpLocks/>
              </p:cNvGrpSpPr>
              <p:nvPr/>
            </p:nvGrpSpPr>
            <p:grpSpPr bwMode="auto">
              <a:xfrm>
                <a:off x="7102542" y="4449062"/>
                <a:ext cx="775676" cy="772461"/>
                <a:chOff x="7090231" y="4347933"/>
                <a:chExt cx="775676" cy="772461"/>
              </a:xfrm>
            </p:grpSpPr>
            <p:sp>
              <p:nvSpPr>
                <p:cNvPr id="239" name="Freeform: Shape 116">
                  <a:extLst>
                    <a:ext uri="{FF2B5EF4-FFF2-40B4-BE49-F238E27FC236}">
                      <a16:creationId xmlns:a16="http://schemas.microsoft.com/office/drawing/2014/main" id="{3DB4CBDD-F6FB-4074-AC09-3C42CED9C6EA}"/>
                    </a:ext>
                  </a:extLst>
                </p:cNvPr>
                <p:cNvSpPr/>
                <p:nvPr/>
              </p:nvSpPr>
              <p:spPr>
                <a:xfrm rot="11873768" flipV="1">
                  <a:off x="7090231" y="4347933"/>
                  <a:ext cx="775676" cy="772461"/>
                </a:xfrm>
                <a:custGeom>
                  <a:avLst/>
                  <a:gdLst>
                    <a:gd name="connsiteX0" fmla="*/ 0 w 1529291"/>
                    <a:gd name="connsiteY0" fmla="*/ 764646 h 1529291"/>
                    <a:gd name="connsiteX1" fmla="*/ 764646 w 1529291"/>
                    <a:gd name="connsiteY1" fmla="*/ 0 h 1529291"/>
                    <a:gd name="connsiteX2" fmla="*/ 1529292 w 1529291"/>
                    <a:gd name="connsiteY2" fmla="*/ 764646 h 1529291"/>
                    <a:gd name="connsiteX3" fmla="*/ 764646 w 1529291"/>
                    <a:gd name="connsiteY3" fmla="*/ 1529292 h 1529291"/>
                    <a:gd name="connsiteX4" fmla="*/ 0 w 1529291"/>
                    <a:gd name="connsiteY4" fmla="*/ 764646 h 1529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291" h="1529291">
                      <a:moveTo>
                        <a:pt x="0" y="764646"/>
                      </a:moveTo>
                      <a:cubicBezTo>
                        <a:pt x="0" y="342344"/>
                        <a:pt x="342344" y="0"/>
                        <a:pt x="764646" y="0"/>
                      </a:cubicBezTo>
                      <a:cubicBezTo>
                        <a:pt x="1186948" y="0"/>
                        <a:pt x="1529292" y="342344"/>
                        <a:pt x="1529292" y="764646"/>
                      </a:cubicBezTo>
                      <a:cubicBezTo>
                        <a:pt x="1529292" y="1186948"/>
                        <a:pt x="1186948" y="1529292"/>
                        <a:pt x="764646" y="1529292"/>
                      </a:cubicBezTo>
                      <a:cubicBezTo>
                        <a:pt x="342344" y="1529292"/>
                        <a:pt x="0" y="1186948"/>
                        <a:pt x="0" y="764646"/>
                      </a:cubicBezTo>
                      <a:close/>
                    </a:path>
                  </a:pathLst>
                </a:custGeom>
                <a:solidFill>
                  <a:schemeClr val="bg1"/>
                </a:solidFill>
                <a:ln w="3175">
                  <a:solidFill>
                    <a:schemeClr val="bg1">
                      <a:lumMod val="95000"/>
                    </a:schemeClr>
                  </a:solidFill>
                </a:ln>
                <a:effectLst>
                  <a:innerShdw dist="50800" dir="135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solidFill>
                      <a:srgbClr val="3F3F3F"/>
                    </a:solidFill>
                    <a:latin typeface="Microsoft New Tai Lue" panose="020B0502040204020203" pitchFamily="34" charset="0"/>
                    <a:ea typeface="Avenir Light" charset="0"/>
                    <a:cs typeface="Microsoft New Tai Lue" panose="020B0502040204020203" pitchFamily="34" charset="0"/>
                  </a:endParaRPr>
                </a:p>
              </p:txBody>
            </p:sp>
            <p:sp>
              <p:nvSpPr>
                <p:cNvPr id="240" name="Oval 239">
                  <a:extLst>
                    <a:ext uri="{FF2B5EF4-FFF2-40B4-BE49-F238E27FC236}">
                      <a16:creationId xmlns:a16="http://schemas.microsoft.com/office/drawing/2014/main" id="{9C99C950-88D5-4889-86E5-9EFBC9AA3938}"/>
                    </a:ext>
                  </a:extLst>
                </p:cNvPr>
                <p:cNvSpPr/>
                <p:nvPr/>
              </p:nvSpPr>
              <p:spPr>
                <a:xfrm>
                  <a:off x="7169658" y="4454789"/>
                  <a:ext cx="590689" cy="590835"/>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41" name="Picture 231">
                  <a:extLst>
                    <a:ext uri="{FF2B5EF4-FFF2-40B4-BE49-F238E27FC236}">
                      <a16:creationId xmlns:a16="http://schemas.microsoft.com/office/drawing/2014/main" id="{B794241A-F56F-4749-A8C9-03C5FCFCF65A}"/>
                    </a:ext>
                  </a:extLst>
                </p:cNvPr>
                <p:cNvPicPr>
                  <a:picLocks noChangeAspect="1"/>
                </p:cNvPicPr>
                <p:nvPr/>
              </p:nvPicPr>
              <p:blipFill>
                <a:blip r:embed="rId12">
                  <a:grayscl/>
                  <a:biLevel thresh="50000"/>
                  <a:extLst>
                    <a:ext uri="{28A0092B-C50C-407E-A947-70E740481C1C}">
                      <a14:useLocalDpi xmlns:a14="http://schemas.microsoft.com/office/drawing/2010/main" val="0"/>
                    </a:ext>
                  </a:extLst>
                </a:blip>
                <a:srcRect/>
                <a:stretch>
                  <a:fillRect/>
                </a:stretch>
              </p:blipFill>
              <p:spPr bwMode="auto">
                <a:xfrm>
                  <a:off x="7259227" y="4547462"/>
                  <a:ext cx="388590" cy="388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3" name="Group 223">
                <a:extLst>
                  <a:ext uri="{FF2B5EF4-FFF2-40B4-BE49-F238E27FC236}">
                    <a16:creationId xmlns:a16="http://schemas.microsoft.com/office/drawing/2014/main" id="{6AC8C460-867D-4A53-A1A6-9144819763F5}"/>
                  </a:ext>
                </a:extLst>
              </p:cNvPr>
              <p:cNvGrpSpPr>
                <a:grpSpLocks/>
              </p:cNvGrpSpPr>
              <p:nvPr/>
            </p:nvGrpSpPr>
            <p:grpSpPr bwMode="auto">
              <a:xfrm>
                <a:off x="7282664" y="3610739"/>
                <a:ext cx="775676" cy="772461"/>
                <a:chOff x="7228371" y="3642083"/>
                <a:chExt cx="775676" cy="772461"/>
              </a:xfrm>
            </p:grpSpPr>
            <p:sp>
              <p:nvSpPr>
                <p:cNvPr id="237" name="Freeform: Shape 116">
                  <a:extLst>
                    <a:ext uri="{FF2B5EF4-FFF2-40B4-BE49-F238E27FC236}">
                      <a16:creationId xmlns:a16="http://schemas.microsoft.com/office/drawing/2014/main" id="{7CADDE91-0680-4E8E-8A6B-2CC1DEC3C7F5}"/>
                    </a:ext>
                  </a:extLst>
                </p:cNvPr>
                <p:cNvSpPr/>
                <p:nvPr/>
              </p:nvSpPr>
              <p:spPr>
                <a:xfrm rot="11873768" flipV="1">
                  <a:off x="7228371" y="3642083"/>
                  <a:ext cx="775676" cy="772461"/>
                </a:xfrm>
                <a:custGeom>
                  <a:avLst/>
                  <a:gdLst>
                    <a:gd name="connsiteX0" fmla="*/ 0 w 1529291"/>
                    <a:gd name="connsiteY0" fmla="*/ 764646 h 1529291"/>
                    <a:gd name="connsiteX1" fmla="*/ 764646 w 1529291"/>
                    <a:gd name="connsiteY1" fmla="*/ 0 h 1529291"/>
                    <a:gd name="connsiteX2" fmla="*/ 1529292 w 1529291"/>
                    <a:gd name="connsiteY2" fmla="*/ 764646 h 1529291"/>
                    <a:gd name="connsiteX3" fmla="*/ 764646 w 1529291"/>
                    <a:gd name="connsiteY3" fmla="*/ 1529292 h 1529291"/>
                    <a:gd name="connsiteX4" fmla="*/ 0 w 1529291"/>
                    <a:gd name="connsiteY4" fmla="*/ 764646 h 1529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291" h="1529291">
                      <a:moveTo>
                        <a:pt x="0" y="764646"/>
                      </a:moveTo>
                      <a:cubicBezTo>
                        <a:pt x="0" y="342344"/>
                        <a:pt x="342344" y="0"/>
                        <a:pt x="764646" y="0"/>
                      </a:cubicBezTo>
                      <a:cubicBezTo>
                        <a:pt x="1186948" y="0"/>
                        <a:pt x="1529292" y="342344"/>
                        <a:pt x="1529292" y="764646"/>
                      </a:cubicBezTo>
                      <a:cubicBezTo>
                        <a:pt x="1529292" y="1186948"/>
                        <a:pt x="1186948" y="1529292"/>
                        <a:pt x="764646" y="1529292"/>
                      </a:cubicBezTo>
                      <a:cubicBezTo>
                        <a:pt x="342344" y="1529292"/>
                        <a:pt x="0" y="1186948"/>
                        <a:pt x="0" y="764646"/>
                      </a:cubicBezTo>
                      <a:close/>
                    </a:path>
                  </a:pathLst>
                </a:custGeom>
                <a:solidFill>
                  <a:schemeClr val="bg1"/>
                </a:solidFill>
                <a:ln w="3175">
                  <a:solidFill>
                    <a:schemeClr val="bg1">
                      <a:lumMod val="95000"/>
                    </a:schemeClr>
                  </a:solidFill>
                </a:ln>
                <a:effectLst>
                  <a:innerShdw dist="50800" dir="135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solidFill>
                      <a:srgbClr val="3F3F3F"/>
                    </a:solidFill>
                    <a:latin typeface="Microsoft New Tai Lue" panose="020B0502040204020203" pitchFamily="34" charset="0"/>
                    <a:ea typeface="Avenir Light" charset="0"/>
                    <a:cs typeface="Microsoft New Tai Lue" panose="020B0502040204020203" pitchFamily="34" charset="0"/>
                  </a:endParaRPr>
                </a:p>
              </p:txBody>
            </p:sp>
            <p:sp>
              <p:nvSpPr>
                <p:cNvPr id="238" name="Oval 237">
                  <a:extLst>
                    <a:ext uri="{FF2B5EF4-FFF2-40B4-BE49-F238E27FC236}">
                      <a16:creationId xmlns:a16="http://schemas.microsoft.com/office/drawing/2014/main" id="{55864627-F8E0-48D4-9C17-85223686F5E6}"/>
                    </a:ext>
                  </a:extLst>
                </p:cNvPr>
                <p:cNvSpPr/>
                <p:nvPr/>
              </p:nvSpPr>
              <p:spPr>
                <a:xfrm>
                  <a:off x="7291170" y="3745454"/>
                  <a:ext cx="590689" cy="59083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cxnSp>
            <p:nvCxnSpPr>
              <p:cNvPr id="234" name="Straight Connector 233">
                <a:extLst>
                  <a:ext uri="{FF2B5EF4-FFF2-40B4-BE49-F238E27FC236}">
                    <a16:creationId xmlns:a16="http://schemas.microsoft.com/office/drawing/2014/main" id="{C1C2FBDA-1FF3-4D4E-BD6F-F44F3A92F4D5}"/>
                  </a:ext>
                </a:extLst>
              </p:cNvPr>
              <p:cNvCxnSpPr/>
              <p:nvPr/>
            </p:nvCxnSpPr>
            <p:spPr>
              <a:xfrm>
                <a:off x="6375045" y="3804740"/>
                <a:ext cx="891308" cy="108058"/>
              </a:xfrm>
              <a:prstGeom prst="line">
                <a:avLst/>
              </a:prstGeom>
              <a:ln>
                <a:solidFill>
                  <a:schemeClr val="bg1"/>
                </a:solidFill>
              </a:ln>
            </p:spPr>
            <p:style>
              <a:lnRef idx="1">
                <a:schemeClr val="accent5"/>
              </a:lnRef>
              <a:fillRef idx="0">
                <a:schemeClr val="accent5"/>
              </a:fillRef>
              <a:effectRef idx="0">
                <a:schemeClr val="accent5"/>
              </a:effectRef>
              <a:fontRef idx="minor">
                <a:schemeClr val="tx1"/>
              </a:fontRef>
            </p:style>
          </p:cxnSp>
          <p:pic>
            <p:nvPicPr>
              <p:cNvPr id="235" name="Picture 225">
                <a:extLst>
                  <a:ext uri="{FF2B5EF4-FFF2-40B4-BE49-F238E27FC236}">
                    <a16:creationId xmlns:a16="http://schemas.microsoft.com/office/drawing/2014/main" id="{AA54DF3A-3CFD-4CF8-A9B5-E563B28BA48E}"/>
                  </a:ext>
                </a:extLst>
              </p:cNvPr>
              <p:cNvPicPr>
                <a:picLocks noChangeAspect="1"/>
              </p:cNvPicPr>
              <p:nvPr/>
            </p:nvPicPr>
            <p:blipFill>
              <a:blip r:embed="rId12">
                <a:grayscl/>
                <a:biLevel thresh="50000"/>
                <a:extLst>
                  <a:ext uri="{28A0092B-C50C-407E-A947-70E740481C1C}">
                    <a14:useLocalDpi xmlns:a14="http://schemas.microsoft.com/office/drawing/2010/main" val="0"/>
                  </a:ext>
                </a:extLst>
              </a:blip>
              <a:srcRect/>
              <a:stretch>
                <a:fillRect/>
              </a:stretch>
            </p:blipFill>
            <p:spPr bwMode="auto">
              <a:xfrm>
                <a:off x="7456463" y="3787528"/>
                <a:ext cx="388590" cy="388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6" name="Rectangle 226">
                <a:extLst>
                  <a:ext uri="{FF2B5EF4-FFF2-40B4-BE49-F238E27FC236}">
                    <a16:creationId xmlns:a16="http://schemas.microsoft.com/office/drawing/2014/main" id="{1B5420FB-55A0-4FB9-8619-4DF59B40BBB8}"/>
                  </a:ext>
                </a:extLst>
              </p:cNvPr>
              <p:cNvSpPr>
                <a:spLocks noChangeArrowheads="1"/>
              </p:cNvSpPr>
              <p:nvPr/>
            </p:nvSpPr>
            <p:spPr bwMode="auto">
              <a:xfrm>
                <a:off x="8004800" y="3835810"/>
                <a:ext cx="1147889" cy="424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spcBef>
                    <a:spcPts val="1325"/>
                  </a:spcBef>
                </a:pPr>
                <a:r>
                  <a:rPr lang="en-US" altLang="en-US" sz="1200" b="1"/>
                  <a:t>Commercial Banks</a:t>
                </a:r>
              </a:p>
            </p:txBody>
          </p:sp>
        </p:grpSp>
        <p:grpSp>
          <p:nvGrpSpPr>
            <p:cNvPr id="145" name="Group 104">
              <a:extLst>
                <a:ext uri="{FF2B5EF4-FFF2-40B4-BE49-F238E27FC236}">
                  <a16:creationId xmlns:a16="http://schemas.microsoft.com/office/drawing/2014/main" id="{E751669D-A484-4DA5-8196-9F60AC6B4688}"/>
                </a:ext>
              </a:extLst>
            </p:cNvPr>
            <p:cNvGrpSpPr>
              <a:grpSpLocks/>
            </p:cNvGrpSpPr>
            <p:nvPr/>
          </p:nvGrpSpPr>
          <p:grpSpPr bwMode="auto">
            <a:xfrm>
              <a:off x="46237" y="1030084"/>
              <a:ext cx="7110918" cy="5617285"/>
              <a:chOff x="431689" y="1030084"/>
              <a:chExt cx="7110918" cy="5617285"/>
            </a:xfrm>
          </p:grpSpPr>
          <p:grpSp>
            <p:nvGrpSpPr>
              <p:cNvPr id="146" name="Group 105">
                <a:extLst>
                  <a:ext uri="{FF2B5EF4-FFF2-40B4-BE49-F238E27FC236}">
                    <a16:creationId xmlns:a16="http://schemas.microsoft.com/office/drawing/2014/main" id="{CDC00B6D-C1C2-4200-BE36-DCEC32659FD9}"/>
                  </a:ext>
                </a:extLst>
              </p:cNvPr>
              <p:cNvGrpSpPr>
                <a:grpSpLocks/>
              </p:cNvGrpSpPr>
              <p:nvPr/>
            </p:nvGrpSpPr>
            <p:grpSpPr bwMode="auto">
              <a:xfrm rot="-9726232">
                <a:off x="467488" y="1285818"/>
                <a:ext cx="6254265" cy="5361551"/>
                <a:chOff x="418095" y="2079111"/>
                <a:chExt cx="4530027" cy="3813399"/>
              </a:xfrm>
            </p:grpSpPr>
            <p:sp>
              <p:nvSpPr>
                <p:cNvPr id="223" name="Oval 222">
                  <a:extLst>
                    <a:ext uri="{FF2B5EF4-FFF2-40B4-BE49-F238E27FC236}">
                      <a16:creationId xmlns:a16="http://schemas.microsoft.com/office/drawing/2014/main" id="{6C66F6B2-FDC0-4B81-AFBA-0082C5D13FDF}"/>
                    </a:ext>
                  </a:extLst>
                </p:cNvPr>
                <p:cNvSpPr/>
                <p:nvPr/>
              </p:nvSpPr>
              <p:spPr>
                <a:xfrm rot="449621" flipV="1">
                  <a:off x="1524851" y="2396108"/>
                  <a:ext cx="3423271" cy="3376319"/>
                </a:xfrm>
                <a:prstGeom prst="ellipse">
                  <a:avLst/>
                </a:prstGeom>
                <a:solidFill>
                  <a:schemeClr val="bg1"/>
                </a:solidFill>
                <a:ln>
                  <a:solidFill>
                    <a:schemeClr val="bg1">
                      <a:lumMod val="95000"/>
                    </a:schemeClr>
                  </a:solidFill>
                </a:ln>
                <a:effectLst>
                  <a:innerShdw dist="50800" dir="13500000">
                    <a:prstClr val="black">
                      <a:alpha val="5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defRPr/>
                  </a:pPr>
                  <a:r>
                    <a:rPr lang="en-US" sz="1400" b="1" dirty="0">
                      <a:solidFill>
                        <a:schemeClr val="bg1"/>
                      </a:solidFill>
                      <a:latin typeface="Microsoft New Tai Lue" panose="020B0502040204020203" pitchFamily="34" charset="0"/>
                      <a:ea typeface="Avenir Heavy" charset="0"/>
                      <a:cs typeface="Microsoft New Tai Lue" panose="020B0502040204020203" pitchFamily="34" charset="0"/>
                    </a:rPr>
                    <a:t>G</a:t>
                  </a:r>
                </a:p>
              </p:txBody>
            </p:sp>
            <p:sp>
              <p:nvSpPr>
                <p:cNvPr id="224" name="Partial Circle 139">
                  <a:extLst>
                    <a:ext uri="{FF2B5EF4-FFF2-40B4-BE49-F238E27FC236}">
                      <a16:creationId xmlns:a16="http://schemas.microsoft.com/office/drawing/2014/main" id="{3BF450C8-271B-4BD6-9E4C-5BDCB37AD334}"/>
                    </a:ext>
                  </a:extLst>
                </p:cNvPr>
                <p:cNvSpPr/>
                <p:nvPr/>
              </p:nvSpPr>
              <p:spPr>
                <a:xfrm rot="20205314">
                  <a:off x="826361" y="2078631"/>
                  <a:ext cx="3920610" cy="3537871"/>
                </a:xfrm>
                <a:prstGeom prst="pie">
                  <a:avLst>
                    <a:gd name="adj1" fmla="val 9146308"/>
                    <a:gd name="adj2" fmla="val 1357450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latin typeface="Microsoft New Tai Lue" panose="020B0502040204020203" pitchFamily="34" charset="0"/>
                    <a:cs typeface="Microsoft New Tai Lue" panose="020B0502040204020203" pitchFamily="34" charset="0"/>
                  </a:endParaRPr>
                </a:p>
              </p:txBody>
            </p:sp>
            <p:sp>
              <p:nvSpPr>
                <p:cNvPr id="225" name="Freeform: Shape 112">
                  <a:extLst>
                    <a:ext uri="{FF2B5EF4-FFF2-40B4-BE49-F238E27FC236}">
                      <a16:creationId xmlns:a16="http://schemas.microsoft.com/office/drawing/2014/main" id="{E6323C5D-1767-407F-A57B-389D1F438BA2}"/>
                    </a:ext>
                  </a:extLst>
                </p:cNvPr>
                <p:cNvSpPr/>
                <p:nvPr/>
              </p:nvSpPr>
              <p:spPr>
                <a:xfrm>
                  <a:off x="418095" y="3388875"/>
                  <a:ext cx="807845" cy="807843"/>
                </a:xfrm>
                <a:custGeom>
                  <a:avLst/>
                  <a:gdLst>
                    <a:gd name="connsiteX0" fmla="*/ 0 w 1529291"/>
                    <a:gd name="connsiteY0" fmla="*/ 764646 h 1529291"/>
                    <a:gd name="connsiteX1" fmla="*/ 764646 w 1529291"/>
                    <a:gd name="connsiteY1" fmla="*/ 0 h 1529291"/>
                    <a:gd name="connsiteX2" fmla="*/ 1529292 w 1529291"/>
                    <a:gd name="connsiteY2" fmla="*/ 764646 h 1529291"/>
                    <a:gd name="connsiteX3" fmla="*/ 764646 w 1529291"/>
                    <a:gd name="connsiteY3" fmla="*/ 1529292 h 1529291"/>
                    <a:gd name="connsiteX4" fmla="*/ 0 w 1529291"/>
                    <a:gd name="connsiteY4" fmla="*/ 764646 h 1529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291" h="1529291">
                      <a:moveTo>
                        <a:pt x="0" y="764646"/>
                      </a:moveTo>
                      <a:cubicBezTo>
                        <a:pt x="0" y="342344"/>
                        <a:pt x="342344" y="0"/>
                        <a:pt x="764646" y="0"/>
                      </a:cubicBezTo>
                      <a:cubicBezTo>
                        <a:pt x="1186948" y="0"/>
                        <a:pt x="1529292" y="342344"/>
                        <a:pt x="1529292" y="764646"/>
                      </a:cubicBezTo>
                      <a:cubicBezTo>
                        <a:pt x="1529292" y="1186948"/>
                        <a:pt x="1186948" y="1529292"/>
                        <a:pt x="764646" y="1529292"/>
                      </a:cubicBezTo>
                      <a:cubicBezTo>
                        <a:pt x="342344" y="1529292"/>
                        <a:pt x="0" y="1186948"/>
                        <a:pt x="0" y="764646"/>
                      </a:cubicBezTo>
                      <a:close/>
                    </a:path>
                  </a:pathLst>
                </a:custGeom>
                <a:solidFill>
                  <a:schemeClr val="bg1"/>
                </a:solidFill>
                <a:ln w="3175">
                  <a:solidFill>
                    <a:schemeClr val="bg1">
                      <a:lumMod val="95000"/>
                    </a:schemeClr>
                  </a:solidFill>
                </a:ln>
                <a:effectLst>
                  <a:innerShdw dist="50800" dir="135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solidFill>
                      <a:srgbClr val="3F3F3F"/>
                    </a:solidFill>
                    <a:latin typeface="Microsoft New Tai Lue" panose="020B0502040204020203" pitchFamily="34" charset="0"/>
                    <a:ea typeface="Avenir Light" charset="0"/>
                    <a:cs typeface="Microsoft New Tai Lue" panose="020B0502040204020203" pitchFamily="34" charset="0"/>
                  </a:endParaRPr>
                </a:p>
              </p:txBody>
            </p:sp>
            <p:sp>
              <p:nvSpPr>
                <p:cNvPr id="226" name="Freeform: Shape 116">
                  <a:extLst>
                    <a:ext uri="{FF2B5EF4-FFF2-40B4-BE49-F238E27FC236}">
                      <a16:creationId xmlns:a16="http://schemas.microsoft.com/office/drawing/2014/main" id="{525ADD7D-A557-494E-B0A7-E7FC7834C4A0}"/>
                    </a:ext>
                  </a:extLst>
                </p:cNvPr>
                <p:cNvSpPr/>
                <p:nvPr/>
              </p:nvSpPr>
              <p:spPr>
                <a:xfrm flipV="1">
                  <a:off x="1064676" y="5084667"/>
                  <a:ext cx="807845" cy="807843"/>
                </a:xfrm>
                <a:custGeom>
                  <a:avLst/>
                  <a:gdLst>
                    <a:gd name="connsiteX0" fmla="*/ 0 w 1529291"/>
                    <a:gd name="connsiteY0" fmla="*/ 764646 h 1529291"/>
                    <a:gd name="connsiteX1" fmla="*/ 764646 w 1529291"/>
                    <a:gd name="connsiteY1" fmla="*/ 0 h 1529291"/>
                    <a:gd name="connsiteX2" fmla="*/ 1529292 w 1529291"/>
                    <a:gd name="connsiteY2" fmla="*/ 764646 h 1529291"/>
                    <a:gd name="connsiteX3" fmla="*/ 764646 w 1529291"/>
                    <a:gd name="connsiteY3" fmla="*/ 1529292 h 1529291"/>
                    <a:gd name="connsiteX4" fmla="*/ 0 w 1529291"/>
                    <a:gd name="connsiteY4" fmla="*/ 764646 h 1529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291" h="1529291">
                      <a:moveTo>
                        <a:pt x="0" y="764646"/>
                      </a:moveTo>
                      <a:cubicBezTo>
                        <a:pt x="0" y="342344"/>
                        <a:pt x="342344" y="0"/>
                        <a:pt x="764646" y="0"/>
                      </a:cubicBezTo>
                      <a:cubicBezTo>
                        <a:pt x="1186948" y="0"/>
                        <a:pt x="1529292" y="342344"/>
                        <a:pt x="1529292" y="764646"/>
                      </a:cubicBezTo>
                      <a:cubicBezTo>
                        <a:pt x="1529292" y="1186948"/>
                        <a:pt x="1186948" y="1529292"/>
                        <a:pt x="764646" y="1529292"/>
                      </a:cubicBezTo>
                      <a:cubicBezTo>
                        <a:pt x="342344" y="1529292"/>
                        <a:pt x="0" y="1186948"/>
                        <a:pt x="0" y="764646"/>
                      </a:cubicBezTo>
                      <a:close/>
                    </a:path>
                  </a:pathLst>
                </a:custGeom>
                <a:solidFill>
                  <a:schemeClr val="bg1"/>
                </a:solidFill>
                <a:ln w="3175">
                  <a:solidFill>
                    <a:schemeClr val="bg1">
                      <a:lumMod val="95000"/>
                    </a:schemeClr>
                  </a:solidFill>
                </a:ln>
                <a:effectLst>
                  <a:innerShdw dist="50800" dir="135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solidFill>
                      <a:srgbClr val="3F3F3F"/>
                    </a:solidFill>
                    <a:latin typeface="Microsoft New Tai Lue" panose="020B0502040204020203" pitchFamily="34" charset="0"/>
                    <a:ea typeface="Avenir Light" charset="0"/>
                    <a:cs typeface="Microsoft New Tai Lue" panose="020B0502040204020203" pitchFamily="34" charset="0"/>
                  </a:endParaRPr>
                </a:p>
              </p:txBody>
            </p:sp>
            <p:sp>
              <p:nvSpPr>
                <p:cNvPr id="227" name="Freeform: Shape 117">
                  <a:extLst>
                    <a:ext uri="{FF2B5EF4-FFF2-40B4-BE49-F238E27FC236}">
                      <a16:creationId xmlns:a16="http://schemas.microsoft.com/office/drawing/2014/main" id="{C8144CBE-909A-4D4B-B320-072A6EF79220}"/>
                    </a:ext>
                  </a:extLst>
                </p:cNvPr>
                <p:cNvSpPr/>
                <p:nvPr/>
              </p:nvSpPr>
              <p:spPr>
                <a:xfrm flipV="1">
                  <a:off x="532393" y="4287270"/>
                  <a:ext cx="807845" cy="807843"/>
                </a:xfrm>
                <a:custGeom>
                  <a:avLst/>
                  <a:gdLst>
                    <a:gd name="connsiteX0" fmla="*/ 0 w 1529291"/>
                    <a:gd name="connsiteY0" fmla="*/ 764646 h 1529291"/>
                    <a:gd name="connsiteX1" fmla="*/ 764646 w 1529291"/>
                    <a:gd name="connsiteY1" fmla="*/ 0 h 1529291"/>
                    <a:gd name="connsiteX2" fmla="*/ 1529292 w 1529291"/>
                    <a:gd name="connsiteY2" fmla="*/ 764646 h 1529291"/>
                    <a:gd name="connsiteX3" fmla="*/ 764646 w 1529291"/>
                    <a:gd name="connsiteY3" fmla="*/ 1529292 h 1529291"/>
                    <a:gd name="connsiteX4" fmla="*/ 0 w 1529291"/>
                    <a:gd name="connsiteY4" fmla="*/ 764646 h 1529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291" h="1529291">
                      <a:moveTo>
                        <a:pt x="0" y="764646"/>
                      </a:moveTo>
                      <a:cubicBezTo>
                        <a:pt x="0" y="342344"/>
                        <a:pt x="342344" y="0"/>
                        <a:pt x="764646" y="0"/>
                      </a:cubicBezTo>
                      <a:cubicBezTo>
                        <a:pt x="1186948" y="0"/>
                        <a:pt x="1529292" y="342344"/>
                        <a:pt x="1529292" y="764646"/>
                      </a:cubicBezTo>
                      <a:cubicBezTo>
                        <a:pt x="1529292" y="1186948"/>
                        <a:pt x="1186948" y="1529292"/>
                        <a:pt x="764646" y="1529292"/>
                      </a:cubicBezTo>
                      <a:cubicBezTo>
                        <a:pt x="342344" y="1529292"/>
                        <a:pt x="0" y="1186948"/>
                        <a:pt x="0" y="764646"/>
                      </a:cubicBezTo>
                      <a:close/>
                    </a:path>
                  </a:pathLst>
                </a:custGeom>
                <a:solidFill>
                  <a:schemeClr val="bg1"/>
                </a:solidFill>
                <a:ln w="3175">
                  <a:solidFill>
                    <a:schemeClr val="bg1">
                      <a:lumMod val="95000"/>
                    </a:schemeClr>
                  </a:solidFill>
                </a:ln>
                <a:effectLst>
                  <a:innerShdw dist="50800" dir="135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solidFill>
                      <a:srgbClr val="3F3F3F"/>
                    </a:solidFill>
                    <a:latin typeface="Microsoft New Tai Lue" panose="020B0502040204020203" pitchFamily="34" charset="0"/>
                    <a:ea typeface="Avenir Light" charset="0"/>
                    <a:cs typeface="Microsoft New Tai Lue" panose="020B0502040204020203" pitchFamily="34" charset="0"/>
                  </a:endParaRPr>
                </a:p>
              </p:txBody>
            </p:sp>
            <p:sp>
              <p:nvSpPr>
                <p:cNvPr id="228" name="Oval 227">
                  <a:extLst>
                    <a:ext uri="{FF2B5EF4-FFF2-40B4-BE49-F238E27FC236}">
                      <a16:creationId xmlns:a16="http://schemas.microsoft.com/office/drawing/2014/main" id="{17CE8AE6-9279-4424-BB8B-F9A963AE8EE1}"/>
                    </a:ext>
                  </a:extLst>
                </p:cNvPr>
                <p:cNvSpPr/>
                <p:nvPr/>
              </p:nvSpPr>
              <p:spPr>
                <a:xfrm>
                  <a:off x="1545635" y="2460617"/>
                  <a:ext cx="3329835" cy="3288033"/>
                </a:xfrm>
                <a:prstGeom prst="ellipse">
                  <a:avLst/>
                </a:prstGeom>
                <a:noFill/>
                <a:ln>
                  <a:noFill/>
                </a:ln>
                <a:effectLst>
                  <a:innerShdw dist="50800" dir="135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5760" rIns="0" bIns="0"/>
                <a:lstStyle/>
                <a:p>
                  <a:pPr algn="ctr">
                    <a:defRPr/>
                  </a:pPr>
                  <a:endParaRPr lang="en-IN" sz="1200" b="1" dirty="0">
                    <a:solidFill>
                      <a:schemeClr val="bg1"/>
                    </a:solidFill>
                    <a:latin typeface="Microsoft New Tai Lue" panose="020B0502040204020203" pitchFamily="34" charset="0"/>
                    <a:ea typeface="Avenir Heavy" charset="0"/>
                    <a:cs typeface="Microsoft New Tai Lue" panose="020B0502040204020203" pitchFamily="34" charset="0"/>
                  </a:endParaRPr>
                </a:p>
              </p:txBody>
            </p:sp>
            <p:sp>
              <p:nvSpPr>
                <p:cNvPr id="229" name="Freeform: Shape 111">
                  <a:extLst>
                    <a:ext uri="{FF2B5EF4-FFF2-40B4-BE49-F238E27FC236}">
                      <a16:creationId xmlns:a16="http://schemas.microsoft.com/office/drawing/2014/main" id="{5D8CB5EE-4CF2-4CF0-B750-6E8F10F1EF0C}"/>
                    </a:ext>
                  </a:extLst>
                </p:cNvPr>
                <p:cNvSpPr/>
                <p:nvPr/>
              </p:nvSpPr>
              <p:spPr>
                <a:xfrm>
                  <a:off x="616580" y="2503809"/>
                  <a:ext cx="807845" cy="807843"/>
                </a:xfrm>
                <a:custGeom>
                  <a:avLst/>
                  <a:gdLst>
                    <a:gd name="connsiteX0" fmla="*/ 0 w 1529291"/>
                    <a:gd name="connsiteY0" fmla="*/ 764646 h 1529291"/>
                    <a:gd name="connsiteX1" fmla="*/ 764646 w 1529291"/>
                    <a:gd name="connsiteY1" fmla="*/ 0 h 1529291"/>
                    <a:gd name="connsiteX2" fmla="*/ 1529292 w 1529291"/>
                    <a:gd name="connsiteY2" fmla="*/ 764646 h 1529291"/>
                    <a:gd name="connsiteX3" fmla="*/ 764646 w 1529291"/>
                    <a:gd name="connsiteY3" fmla="*/ 1529292 h 1529291"/>
                    <a:gd name="connsiteX4" fmla="*/ 0 w 1529291"/>
                    <a:gd name="connsiteY4" fmla="*/ 764646 h 1529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291" h="1529291">
                      <a:moveTo>
                        <a:pt x="0" y="764646"/>
                      </a:moveTo>
                      <a:cubicBezTo>
                        <a:pt x="0" y="342344"/>
                        <a:pt x="342344" y="0"/>
                        <a:pt x="764646" y="0"/>
                      </a:cubicBezTo>
                      <a:cubicBezTo>
                        <a:pt x="1186948" y="0"/>
                        <a:pt x="1529292" y="342344"/>
                        <a:pt x="1529292" y="764646"/>
                      </a:cubicBezTo>
                      <a:cubicBezTo>
                        <a:pt x="1529292" y="1186948"/>
                        <a:pt x="1186948" y="1529292"/>
                        <a:pt x="764646" y="1529292"/>
                      </a:cubicBezTo>
                      <a:cubicBezTo>
                        <a:pt x="342344" y="1529292"/>
                        <a:pt x="0" y="1186948"/>
                        <a:pt x="0" y="764646"/>
                      </a:cubicBezTo>
                      <a:close/>
                    </a:path>
                  </a:pathLst>
                </a:custGeom>
                <a:solidFill>
                  <a:schemeClr val="bg1"/>
                </a:solidFill>
                <a:ln w="3175">
                  <a:solidFill>
                    <a:schemeClr val="bg1">
                      <a:lumMod val="95000"/>
                    </a:schemeClr>
                  </a:solidFill>
                </a:ln>
                <a:effectLst>
                  <a:innerShdw dist="50800" dir="135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solidFill>
                      <a:srgbClr val="3F3F3F"/>
                    </a:solidFill>
                    <a:latin typeface="Microsoft New Tai Lue" panose="020B0502040204020203" pitchFamily="34" charset="0"/>
                    <a:ea typeface="Avenir Light" charset="0"/>
                    <a:cs typeface="Microsoft New Tai Lue" panose="020B0502040204020203" pitchFamily="34" charset="0"/>
                  </a:endParaRPr>
                </a:p>
              </p:txBody>
            </p:sp>
          </p:grpSp>
          <p:grpSp>
            <p:nvGrpSpPr>
              <p:cNvPr id="147" name="Group 106">
                <a:extLst>
                  <a:ext uri="{FF2B5EF4-FFF2-40B4-BE49-F238E27FC236}">
                    <a16:creationId xmlns:a16="http://schemas.microsoft.com/office/drawing/2014/main" id="{4E1F7277-31AF-49F4-9A48-F719C207D414}"/>
                  </a:ext>
                </a:extLst>
              </p:cNvPr>
              <p:cNvGrpSpPr>
                <a:grpSpLocks/>
              </p:cNvGrpSpPr>
              <p:nvPr/>
            </p:nvGrpSpPr>
            <p:grpSpPr bwMode="auto">
              <a:xfrm>
                <a:off x="431689" y="1030084"/>
                <a:ext cx="4910365" cy="5019004"/>
                <a:chOff x="2855578" y="1708666"/>
                <a:chExt cx="4279895" cy="4236920"/>
              </a:xfrm>
            </p:grpSpPr>
            <p:sp>
              <p:nvSpPr>
                <p:cNvPr id="202" name="Block Arc 201">
                  <a:extLst>
                    <a:ext uri="{FF2B5EF4-FFF2-40B4-BE49-F238E27FC236}">
                      <a16:creationId xmlns:a16="http://schemas.microsoft.com/office/drawing/2014/main" id="{DD27D0CD-6178-46D8-B967-9DCCDBFBDA21}"/>
                    </a:ext>
                  </a:extLst>
                </p:cNvPr>
                <p:cNvSpPr/>
                <p:nvPr>
                  <p:custDataLst>
                    <p:tags r:id="rId1"/>
                  </p:custDataLst>
                </p:nvPr>
              </p:nvSpPr>
              <p:spPr>
                <a:xfrm>
                  <a:off x="3083889" y="1952900"/>
                  <a:ext cx="3809253" cy="3810647"/>
                </a:xfrm>
                <a:prstGeom prst="blockArc">
                  <a:avLst>
                    <a:gd name="adj1" fmla="val 0"/>
                    <a:gd name="adj2" fmla="val 2700000"/>
                    <a:gd name="adj3" fmla="val 25000"/>
                  </a:avLst>
                </a:prstGeom>
                <a:solidFill>
                  <a:srgbClr val="69A84A"/>
                </a:solidFill>
                <a:ln w="127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sp3d/>
                </a:bodyPr>
                <a:lstStyle/>
                <a:p>
                  <a:pPr algn="ctr">
                    <a:defRPr/>
                  </a:pPr>
                  <a:endParaRPr lang="en-IN" sz="1200" dirty="0">
                    <a:solidFill>
                      <a:srgbClr val="FFFFFF"/>
                    </a:solidFill>
                    <a:effectLst>
                      <a:glow>
                        <a:scrgbClr r="0" g="0" b="0"/>
                      </a:glow>
                    </a:effectLst>
                  </a:endParaRPr>
                </a:p>
              </p:txBody>
            </p:sp>
            <p:sp>
              <p:nvSpPr>
                <p:cNvPr id="203" name="Block Arc 202">
                  <a:extLst>
                    <a:ext uri="{FF2B5EF4-FFF2-40B4-BE49-F238E27FC236}">
                      <a16:creationId xmlns:a16="http://schemas.microsoft.com/office/drawing/2014/main" id="{9F90261B-DCC1-48E4-AED6-834A7CFD0D19}"/>
                    </a:ext>
                  </a:extLst>
                </p:cNvPr>
                <p:cNvSpPr/>
                <p:nvPr>
                  <p:custDataLst>
                    <p:tags r:id="rId2"/>
                  </p:custDataLst>
                </p:nvPr>
              </p:nvSpPr>
              <p:spPr>
                <a:xfrm>
                  <a:off x="3083889" y="1952900"/>
                  <a:ext cx="3809253" cy="3810647"/>
                </a:xfrm>
                <a:prstGeom prst="blockArc">
                  <a:avLst>
                    <a:gd name="adj1" fmla="val 2700000"/>
                    <a:gd name="adj2" fmla="val 5400000"/>
                    <a:gd name="adj3" fmla="val 25000"/>
                  </a:avLst>
                </a:prstGeom>
                <a:solidFill>
                  <a:schemeClr val="bg1">
                    <a:lumMod val="65000"/>
                  </a:schemeClr>
                </a:solidFill>
                <a:ln w="127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sp3d/>
                </a:bodyPr>
                <a:lstStyle/>
                <a:p>
                  <a:pPr algn="ctr">
                    <a:defRPr/>
                  </a:pPr>
                  <a:endParaRPr lang="en-IN" sz="1200">
                    <a:solidFill>
                      <a:srgbClr val="FFFFFF"/>
                    </a:solidFill>
                    <a:effectLst>
                      <a:glow>
                        <a:scrgbClr r="0" g="0" b="0"/>
                      </a:glow>
                    </a:effectLst>
                  </a:endParaRPr>
                </a:p>
              </p:txBody>
            </p:sp>
            <p:sp>
              <p:nvSpPr>
                <p:cNvPr id="204" name="Block Arc 203">
                  <a:extLst>
                    <a:ext uri="{FF2B5EF4-FFF2-40B4-BE49-F238E27FC236}">
                      <a16:creationId xmlns:a16="http://schemas.microsoft.com/office/drawing/2014/main" id="{AC809B8D-1A91-4D45-A0F7-7D9AD9705138}"/>
                    </a:ext>
                  </a:extLst>
                </p:cNvPr>
                <p:cNvSpPr/>
                <p:nvPr>
                  <p:custDataLst>
                    <p:tags r:id="rId3"/>
                  </p:custDataLst>
                </p:nvPr>
              </p:nvSpPr>
              <p:spPr>
                <a:xfrm>
                  <a:off x="3083889" y="1952900"/>
                  <a:ext cx="3809253" cy="3810647"/>
                </a:xfrm>
                <a:prstGeom prst="blockArc">
                  <a:avLst>
                    <a:gd name="adj1" fmla="val 5400000"/>
                    <a:gd name="adj2" fmla="val 8100000"/>
                    <a:gd name="adj3" fmla="val 25000"/>
                  </a:avLst>
                </a:prstGeom>
                <a:solidFill>
                  <a:schemeClr val="accent3">
                    <a:lumMod val="75000"/>
                  </a:schemeClr>
                </a:solidFill>
                <a:ln w="127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sp3d/>
                </a:bodyPr>
                <a:lstStyle/>
                <a:p>
                  <a:pPr algn="ctr">
                    <a:defRPr/>
                  </a:pPr>
                  <a:endParaRPr lang="en-IN" sz="1200">
                    <a:solidFill>
                      <a:srgbClr val="FFFFFF"/>
                    </a:solidFill>
                    <a:effectLst>
                      <a:glow>
                        <a:scrgbClr r="0" g="0" b="0"/>
                      </a:glow>
                    </a:effectLst>
                  </a:endParaRPr>
                </a:p>
              </p:txBody>
            </p:sp>
            <p:sp>
              <p:nvSpPr>
                <p:cNvPr id="205" name="Block Arc 204">
                  <a:extLst>
                    <a:ext uri="{FF2B5EF4-FFF2-40B4-BE49-F238E27FC236}">
                      <a16:creationId xmlns:a16="http://schemas.microsoft.com/office/drawing/2014/main" id="{E0B984A9-BC91-42EB-BF6E-4A8796CBD6B9}"/>
                    </a:ext>
                  </a:extLst>
                </p:cNvPr>
                <p:cNvSpPr/>
                <p:nvPr>
                  <p:custDataLst>
                    <p:tags r:id="rId4"/>
                  </p:custDataLst>
                </p:nvPr>
              </p:nvSpPr>
              <p:spPr>
                <a:xfrm>
                  <a:off x="3083889" y="1952900"/>
                  <a:ext cx="3809253" cy="3810647"/>
                </a:xfrm>
                <a:prstGeom prst="blockArc">
                  <a:avLst>
                    <a:gd name="adj1" fmla="val 8100000"/>
                    <a:gd name="adj2" fmla="val 10800000"/>
                    <a:gd name="adj3" fmla="val 25000"/>
                  </a:avLst>
                </a:prstGeom>
                <a:solidFill>
                  <a:schemeClr val="accent4">
                    <a:lumMod val="75000"/>
                  </a:schemeClr>
                </a:solidFill>
                <a:ln w="127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sp3d/>
                </a:bodyPr>
                <a:lstStyle/>
                <a:p>
                  <a:pPr algn="ctr">
                    <a:defRPr/>
                  </a:pPr>
                  <a:endParaRPr lang="en-IN" sz="1600" b="1" dirty="0">
                    <a:solidFill>
                      <a:srgbClr val="FFFFFF"/>
                    </a:solidFill>
                    <a:effectLst>
                      <a:glow>
                        <a:scrgbClr r="0" g="0" b="0"/>
                      </a:glow>
                    </a:effectLst>
                  </a:endParaRPr>
                </a:p>
              </p:txBody>
            </p:sp>
            <p:sp>
              <p:nvSpPr>
                <p:cNvPr id="206" name="Block Arc 205">
                  <a:extLst>
                    <a:ext uri="{FF2B5EF4-FFF2-40B4-BE49-F238E27FC236}">
                      <a16:creationId xmlns:a16="http://schemas.microsoft.com/office/drawing/2014/main" id="{D4F1A0E8-7143-4598-B0FD-55A61A05CA24}"/>
                    </a:ext>
                  </a:extLst>
                </p:cNvPr>
                <p:cNvSpPr/>
                <p:nvPr>
                  <p:custDataLst>
                    <p:tags r:id="rId5"/>
                  </p:custDataLst>
                </p:nvPr>
              </p:nvSpPr>
              <p:spPr>
                <a:xfrm>
                  <a:off x="3083889" y="1952900"/>
                  <a:ext cx="3809253" cy="3810647"/>
                </a:xfrm>
                <a:prstGeom prst="blockArc">
                  <a:avLst>
                    <a:gd name="adj1" fmla="val 10800000"/>
                    <a:gd name="adj2" fmla="val 13500000"/>
                    <a:gd name="adj3" fmla="val 25000"/>
                  </a:avLst>
                </a:prstGeom>
                <a:solidFill>
                  <a:srgbClr val="69A84A"/>
                </a:solidFill>
                <a:ln w="127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sp3d/>
                </a:bodyPr>
                <a:lstStyle/>
                <a:p>
                  <a:pPr algn="ctr">
                    <a:defRPr/>
                  </a:pPr>
                  <a:endParaRPr lang="en-IN" sz="1200">
                    <a:solidFill>
                      <a:srgbClr val="FFFFFF"/>
                    </a:solidFill>
                    <a:effectLst>
                      <a:glow>
                        <a:scrgbClr r="0" g="0" b="0"/>
                      </a:glow>
                    </a:effectLst>
                  </a:endParaRPr>
                </a:p>
              </p:txBody>
            </p:sp>
            <p:sp>
              <p:nvSpPr>
                <p:cNvPr id="207" name="Block Arc 206">
                  <a:extLst>
                    <a:ext uri="{FF2B5EF4-FFF2-40B4-BE49-F238E27FC236}">
                      <a16:creationId xmlns:a16="http://schemas.microsoft.com/office/drawing/2014/main" id="{8FCC85E4-EBEB-4A5E-AEBC-2DE395593C1A}"/>
                    </a:ext>
                  </a:extLst>
                </p:cNvPr>
                <p:cNvSpPr/>
                <p:nvPr>
                  <p:custDataLst>
                    <p:tags r:id="rId6"/>
                  </p:custDataLst>
                </p:nvPr>
              </p:nvSpPr>
              <p:spPr>
                <a:xfrm>
                  <a:off x="3083889" y="1952900"/>
                  <a:ext cx="3809253" cy="3810647"/>
                </a:xfrm>
                <a:prstGeom prst="blockArc">
                  <a:avLst>
                    <a:gd name="adj1" fmla="val 13500000"/>
                    <a:gd name="adj2" fmla="val 16200000"/>
                    <a:gd name="adj3" fmla="val 25000"/>
                  </a:avLst>
                </a:prstGeom>
                <a:solidFill>
                  <a:schemeClr val="bg1">
                    <a:lumMod val="65000"/>
                  </a:schemeClr>
                </a:solidFill>
                <a:ln w="127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sp3d/>
                </a:bodyPr>
                <a:lstStyle/>
                <a:p>
                  <a:pPr algn="ctr">
                    <a:defRPr/>
                  </a:pPr>
                  <a:endParaRPr lang="en-IN" sz="1200">
                    <a:solidFill>
                      <a:srgbClr val="FFFFFF"/>
                    </a:solidFill>
                    <a:effectLst>
                      <a:glow>
                        <a:scrgbClr r="0" g="0" b="0"/>
                      </a:glow>
                    </a:effectLst>
                  </a:endParaRPr>
                </a:p>
              </p:txBody>
            </p:sp>
            <p:sp>
              <p:nvSpPr>
                <p:cNvPr id="208" name="Block Arc 207">
                  <a:extLst>
                    <a:ext uri="{FF2B5EF4-FFF2-40B4-BE49-F238E27FC236}">
                      <a16:creationId xmlns:a16="http://schemas.microsoft.com/office/drawing/2014/main" id="{969063F3-DD6F-4191-A35A-2AD06748F671}"/>
                    </a:ext>
                  </a:extLst>
                </p:cNvPr>
                <p:cNvSpPr/>
                <p:nvPr>
                  <p:custDataLst>
                    <p:tags r:id="rId7"/>
                  </p:custDataLst>
                </p:nvPr>
              </p:nvSpPr>
              <p:spPr>
                <a:xfrm>
                  <a:off x="3083889" y="1952900"/>
                  <a:ext cx="3809253" cy="3810647"/>
                </a:xfrm>
                <a:prstGeom prst="blockArc">
                  <a:avLst>
                    <a:gd name="adj1" fmla="val 16200000"/>
                    <a:gd name="adj2" fmla="val 18900000"/>
                    <a:gd name="adj3" fmla="val 25000"/>
                  </a:avLst>
                </a:prstGeom>
                <a:solidFill>
                  <a:schemeClr val="accent3">
                    <a:lumMod val="75000"/>
                  </a:schemeClr>
                </a:solidFill>
                <a:ln w="127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sp3d/>
                </a:bodyPr>
                <a:lstStyle/>
                <a:p>
                  <a:pPr algn="ctr">
                    <a:defRPr/>
                  </a:pPr>
                  <a:endParaRPr lang="en-IN" sz="1200">
                    <a:solidFill>
                      <a:srgbClr val="FFFFFF"/>
                    </a:solidFill>
                    <a:effectLst>
                      <a:glow>
                        <a:scrgbClr r="0" g="0" b="0"/>
                      </a:glow>
                    </a:effectLst>
                  </a:endParaRPr>
                </a:p>
              </p:txBody>
            </p:sp>
            <p:sp>
              <p:nvSpPr>
                <p:cNvPr id="209" name="Block Arc 208">
                  <a:extLst>
                    <a:ext uri="{FF2B5EF4-FFF2-40B4-BE49-F238E27FC236}">
                      <a16:creationId xmlns:a16="http://schemas.microsoft.com/office/drawing/2014/main" id="{4A939172-9CE4-4B4E-A924-85A5A85A4F43}"/>
                    </a:ext>
                  </a:extLst>
                </p:cNvPr>
                <p:cNvSpPr/>
                <p:nvPr>
                  <p:custDataLst>
                    <p:tags r:id="rId8"/>
                  </p:custDataLst>
                </p:nvPr>
              </p:nvSpPr>
              <p:spPr>
                <a:xfrm>
                  <a:off x="3083889" y="1952900"/>
                  <a:ext cx="3809253" cy="3810647"/>
                </a:xfrm>
                <a:prstGeom prst="blockArc">
                  <a:avLst>
                    <a:gd name="adj1" fmla="val 18900000"/>
                    <a:gd name="adj2" fmla="val 0"/>
                    <a:gd name="adj3" fmla="val 25000"/>
                  </a:avLst>
                </a:prstGeom>
                <a:solidFill>
                  <a:schemeClr val="accent4">
                    <a:lumMod val="75000"/>
                  </a:schemeClr>
                </a:solidFill>
                <a:ln w="127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sp3d/>
                </a:bodyPr>
                <a:lstStyle/>
                <a:p>
                  <a:pPr algn="ctr">
                    <a:defRPr/>
                  </a:pPr>
                  <a:endParaRPr lang="en-IN" sz="1200">
                    <a:solidFill>
                      <a:srgbClr val="FFFFFF"/>
                    </a:solidFill>
                    <a:effectLst>
                      <a:glow>
                        <a:scrgbClr r="0" g="0" b="0"/>
                      </a:glow>
                    </a:effectLst>
                  </a:endParaRPr>
                </a:p>
              </p:txBody>
            </p:sp>
            <p:sp>
              <p:nvSpPr>
                <p:cNvPr id="210" name="Oval 209">
                  <a:extLst>
                    <a:ext uri="{FF2B5EF4-FFF2-40B4-BE49-F238E27FC236}">
                      <a16:creationId xmlns:a16="http://schemas.microsoft.com/office/drawing/2014/main" id="{53E288F0-6A1C-4C71-A8A5-CA78EC9E715A}"/>
                    </a:ext>
                  </a:extLst>
                </p:cNvPr>
                <p:cNvSpPr/>
                <p:nvPr/>
              </p:nvSpPr>
              <p:spPr>
                <a:xfrm>
                  <a:off x="4105920" y="2976920"/>
                  <a:ext cx="1763657" cy="1764079"/>
                </a:xfrm>
                <a:prstGeom prst="ellipse">
                  <a:avLst/>
                </a:prstGeom>
                <a:solidFill>
                  <a:schemeClr val="bg1"/>
                </a:solidFill>
                <a:ln>
                  <a:noFill/>
                </a:ln>
                <a:effectLst>
                  <a:outerShdw blurRad="63500" algn="c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spcBef>
                      <a:spcPts val="100"/>
                    </a:spcBef>
                    <a:defRPr/>
                  </a:pPr>
                  <a:br>
                    <a:rPr lang="en-IN" altLang="en-US" b="1">
                      <a:solidFill>
                        <a:schemeClr val="bg2"/>
                      </a:solidFill>
                    </a:rPr>
                  </a:br>
                  <a:endParaRPr lang="en-IN" altLang="en-US" b="1">
                    <a:solidFill>
                      <a:schemeClr val="bg2"/>
                    </a:solidFill>
                  </a:endParaRPr>
                </a:p>
                <a:p>
                  <a:pPr algn="ctr">
                    <a:spcBef>
                      <a:spcPts val="100"/>
                    </a:spcBef>
                    <a:defRPr/>
                  </a:pPr>
                  <a:endParaRPr lang="en-IN" altLang="en-US" sz="1600" b="1">
                    <a:solidFill>
                      <a:schemeClr val="bg2"/>
                    </a:solidFill>
                  </a:endParaRPr>
                </a:p>
                <a:p>
                  <a:pPr algn="ctr">
                    <a:defRPr/>
                  </a:pPr>
                  <a:endParaRPr lang="en-IN" altLang="en-US" sz="1600" b="1">
                    <a:solidFill>
                      <a:schemeClr val="bg2"/>
                    </a:solidFill>
                  </a:endParaRPr>
                </a:p>
                <a:p>
                  <a:pPr algn="ctr">
                    <a:defRPr/>
                  </a:pPr>
                  <a:endParaRPr lang="en-IN" altLang="en-US" sz="1600" b="1">
                    <a:solidFill>
                      <a:schemeClr val="bg2"/>
                    </a:solidFill>
                  </a:endParaRPr>
                </a:p>
                <a:p>
                  <a:pPr algn="ctr">
                    <a:defRPr/>
                  </a:pPr>
                  <a:endParaRPr lang="en-IN" altLang="en-US" sz="1600">
                    <a:solidFill>
                      <a:srgbClr val="77933C"/>
                    </a:solidFill>
                  </a:endParaRPr>
                </a:p>
                <a:p>
                  <a:pPr algn="ctr">
                    <a:defRPr/>
                  </a:pPr>
                  <a:r>
                    <a:rPr lang="en-IN" altLang="en-US" sz="1600">
                      <a:solidFill>
                        <a:srgbClr val="77933C"/>
                      </a:solidFill>
                    </a:rPr>
                    <a:t> </a:t>
                  </a:r>
                </a:p>
              </p:txBody>
            </p:sp>
            <p:sp>
              <p:nvSpPr>
                <p:cNvPr id="211" name="Rectangle 201">
                  <a:extLst>
                    <a:ext uri="{FF2B5EF4-FFF2-40B4-BE49-F238E27FC236}">
                      <a16:creationId xmlns:a16="http://schemas.microsoft.com/office/drawing/2014/main" id="{5863CEC9-67EC-4A61-9F83-D5CD0E392B15}"/>
                    </a:ext>
                  </a:extLst>
                </p:cNvPr>
                <p:cNvSpPr>
                  <a:spLocks noChangeArrowheads="1"/>
                </p:cNvSpPr>
                <p:nvPr/>
              </p:nvSpPr>
              <p:spPr bwMode="auto">
                <a:xfrm>
                  <a:off x="5215004" y="2472251"/>
                  <a:ext cx="599965" cy="194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spcBef>
                      <a:spcPts val="1325"/>
                    </a:spcBef>
                  </a:pPr>
                  <a:r>
                    <a:rPr lang="en-US" altLang="en-US" sz="1600" b="1">
                      <a:solidFill>
                        <a:schemeClr val="bg1"/>
                      </a:solidFill>
                    </a:rPr>
                    <a:t>Planning</a:t>
                  </a:r>
                </a:p>
              </p:txBody>
            </p:sp>
            <p:sp>
              <p:nvSpPr>
                <p:cNvPr id="212" name="Rectangle 202">
                  <a:extLst>
                    <a:ext uri="{FF2B5EF4-FFF2-40B4-BE49-F238E27FC236}">
                      <a16:creationId xmlns:a16="http://schemas.microsoft.com/office/drawing/2014/main" id="{E14FFC59-AD3D-4612-909D-661C97F8E2AF}"/>
                    </a:ext>
                  </a:extLst>
                </p:cNvPr>
                <p:cNvSpPr>
                  <a:spLocks noChangeArrowheads="1"/>
                </p:cNvSpPr>
                <p:nvPr/>
              </p:nvSpPr>
              <p:spPr bwMode="auto">
                <a:xfrm>
                  <a:off x="5868693" y="3349665"/>
                  <a:ext cx="908027" cy="194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spcBef>
                      <a:spcPts val="1325"/>
                    </a:spcBef>
                  </a:pPr>
                  <a:r>
                    <a:rPr lang="en-US" altLang="en-US" sz="1600" b="1">
                      <a:solidFill>
                        <a:schemeClr val="bg1"/>
                      </a:solidFill>
                    </a:rPr>
                    <a:t>Budgeting</a:t>
                  </a:r>
                </a:p>
              </p:txBody>
            </p:sp>
            <p:sp>
              <p:nvSpPr>
                <p:cNvPr id="213" name="Rectangle 203">
                  <a:extLst>
                    <a:ext uri="{FF2B5EF4-FFF2-40B4-BE49-F238E27FC236}">
                      <a16:creationId xmlns:a16="http://schemas.microsoft.com/office/drawing/2014/main" id="{B1B06D56-DBDD-4B7E-86D3-40EA046F8B42}"/>
                    </a:ext>
                  </a:extLst>
                </p:cNvPr>
                <p:cNvSpPr>
                  <a:spLocks noChangeArrowheads="1"/>
                </p:cNvSpPr>
                <p:nvPr/>
              </p:nvSpPr>
              <p:spPr bwMode="auto">
                <a:xfrm>
                  <a:off x="5868693" y="4336447"/>
                  <a:ext cx="908027" cy="194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spcBef>
                      <a:spcPts val="1325"/>
                    </a:spcBef>
                  </a:pPr>
                  <a:r>
                    <a:rPr lang="en-US" altLang="en-US" sz="1600" b="1" dirty="0">
                      <a:solidFill>
                        <a:schemeClr val="bg1"/>
                      </a:solidFill>
                    </a:rPr>
                    <a:t>Payment</a:t>
                  </a:r>
                </a:p>
              </p:txBody>
            </p:sp>
            <p:sp>
              <p:nvSpPr>
                <p:cNvPr id="214" name="Rectangle 204">
                  <a:extLst>
                    <a:ext uri="{FF2B5EF4-FFF2-40B4-BE49-F238E27FC236}">
                      <a16:creationId xmlns:a16="http://schemas.microsoft.com/office/drawing/2014/main" id="{800A57AA-FBF6-4251-84BC-80DDEBBEBAF3}"/>
                    </a:ext>
                  </a:extLst>
                </p:cNvPr>
                <p:cNvSpPr>
                  <a:spLocks noChangeArrowheads="1"/>
                </p:cNvSpPr>
                <p:nvPr/>
              </p:nvSpPr>
              <p:spPr bwMode="auto">
                <a:xfrm>
                  <a:off x="5035902" y="5066387"/>
                  <a:ext cx="1060098" cy="194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spcBef>
                      <a:spcPts val="1325"/>
                    </a:spcBef>
                  </a:pPr>
                  <a:r>
                    <a:rPr lang="en-US" altLang="en-US" sz="1600" b="1">
                      <a:solidFill>
                        <a:schemeClr val="bg1"/>
                      </a:solidFill>
                    </a:rPr>
                    <a:t>Receipts</a:t>
                  </a:r>
                </a:p>
              </p:txBody>
            </p:sp>
            <p:sp>
              <p:nvSpPr>
                <p:cNvPr id="215" name="Rectangle 205">
                  <a:extLst>
                    <a:ext uri="{FF2B5EF4-FFF2-40B4-BE49-F238E27FC236}">
                      <a16:creationId xmlns:a16="http://schemas.microsoft.com/office/drawing/2014/main" id="{B892FBC0-33BB-4661-A531-699C83402340}"/>
                    </a:ext>
                  </a:extLst>
                </p:cNvPr>
                <p:cNvSpPr>
                  <a:spLocks noChangeArrowheads="1"/>
                </p:cNvSpPr>
                <p:nvPr/>
              </p:nvSpPr>
              <p:spPr bwMode="auto">
                <a:xfrm>
                  <a:off x="3903061" y="5066387"/>
                  <a:ext cx="1080418" cy="194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spcBef>
                      <a:spcPts val="1325"/>
                    </a:spcBef>
                  </a:pPr>
                  <a:r>
                    <a:rPr lang="en-US" altLang="en-US" sz="1600" b="1">
                      <a:solidFill>
                        <a:schemeClr val="bg1"/>
                      </a:solidFill>
                    </a:rPr>
                    <a:t>Accounting</a:t>
                  </a:r>
                </a:p>
              </p:txBody>
            </p:sp>
            <p:sp>
              <p:nvSpPr>
                <p:cNvPr id="216" name="Rectangle 206">
                  <a:extLst>
                    <a:ext uri="{FF2B5EF4-FFF2-40B4-BE49-F238E27FC236}">
                      <a16:creationId xmlns:a16="http://schemas.microsoft.com/office/drawing/2014/main" id="{6994277A-44E7-4881-B236-5054D6A816CF}"/>
                    </a:ext>
                  </a:extLst>
                </p:cNvPr>
                <p:cNvSpPr>
                  <a:spLocks noChangeArrowheads="1"/>
                </p:cNvSpPr>
                <p:nvPr/>
              </p:nvSpPr>
              <p:spPr bwMode="auto">
                <a:xfrm>
                  <a:off x="3855653" y="2338406"/>
                  <a:ext cx="1132273" cy="415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spcBef>
                      <a:spcPts val="1325"/>
                    </a:spcBef>
                  </a:pPr>
                  <a:r>
                    <a:rPr lang="en-US" altLang="en-US" sz="1600" b="1" dirty="0">
                      <a:solidFill>
                        <a:schemeClr val="bg1"/>
                      </a:solidFill>
                    </a:rPr>
                    <a:t>System Administration</a:t>
                  </a:r>
                </a:p>
              </p:txBody>
            </p:sp>
            <p:sp>
              <p:nvSpPr>
                <p:cNvPr id="217" name="Rectangle 207">
                  <a:extLst>
                    <a:ext uri="{FF2B5EF4-FFF2-40B4-BE49-F238E27FC236}">
                      <a16:creationId xmlns:a16="http://schemas.microsoft.com/office/drawing/2014/main" id="{993B4F77-49B7-4564-9708-A029F5006DA5}"/>
                    </a:ext>
                  </a:extLst>
                </p:cNvPr>
                <p:cNvSpPr>
                  <a:spLocks noChangeArrowheads="1"/>
                </p:cNvSpPr>
                <p:nvPr/>
              </p:nvSpPr>
              <p:spPr bwMode="auto">
                <a:xfrm>
                  <a:off x="3296902" y="3308050"/>
                  <a:ext cx="817898" cy="194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spcBef>
                      <a:spcPts val="1325"/>
                    </a:spcBef>
                  </a:pPr>
                  <a:r>
                    <a:rPr lang="en-US" altLang="en-US" sz="1600" b="1">
                      <a:solidFill>
                        <a:schemeClr val="bg1"/>
                      </a:solidFill>
                    </a:rPr>
                    <a:t>Reports</a:t>
                  </a:r>
                </a:p>
              </p:txBody>
            </p:sp>
            <p:sp>
              <p:nvSpPr>
                <p:cNvPr id="218" name="Rectangle 208">
                  <a:extLst>
                    <a:ext uri="{FF2B5EF4-FFF2-40B4-BE49-F238E27FC236}">
                      <a16:creationId xmlns:a16="http://schemas.microsoft.com/office/drawing/2014/main" id="{CB675BED-FD12-48AF-B999-8FBF09E462CF}"/>
                    </a:ext>
                  </a:extLst>
                </p:cNvPr>
                <p:cNvSpPr>
                  <a:spLocks noChangeArrowheads="1"/>
                </p:cNvSpPr>
                <p:nvPr/>
              </p:nvSpPr>
              <p:spPr bwMode="auto">
                <a:xfrm>
                  <a:off x="3185142" y="4239175"/>
                  <a:ext cx="908027" cy="389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spcBef>
                      <a:spcPts val="1325"/>
                    </a:spcBef>
                  </a:pPr>
                  <a:r>
                    <a:rPr lang="en-US" altLang="en-US" sz="1600" b="1">
                      <a:solidFill>
                        <a:schemeClr val="bg1"/>
                      </a:solidFill>
                    </a:rPr>
                    <a:t>Assets &amp; Inventory</a:t>
                  </a:r>
                </a:p>
              </p:txBody>
            </p:sp>
            <p:sp>
              <p:nvSpPr>
                <p:cNvPr id="219" name="Rectangle 209">
                  <a:extLst>
                    <a:ext uri="{FF2B5EF4-FFF2-40B4-BE49-F238E27FC236}">
                      <a16:creationId xmlns:a16="http://schemas.microsoft.com/office/drawing/2014/main" id="{BFB18401-0359-45B2-B784-05D91E26A6FB}"/>
                    </a:ext>
                  </a:extLst>
                </p:cNvPr>
                <p:cNvSpPr>
                  <a:spLocks noChangeArrowheads="1"/>
                </p:cNvSpPr>
                <p:nvPr/>
              </p:nvSpPr>
              <p:spPr bwMode="auto">
                <a:xfrm>
                  <a:off x="3158970" y="1708666"/>
                  <a:ext cx="3657558" cy="3085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spcBef>
                      <a:spcPts val="1325"/>
                    </a:spcBef>
                  </a:pPr>
                  <a:endParaRPr lang="en-US" altLang="en-US" sz="2000" b="1"/>
                </a:p>
              </p:txBody>
            </p:sp>
            <p:sp>
              <p:nvSpPr>
                <p:cNvPr id="220" name="Rectangle 210">
                  <a:extLst>
                    <a:ext uri="{FF2B5EF4-FFF2-40B4-BE49-F238E27FC236}">
                      <a16:creationId xmlns:a16="http://schemas.microsoft.com/office/drawing/2014/main" id="{D6D278A7-BB00-4ABB-BD60-0BC6FDDF44C3}"/>
                    </a:ext>
                  </a:extLst>
                </p:cNvPr>
                <p:cNvSpPr>
                  <a:spLocks noChangeArrowheads="1"/>
                </p:cNvSpPr>
                <p:nvPr/>
              </p:nvSpPr>
              <p:spPr bwMode="auto">
                <a:xfrm>
                  <a:off x="3158970" y="2860687"/>
                  <a:ext cx="3657558" cy="308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spcBef>
                      <a:spcPts val="1325"/>
                    </a:spcBef>
                  </a:pPr>
                  <a:endParaRPr lang="en-US" altLang="en-US" sz="2000" b="1"/>
                </a:p>
              </p:txBody>
            </p:sp>
            <p:sp>
              <p:nvSpPr>
                <p:cNvPr id="221" name="Rectangle 211">
                  <a:extLst>
                    <a:ext uri="{FF2B5EF4-FFF2-40B4-BE49-F238E27FC236}">
                      <a16:creationId xmlns:a16="http://schemas.microsoft.com/office/drawing/2014/main" id="{B35BFB95-914E-4275-90C7-F6675F3AD43A}"/>
                    </a:ext>
                  </a:extLst>
                </p:cNvPr>
                <p:cNvSpPr>
                  <a:spLocks noChangeArrowheads="1"/>
                </p:cNvSpPr>
                <p:nvPr/>
              </p:nvSpPr>
              <p:spPr bwMode="auto">
                <a:xfrm rot="5400000">
                  <a:off x="3762713" y="2285085"/>
                  <a:ext cx="3660575" cy="3084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spcBef>
                      <a:spcPts val="1325"/>
                    </a:spcBef>
                  </a:pPr>
                  <a:endParaRPr lang="en-US" altLang="en-US" sz="2000" b="1"/>
                </a:p>
              </p:txBody>
            </p:sp>
            <p:sp>
              <p:nvSpPr>
                <p:cNvPr id="222" name="Rectangle 212">
                  <a:extLst>
                    <a:ext uri="{FF2B5EF4-FFF2-40B4-BE49-F238E27FC236}">
                      <a16:creationId xmlns:a16="http://schemas.microsoft.com/office/drawing/2014/main" id="{7F3EE9D4-817E-49AE-9B5C-BED9C826B09F}"/>
                    </a:ext>
                  </a:extLst>
                </p:cNvPr>
                <p:cNvSpPr>
                  <a:spLocks noChangeArrowheads="1"/>
                </p:cNvSpPr>
                <p:nvPr/>
              </p:nvSpPr>
              <p:spPr bwMode="auto">
                <a:xfrm rot="-5400000">
                  <a:off x="2522517" y="2330100"/>
                  <a:ext cx="3928350" cy="3262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spcBef>
                      <a:spcPts val="1325"/>
                    </a:spcBef>
                  </a:pPr>
                  <a:endParaRPr lang="en-US" altLang="en-US" sz="2000" b="1"/>
                </a:p>
              </p:txBody>
            </p:sp>
          </p:grpSp>
          <p:pic>
            <p:nvPicPr>
              <p:cNvPr id="148" name="Picture 107">
                <a:extLst>
                  <a:ext uri="{FF2B5EF4-FFF2-40B4-BE49-F238E27FC236}">
                    <a16:creationId xmlns:a16="http://schemas.microsoft.com/office/drawing/2014/main" id="{BC4FA48E-4E91-4484-A0C6-802C2638D369}"/>
                  </a:ext>
                </a:extLst>
              </p:cNvPr>
              <p:cNvPicPr>
                <a:picLocks noChangeAspect="1"/>
              </p:cNvPicPr>
              <p:nvPr/>
            </p:nvPicPr>
            <p:blipFill>
              <a:blip r:embed="rId13">
                <a:extLst>
                  <a:ext uri="{28A0092B-C50C-407E-A947-70E740481C1C}">
                    <a14:useLocalDpi xmlns:a14="http://schemas.microsoft.com/office/drawing/2010/main" val="0"/>
                  </a:ext>
                </a:extLst>
              </a:blip>
              <a:srcRect r="40793"/>
              <a:stretch>
                <a:fillRect/>
              </a:stretch>
            </p:blipFill>
            <p:spPr bwMode="auto">
              <a:xfrm>
                <a:off x="1818911" y="2913501"/>
                <a:ext cx="1999858" cy="1257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9" name="Group 108">
                <a:extLst>
                  <a:ext uri="{FF2B5EF4-FFF2-40B4-BE49-F238E27FC236}">
                    <a16:creationId xmlns:a16="http://schemas.microsoft.com/office/drawing/2014/main" id="{E5EF6834-F824-4827-8BCD-2E5779A76114}"/>
                  </a:ext>
                </a:extLst>
              </p:cNvPr>
              <p:cNvGrpSpPr>
                <a:grpSpLocks/>
              </p:cNvGrpSpPr>
              <p:nvPr/>
            </p:nvGrpSpPr>
            <p:grpSpPr bwMode="auto">
              <a:xfrm>
                <a:off x="5011091" y="5812559"/>
                <a:ext cx="590902" cy="590902"/>
                <a:chOff x="10031173" y="4282580"/>
                <a:chExt cx="590902" cy="590902"/>
              </a:xfrm>
            </p:grpSpPr>
            <p:sp>
              <p:nvSpPr>
                <p:cNvPr id="196" name="Oval 195">
                  <a:extLst>
                    <a:ext uri="{FF2B5EF4-FFF2-40B4-BE49-F238E27FC236}">
                      <a16:creationId xmlns:a16="http://schemas.microsoft.com/office/drawing/2014/main" id="{6753474D-8AFC-48DE-8843-88AB3A1E6770}"/>
                    </a:ext>
                  </a:extLst>
                </p:cNvPr>
                <p:cNvSpPr/>
                <p:nvPr/>
              </p:nvSpPr>
              <p:spPr>
                <a:xfrm>
                  <a:off x="10031367" y="4282554"/>
                  <a:ext cx="590688" cy="59083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197" name="Group 196">
                  <a:extLst>
                    <a:ext uri="{FF2B5EF4-FFF2-40B4-BE49-F238E27FC236}">
                      <a16:creationId xmlns:a16="http://schemas.microsoft.com/office/drawing/2014/main" id="{AE177EEC-1CCB-4F31-9C9C-7E80AD541DB9}"/>
                    </a:ext>
                  </a:extLst>
                </p:cNvPr>
                <p:cNvGrpSpPr/>
                <p:nvPr/>
              </p:nvGrpSpPr>
              <p:grpSpPr>
                <a:xfrm>
                  <a:off x="10165274" y="4416681"/>
                  <a:ext cx="322700" cy="322700"/>
                  <a:chOff x="5860256" y="3193256"/>
                  <a:chExt cx="466725" cy="466725"/>
                </a:xfrm>
                <a:solidFill>
                  <a:schemeClr val="bg1"/>
                </a:solidFill>
              </p:grpSpPr>
              <p:sp>
                <p:nvSpPr>
                  <p:cNvPr id="198" name="Freeform: Shape 247">
                    <a:extLst>
                      <a:ext uri="{FF2B5EF4-FFF2-40B4-BE49-F238E27FC236}">
                        <a16:creationId xmlns:a16="http://schemas.microsoft.com/office/drawing/2014/main" id="{35995989-C08C-45D2-8495-41028DC6FC46}"/>
                      </a:ext>
                    </a:extLst>
                  </p:cNvPr>
                  <p:cNvSpPr/>
                  <p:nvPr/>
                </p:nvSpPr>
                <p:spPr>
                  <a:xfrm>
                    <a:off x="5860256" y="3193256"/>
                    <a:ext cx="466725" cy="466725"/>
                  </a:xfrm>
                  <a:custGeom>
                    <a:avLst/>
                    <a:gdLst>
                      <a:gd name="connsiteX0" fmla="*/ 435769 w 466725"/>
                      <a:gd name="connsiteY0" fmla="*/ 7144 h 466725"/>
                      <a:gd name="connsiteX1" fmla="*/ 35719 w 466725"/>
                      <a:gd name="connsiteY1" fmla="*/ 7144 h 466725"/>
                      <a:gd name="connsiteX2" fmla="*/ 7144 w 466725"/>
                      <a:gd name="connsiteY2" fmla="*/ 35719 h 466725"/>
                      <a:gd name="connsiteX3" fmla="*/ 7144 w 466725"/>
                      <a:gd name="connsiteY3" fmla="*/ 340519 h 466725"/>
                      <a:gd name="connsiteX4" fmla="*/ 35719 w 466725"/>
                      <a:gd name="connsiteY4" fmla="*/ 369094 h 466725"/>
                      <a:gd name="connsiteX5" fmla="*/ 178594 w 466725"/>
                      <a:gd name="connsiteY5" fmla="*/ 369094 h 466725"/>
                      <a:gd name="connsiteX6" fmla="*/ 178594 w 466725"/>
                      <a:gd name="connsiteY6" fmla="*/ 407171 h 466725"/>
                      <a:gd name="connsiteX7" fmla="*/ 150019 w 466725"/>
                      <a:gd name="connsiteY7" fmla="*/ 407171 h 466725"/>
                      <a:gd name="connsiteX8" fmla="*/ 141499 w 466725"/>
                      <a:gd name="connsiteY8" fmla="*/ 412440 h 466725"/>
                      <a:gd name="connsiteX9" fmla="*/ 122449 w 466725"/>
                      <a:gd name="connsiteY9" fmla="*/ 450563 h 466725"/>
                      <a:gd name="connsiteX10" fmla="*/ 122867 w 466725"/>
                      <a:gd name="connsiteY10" fmla="*/ 459828 h 466725"/>
                      <a:gd name="connsiteX11" fmla="*/ 130969 w 466725"/>
                      <a:gd name="connsiteY11" fmla="*/ 464344 h 466725"/>
                      <a:gd name="connsiteX12" fmla="*/ 340519 w 466725"/>
                      <a:gd name="connsiteY12" fmla="*/ 464344 h 466725"/>
                      <a:gd name="connsiteX13" fmla="*/ 348621 w 466725"/>
                      <a:gd name="connsiteY13" fmla="*/ 459828 h 466725"/>
                      <a:gd name="connsiteX14" fmla="*/ 349039 w 466725"/>
                      <a:gd name="connsiteY14" fmla="*/ 450563 h 466725"/>
                      <a:gd name="connsiteX15" fmla="*/ 329989 w 466725"/>
                      <a:gd name="connsiteY15" fmla="*/ 412440 h 466725"/>
                      <a:gd name="connsiteX16" fmla="*/ 321469 w 466725"/>
                      <a:gd name="connsiteY16" fmla="*/ 407171 h 466725"/>
                      <a:gd name="connsiteX17" fmla="*/ 292894 w 466725"/>
                      <a:gd name="connsiteY17" fmla="*/ 407171 h 466725"/>
                      <a:gd name="connsiteX18" fmla="*/ 292894 w 466725"/>
                      <a:gd name="connsiteY18" fmla="*/ 369094 h 466725"/>
                      <a:gd name="connsiteX19" fmla="*/ 435769 w 466725"/>
                      <a:gd name="connsiteY19" fmla="*/ 369094 h 466725"/>
                      <a:gd name="connsiteX20" fmla="*/ 464344 w 466725"/>
                      <a:gd name="connsiteY20" fmla="*/ 340519 h 466725"/>
                      <a:gd name="connsiteX21" fmla="*/ 464344 w 466725"/>
                      <a:gd name="connsiteY21" fmla="*/ 35719 h 466725"/>
                      <a:gd name="connsiteX22" fmla="*/ 435769 w 466725"/>
                      <a:gd name="connsiteY22" fmla="*/ 7144 h 466725"/>
                      <a:gd name="connsiteX23" fmla="*/ 35719 w 466725"/>
                      <a:gd name="connsiteY23" fmla="*/ 26194 h 466725"/>
                      <a:gd name="connsiteX24" fmla="*/ 435769 w 466725"/>
                      <a:gd name="connsiteY24" fmla="*/ 26194 h 466725"/>
                      <a:gd name="connsiteX25" fmla="*/ 445294 w 466725"/>
                      <a:gd name="connsiteY25" fmla="*/ 35719 h 466725"/>
                      <a:gd name="connsiteX26" fmla="*/ 445294 w 466725"/>
                      <a:gd name="connsiteY26" fmla="*/ 311944 h 466725"/>
                      <a:gd name="connsiteX27" fmla="*/ 26194 w 466725"/>
                      <a:gd name="connsiteY27" fmla="*/ 311944 h 466725"/>
                      <a:gd name="connsiteX28" fmla="*/ 26194 w 466725"/>
                      <a:gd name="connsiteY28" fmla="*/ 35719 h 466725"/>
                      <a:gd name="connsiteX29" fmla="*/ 35719 w 466725"/>
                      <a:gd name="connsiteY29" fmla="*/ 26194 h 466725"/>
                      <a:gd name="connsiteX30" fmla="*/ 315580 w 466725"/>
                      <a:gd name="connsiteY30" fmla="*/ 426221 h 466725"/>
                      <a:gd name="connsiteX31" fmla="*/ 325115 w 466725"/>
                      <a:gd name="connsiteY31" fmla="*/ 445294 h 466725"/>
                      <a:gd name="connsiteX32" fmla="*/ 146373 w 466725"/>
                      <a:gd name="connsiteY32" fmla="*/ 445294 h 466725"/>
                      <a:gd name="connsiteX33" fmla="*/ 155907 w 466725"/>
                      <a:gd name="connsiteY33" fmla="*/ 426221 h 466725"/>
                      <a:gd name="connsiteX34" fmla="*/ 178594 w 466725"/>
                      <a:gd name="connsiteY34" fmla="*/ 426221 h 466725"/>
                      <a:gd name="connsiteX35" fmla="*/ 178594 w 466725"/>
                      <a:gd name="connsiteY35" fmla="*/ 426244 h 466725"/>
                      <a:gd name="connsiteX36" fmla="*/ 292894 w 466725"/>
                      <a:gd name="connsiteY36" fmla="*/ 426244 h 466725"/>
                      <a:gd name="connsiteX37" fmla="*/ 292894 w 466725"/>
                      <a:gd name="connsiteY37" fmla="*/ 426221 h 466725"/>
                      <a:gd name="connsiteX38" fmla="*/ 315580 w 466725"/>
                      <a:gd name="connsiteY38" fmla="*/ 426221 h 466725"/>
                      <a:gd name="connsiteX39" fmla="*/ 273844 w 466725"/>
                      <a:gd name="connsiteY39" fmla="*/ 407171 h 466725"/>
                      <a:gd name="connsiteX40" fmla="*/ 197644 w 466725"/>
                      <a:gd name="connsiteY40" fmla="*/ 407171 h 466725"/>
                      <a:gd name="connsiteX41" fmla="*/ 197644 w 466725"/>
                      <a:gd name="connsiteY41" fmla="*/ 369094 h 466725"/>
                      <a:gd name="connsiteX42" fmla="*/ 273844 w 466725"/>
                      <a:gd name="connsiteY42" fmla="*/ 369094 h 466725"/>
                      <a:gd name="connsiteX43" fmla="*/ 273844 w 466725"/>
                      <a:gd name="connsiteY43" fmla="*/ 407171 h 466725"/>
                      <a:gd name="connsiteX44" fmla="*/ 435769 w 466725"/>
                      <a:gd name="connsiteY44" fmla="*/ 350044 h 466725"/>
                      <a:gd name="connsiteX45" fmla="*/ 292894 w 466725"/>
                      <a:gd name="connsiteY45" fmla="*/ 350044 h 466725"/>
                      <a:gd name="connsiteX46" fmla="*/ 178594 w 466725"/>
                      <a:gd name="connsiteY46" fmla="*/ 350044 h 466725"/>
                      <a:gd name="connsiteX47" fmla="*/ 35719 w 466725"/>
                      <a:gd name="connsiteY47" fmla="*/ 350044 h 466725"/>
                      <a:gd name="connsiteX48" fmla="*/ 26194 w 466725"/>
                      <a:gd name="connsiteY48" fmla="*/ 340519 h 466725"/>
                      <a:gd name="connsiteX49" fmla="*/ 26194 w 466725"/>
                      <a:gd name="connsiteY49" fmla="*/ 330994 h 466725"/>
                      <a:gd name="connsiteX50" fmla="*/ 445294 w 466725"/>
                      <a:gd name="connsiteY50" fmla="*/ 330994 h 466725"/>
                      <a:gd name="connsiteX51" fmla="*/ 445294 w 466725"/>
                      <a:gd name="connsiteY51" fmla="*/ 340519 h 466725"/>
                      <a:gd name="connsiteX52" fmla="*/ 435769 w 466725"/>
                      <a:gd name="connsiteY52" fmla="*/ 350044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66725" h="466725">
                        <a:moveTo>
                          <a:pt x="435769" y="7144"/>
                        </a:moveTo>
                        <a:lnTo>
                          <a:pt x="35719" y="7144"/>
                        </a:lnTo>
                        <a:cubicBezTo>
                          <a:pt x="19962" y="7144"/>
                          <a:pt x="7144" y="19962"/>
                          <a:pt x="7144" y="35719"/>
                        </a:cubicBezTo>
                        <a:lnTo>
                          <a:pt x="7144" y="340519"/>
                        </a:lnTo>
                        <a:cubicBezTo>
                          <a:pt x="7144" y="356276"/>
                          <a:pt x="19962" y="369094"/>
                          <a:pt x="35719" y="369094"/>
                        </a:cubicBezTo>
                        <a:lnTo>
                          <a:pt x="178594" y="369094"/>
                        </a:lnTo>
                        <a:lnTo>
                          <a:pt x="178594" y="407171"/>
                        </a:lnTo>
                        <a:lnTo>
                          <a:pt x="150019" y="407171"/>
                        </a:lnTo>
                        <a:cubicBezTo>
                          <a:pt x="146410" y="407171"/>
                          <a:pt x="143107" y="409207"/>
                          <a:pt x="141499" y="412440"/>
                        </a:cubicBezTo>
                        <a:lnTo>
                          <a:pt x="122449" y="450563"/>
                        </a:lnTo>
                        <a:cubicBezTo>
                          <a:pt x="120969" y="453512"/>
                          <a:pt x="121128" y="457019"/>
                          <a:pt x="122867" y="459828"/>
                        </a:cubicBezTo>
                        <a:cubicBezTo>
                          <a:pt x="124606" y="462637"/>
                          <a:pt x="127666" y="464344"/>
                          <a:pt x="130969" y="464344"/>
                        </a:cubicBezTo>
                        <a:lnTo>
                          <a:pt x="340519" y="464344"/>
                        </a:lnTo>
                        <a:cubicBezTo>
                          <a:pt x="343821" y="464344"/>
                          <a:pt x="346881" y="462637"/>
                          <a:pt x="348621" y="459828"/>
                        </a:cubicBezTo>
                        <a:cubicBezTo>
                          <a:pt x="350360" y="457019"/>
                          <a:pt x="350518" y="453512"/>
                          <a:pt x="349039" y="450563"/>
                        </a:cubicBezTo>
                        <a:lnTo>
                          <a:pt x="329989" y="412440"/>
                        </a:lnTo>
                        <a:cubicBezTo>
                          <a:pt x="328380" y="409207"/>
                          <a:pt x="325078" y="407171"/>
                          <a:pt x="321469" y="407171"/>
                        </a:cubicBezTo>
                        <a:lnTo>
                          <a:pt x="292894" y="407171"/>
                        </a:lnTo>
                        <a:lnTo>
                          <a:pt x="292894" y="369094"/>
                        </a:lnTo>
                        <a:lnTo>
                          <a:pt x="435769" y="369094"/>
                        </a:lnTo>
                        <a:cubicBezTo>
                          <a:pt x="451526" y="369094"/>
                          <a:pt x="464344" y="356276"/>
                          <a:pt x="464344" y="340519"/>
                        </a:cubicBezTo>
                        <a:lnTo>
                          <a:pt x="464344" y="35719"/>
                        </a:lnTo>
                        <a:cubicBezTo>
                          <a:pt x="464344" y="19962"/>
                          <a:pt x="451526" y="7144"/>
                          <a:pt x="435769" y="7144"/>
                        </a:cubicBezTo>
                        <a:close/>
                        <a:moveTo>
                          <a:pt x="35719" y="26194"/>
                        </a:moveTo>
                        <a:lnTo>
                          <a:pt x="435769" y="26194"/>
                        </a:lnTo>
                        <a:cubicBezTo>
                          <a:pt x="441025" y="26194"/>
                          <a:pt x="445294" y="30468"/>
                          <a:pt x="445294" y="35719"/>
                        </a:cubicBezTo>
                        <a:lnTo>
                          <a:pt x="445294" y="311944"/>
                        </a:lnTo>
                        <a:lnTo>
                          <a:pt x="26194" y="311944"/>
                        </a:lnTo>
                        <a:lnTo>
                          <a:pt x="26194" y="35719"/>
                        </a:lnTo>
                        <a:cubicBezTo>
                          <a:pt x="26194" y="30468"/>
                          <a:pt x="30463" y="26194"/>
                          <a:pt x="35719" y="26194"/>
                        </a:cubicBezTo>
                        <a:close/>
                        <a:moveTo>
                          <a:pt x="315580" y="426221"/>
                        </a:moveTo>
                        <a:lnTo>
                          <a:pt x="325115" y="445294"/>
                        </a:lnTo>
                        <a:lnTo>
                          <a:pt x="146373" y="445294"/>
                        </a:lnTo>
                        <a:lnTo>
                          <a:pt x="155907" y="426221"/>
                        </a:lnTo>
                        <a:lnTo>
                          <a:pt x="178594" y="426221"/>
                        </a:lnTo>
                        <a:lnTo>
                          <a:pt x="178594" y="426244"/>
                        </a:lnTo>
                        <a:lnTo>
                          <a:pt x="292894" y="426244"/>
                        </a:lnTo>
                        <a:lnTo>
                          <a:pt x="292894" y="426221"/>
                        </a:lnTo>
                        <a:lnTo>
                          <a:pt x="315580" y="426221"/>
                        </a:lnTo>
                        <a:close/>
                        <a:moveTo>
                          <a:pt x="273844" y="407171"/>
                        </a:moveTo>
                        <a:lnTo>
                          <a:pt x="197644" y="407171"/>
                        </a:lnTo>
                        <a:lnTo>
                          <a:pt x="197644" y="369094"/>
                        </a:lnTo>
                        <a:lnTo>
                          <a:pt x="273844" y="369094"/>
                        </a:lnTo>
                        <a:lnTo>
                          <a:pt x="273844" y="407171"/>
                        </a:lnTo>
                        <a:close/>
                        <a:moveTo>
                          <a:pt x="435769" y="350044"/>
                        </a:moveTo>
                        <a:lnTo>
                          <a:pt x="292894" y="350044"/>
                        </a:lnTo>
                        <a:lnTo>
                          <a:pt x="178594" y="350044"/>
                        </a:lnTo>
                        <a:lnTo>
                          <a:pt x="35719" y="350044"/>
                        </a:lnTo>
                        <a:cubicBezTo>
                          <a:pt x="30463" y="350044"/>
                          <a:pt x="26194" y="345770"/>
                          <a:pt x="26194" y="340519"/>
                        </a:cubicBezTo>
                        <a:lnTo>
                          <a:pt x="26194" y="330994"/>
                        </a:lnTo>
                        <a:lnTo>
                          <a:pt x="445294" y="330994"/>
                        </a:lnTo>
                        <a:lnTo>
                          <a:pt x="445294" y="340519"/>
                        </a:lnTo>
                        <a:cubicBezTo>
                          <a:pt x="445294" y="345770"/>
                          <a:pt x="441025" y="350044"/>
                          <a:pt x="435769" y="350044"/>
                        </a:cubicBezTo>
                        <a:close/>
                      </a:path>
                    </a:pathLst>
                  </a:custGeom>
                  <a:grpFill/>
                  <a:ln w="9525" cap="flat">
                    <a:noFill/>
                    <a:prstDash val="solid"/>
                    <a:miter/>
                  </a:ln>
                </p:spPr>
                <p:txBody>
                  <a:bodyPr anchor="ctr"/>
                  <a:lstStyle/>
                  <a:p>
                    <a:pPr>
                      <a:defRPr/>
                    </a:pPr>
                    <a:endParaRPr lang="en-US"/>
                  </a:p>
                </p:txBody>
              </p:sp>
              <p:sp>
                <p:nvSpPr>
                  <p:cNvPr id="199" name="Freeform: Shape 248">
                    <a:extLst>
                      <a:ext uri="{FF2B5EF4-FFF2-40B4-BE49-F238E27FC236}">
                        <a16:creationId xmlns:a16="http://schemas.microsoft.com/office/drawing/2014/main" id="{EBC87D43-286B-4903-8BA2-41F67D19936A}"/>
                      </a:ext>
                    </a:extLst>
                  </p:cNvPr>
                  <p:cNvSpPr/>
                  <p:nvPr/>
                </p:nvSpPr>
                <p:spPr>
                  <a:xfrm>
                    <a:off x="5926931" y="3240881"/>
                    <a:ext cx="333375" cy="238125"/>
                  </a:xfrm>
                  <a:custGeom>
                    <a:avLst/>
                    <a:gdLst>
                      <a:gd name="connsiteX0" fmla="*/ 26194 w 333375"/>
                      <a:gd name="connsiteY0" fmla="*/ 235744 h 238125"/>
                      <a:gd name="connsiteX1" fmla="*/ 311944 w 333375"/>
                      <a:gd name="connsiteY1" fmla="*/ 235744 h 238125"/>
                      <a:gd name="connsiteX2" fmla="*/ 330994 w 333375"/>
                      <a:gd name="connsiteY2" fmla="*/ 216694 h 238125"/>
                      <a:gd name="connsiteX3" fmla="*/ 330994 w 333375"/>
                      <a:gd name="connsiteY3" fmla="*/ 26194 h 238125"/>
                      <a:gd name="connsiteX4" fmla="*/ 311944 w 333375"/>
                      <a:gd name="connsiteY4" fmla="*/ 7144 h 238125"/>
                      <a:gd name="connsiteX5" fmla="*/ 26194 w 333375"/>
                      <a:gd name="connsiteY5" fmla="*/ 7144 h 238125"/>
                      <a:gd name="connsiteX6" fmla="*/ 7144 w 333375"/>
                      <a:gd name="connsiteY6" fmla="*/ 26194 h 238125"/>
                      <a:gd name="connsiteX7" fmla="*/ 7144 w 333375"/>
                      <a:gd name="connsiteY7" fmla="*/ 216694 h 238125"/>
                      <a:gd name="connsiteX8" fmla="*/ 26194 w 333375"/>
                      <a:gd name="connsiteY8" fmla="*/ 235744 h 238125"/>
                      <a:gd name="connsiteX9" fmla="*/ 26194 w 333375"/>
                      <a:gd name="connsiteY9" fmla="*/ 216694 h 238125"/>
                      <a:gd name="connsiteX10" fmla="*/ 26194 w 333375"/>
                      <a:gd name="connsiteY10" fmla="*/ 83344 h 238125"/>
                      <a:gd name="connsiteX11" fmla="*/ 311947 w 333375"/>
                      <a:gd name="connsiteY11" fmla="*/ 83344 h 238125"/>
                      <a:gd name="connsiteX12" fmla="*/ 311953 w 333375"/>
                      <a:gd name="connsiteY12" fmla="*/ 216694 h 238125"/>
                      <a:gd name="connsiteX13" fmla="*/ 26194 w 333375"/>
                      <a:gd name="connsiteY13" fmla="*/ 216694 h 238125"/>
                      <a:gd name="connsiteX14" fmla="*/ 311944 w 333375"/>
                      <a:gd name="connsiteY14" fmla="*/ 26194 h 238125"/>
                      <a:gd name="connsiteX15" fmla="*/ 311946 w 333375"/>
                      <a:gd name="connsiteY15" fmla="*/ 64294 h 238125"/>
                      <a:gd name="connsiteX16" fmla="*/ 26194 w 333375"/>
                      <a:gd name="connsiteY16" fmla="*/ 64294 h 238125"/>
                      <a:gd name="connsiteX17" fmla="*/ 26194 w 333375"/>
                      <a:gd name="connsiteY17" fmla="*/ 26194 h 238125"/>
                      <a:gd name="connsiteX18" fmla="*/ 311944 w 333375"/>
                      <a:gd name="connsiteY18" fmla="*/ 2619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3375" h="238125">
                        <a:moveTo>
                          <a:pt x="26194" y="235744"/>
                        </a:moveTo>
                        <a:lnTo>
                          <a:pt x="311944" y="235744"/>
                        </a:lnTo>
                        <a:cubicBezTo>
                          <a:pt x="322445" y="235744"/>
                          <a:pt x="330994" y="227200"/>
                          <a:pt x="330994" y="216694"/>
                        </a:cubicBezTo>
                        <a:lnTo>
                          <a:pt x="330994" y="26194"/>
                        </a:lnTo>
                        <a:cubicBezTo>
                          <a:pt x="330994" y="15687"/>
                          <a:pt x="322445" y="7144"/>
                          <a:pt x="311944" y="7144"/>
                        </a:cubicBezTo>
                        <a:lnTo>
                          <a:pt x="26194" y="7144"/>
                        </a:lnTo>
                        <a:cubicBezTo>
                          <a:pt x="15692" y="7144"/>
                          <a:pt x="7144" y="15687"/>
                          <a:pt x="7144" y="26194"/>
                        </a:cubicBezTo>
                        <a:lnTo>
                          <a:pt x="7144" y="216694"/>
                        </a:lnTo>
                        <a:cubicBezTo>
                          <a:pt x="7144" y="227200"/>
                          <a:pt x="15692" y="235744"/>
                          <a:pt x="26194" y="235744"/>
                        </a:cubicBezTo>
                        <a:close/>
                        <a:moveTo>
                          <a:pt x="26194" y="216694"/>
                        </a:moveTo>
                        <a:lnTo>
                          <a:pt x="26194" y="83344"/>
                        </a:lnTo>
                        <a:lnTo>
                          <a:pt x="311947" y="83344"/>
                        </a:lnTo>
                        <a:lnTo>
                          <a:pt x="311953" y="216694"/>
                        </a:lnTo>
                        <a:lnTo>
                          <a:pt x="26194" y="216694"/>
                        </a:lnTo>
                        <a:close/>
                        <a:moveTo>
                          <a:pt x="311944" y="26194"/>
                        </a:moveTo>
                        <a:lnTo>
                          <a:pt x="311946" y="64294"/>
                        </a:lnTo>
                        <a:lnTo>
                          <a:pt x="26194" y="64294"/>
                        </a:lnTo>
                        <a:lnTo>
                          <a:pt x="26194" y="26194"/>
                        </a:lnTo>
                        <a:lnTo>
                          <a:pt x="311944" y="26194"/>
                        </a:lnTo>
                        <a:close/>
                      </a:path>
                    </a:pathLst>
                  </a:custGeom>
                  <a:grpFill/>
                  <a:ln w="9525" cap="flat">
                    <a:noFill/>
                    <a:prstDash val="solid"/>
                    <a:miter/>
                  </a:ln>
                </p:spPr>
                <p:txBody>
                  <a:bodyPr anchor="ctr"/>
                  <a:lstStyle/>
                  <a:p>
                    <a:pPr>
                      <a:defRPr/>
                    </a:pPr>
                    <a:endParaRPr lang="en-US"/>
                  </a:p>
                </p:txBody>
              </p:sp>
              <p:sp>
                <p:nvSpPr>
                  <p:cNvPr id="200" name="Freeform: Shape 249">
                    <a:extLst>
                      <a:ext uri="{FF2B5EF4-FFF2-40B4-BE49-F238E27FC236}">
                        <a16:creationId xmlns:a16="http://schemas.microsoft.com/office/drawing/2014/main" id="{A2E3859F-3D58-4A0E-B1B5-55CF62821F9B}"/>
                      </a:ext>
                    </a:extLst>
                  </p:cNvPr>
                  <p:cNvSpPr/>
                  <p:nvPr/>
                </p:nvSpPr>
                <p:spPr>
                  <a:xfrm>
                    <a:off x="5974556" y="3345656"/>
                    <a:ext cx="85725" cy="85725"/>
                  </a:xfrm>
                  <a:custGeom>
                    <a:avLst/>
                    <a:gdLst>
                      <a:gd name="connsiteX0" fmla="*/ 73819 w 85725"/>
                      <a:gd name="connsiteY0" fmla="*/ 7144 h 85725"/>
                      <a:gd name="connsiteX1" fmla="*/ 16669 w 85725"/>
                      <a:gd name="connsiteY1" fmla="*/ 7144 h 85725"/>
                      <a:gd name="connsiteX2" fmla="*/ 7144 w 85725"/>
                      <a:gd name="connsiteY2" fmla="*/ 16669 h 85725"/>
                      <a:gd name="connsiteX3" fmla="*/ 7144 w 85725"/>
                      <a:gd name="connsiteY3" fmla="*/ 73819 h 85725"/>
                      <a:gd name="connsiteX4" fmla="*/ 16669 w 85725"/>
                      <a:gd name="connsiteY4" fmla="*/ 83344 h 85725"/>
                      <a:gd name="connsiteX5" fmla="*/ 73819 w 85725"/>
                      <a:gd name="connsiteY5" fmla="*/ 83344 h 85725"/>
                      <a:gd name="connsiteX6" fmla="*/ 83344 w 85725"/>
                      <a:gd name="connsiteY6" fmla="*/ 73819 h 85725"/>
                      <a:gd name="connsiteX7" fmla="*/ 83344 w 85725"/>
                      <a:gd name="connsiteY7" fmla="*/ 16669 h 85725"/>
                      <a:gd name="connsiteX8" fmla="*/ 73819 w 85725"/>
                      <a:gd name="connsiteY8" fmla="*/ 7144 h 85725"/>
                      <a:gd name="connsiteX9" fmla="*/ 64294 w 85725"/>
                      <a:gd name="connsiteY9" fmla="*/ 64294 h 85725"/>
                      <a:gd name="connsiteX10" fmla="*/ 26194 w 85725"/>
                      <a:gd name="connsiteY10" fmla="*/ 64294 h 85725"/>
                      <a:gd name="connsiteX11" fmla="*/ 26194 w 85725"/>
                      <a:gd name="connsiteY11" fmla="*/ 26194 h 85725"/>
                      <a:gd name="connsiteX12" fmla="*/ 64294 w 85725"/>
                      <a:gd name="connsiteY12" fmla="*/ 26194 h 85725"/>
                      <a:gd name="connsiteX13" fmla="*/ 64294 w 85725"/>
                      <a:gd name="connsiteY13" fmla="*/ 6429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85725">
                        <a:moveTo>
                          <a:pt x="73819" y="7144"/>
                        </a:moveTo>
                        <a:lnTo>
                          <a:pt x="16669" y="7144"/>
                        </a:lnTo>
                        <a:cubicBezTo>
                          <a:pt x="11404" y="7144"/>
                          <a:pt x="7144" y="11409"/>
                          <a:pt x="7144" y="16669"/>
                        </a:cubicBezTo>
                        <a:lnTo>
                          <a:pt x="7144" y="73819"/>
                        </a:lnTo>
                        <a:cubicBezTo>
                          <a:pt x="7144" y="79078"/>
                          <a:pt x="11404" y="83344"/>
                          <a:pt x="16669" y="83344"/>
                        </a:cubicBezTo>
                        <a:lnTo>
                          <a:pt x="73819" y="83344"/>
                        </a:lnTo>
                        <a:cubicBezTo>
                          <a:pt x="79083" y="83344"/>
                          <a:pt x="83344" y="79078"/>
                          <a:pt x="83344" y="73819"/>
                        </a:cubicBezTo>
                        <a:lnTo>
                          <a:pt x="83344" y="16669"/>
                        </a:lnTo>
                        <a:cubicBezTo>
                          <a:pt x="83344" y="11409"/>
                          <a:pt x="79083" y="7144"/>
                          <a:pt x="73819" y="7144"/>
                        </a:cubicBezTo>
                        <a:close/>
                        <a:moveTo>
                          <a:pt x="64294" y="64294"/>
                        </a:moveTo>
                        <a:lnTo>
                          <a:pt x="26194" y="64294"/>
                        </a:lnTo>
                        <a:lnTo>
                          <a:pt x="26194" y="26194"/>
                        </a:lnTo>
                        <a:lnTo>
                          <a:pt x="64294" y="26194"/>
                        </a:lnTo>
                        <a:lnTo>
                          <a:pt x="64294" y="64294"/>
                        </a:lnTo>
                        <a:close/>
                      </a:path>
                    </a:pathLst>
                  </a:custGeom>
                  <a:grpFill/>
                  <a:ln w="9525" cap="flat">
                    <a:noFill/>
                    <a:prstDash val="solid"/>
                    <a:miter/>
                  </a:ln>
                </p:spPr>
                <p:txBody>
                  <a:bodyPr anchor="ctr"/>
                  <a:lstStyle/>
                  <a:p>
                    <a:pPr>
                      <a:defRPr/>
                    </a:pPr>
                    <a:endParaRPr lang="en-US"/>
                  </a:p>
                </p:txBody>
              </p:sp>
              <p:sp>
                <p:nvSpPr>
                  <p:cNvPr id="201" name="Freeform: Shape 250">
                    <a:extLst>
                      <a:ext uri="{FF2B5EF4-FFF2-40B4-BE49-F238E27FC236}">
                        <a16:creationId xmlns:a16="http://schemas.microsoft.com/office/drawing/2014/main" id="{982A4180-E1D7-4F9B-876D-BCE2321F2B49}"/>
                      </a:ext>
                    </a:extLst>
                  </p:cNvPr>
                  <p:cNvSpPr/>
                  <p:nvPr/>
                </p:nvSpPr>
                <p:spPr>
                  <a:xfrm>
                    <a:off x="6079331" y="3374231"/>
                    <a:ext cx="133350" cy="28575"/>
                  </a:xfrm>
                  <a:custGeom>
                    <a:avLst/>
                    <a:gdLst>
                      <a:gd name="connsiteX0" fmla="*/ 121444 w 133350"/>
                      <a:gd name="connsiteY0" fmla="*/ 7144 h 28575"/>
                      <a:gd name="connsiteX1" fmla="*/ 16669 w 133350"/>
                      <a:gd name="connsiteY1" fmla="*/ 7144 h 28575"/>
                      <a:gd name="connsiteX2" fmla="*/ 7144 w 133350"/>
                      <a:gd name="connsiteY2" fmla="*/ 16669 h 28575"/>
                      <a:gd name="connsiteX3" fmla="*/ 16669 w 133350"/>
                      <a:gd name="connsiteY3" fmla="*/ 26194 h 28575"/>
                      <a:gd name="connsiteX4" fmla="*/ 121444 w 133350"/>
                      <a:gd name="connsiteY4" fmla="*/ 26194 h 28575"/>
                      <a:gd name="connsiteX5" fmla="*/ 130969 w 133350"/>
                      <a:gd name="connsiteY5" fmla="*/ 16669 h 28575"/>
                      <a:gd name="connsiteX6" fmla="*/ 121444 w 133350"/>
                      <a:gd name="connsiteY6"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50" h="28575">
                        <a:moveTo>
                          <a:pt x="121444" y="7144"/>
                        </a:moveTo>
                        <a:lnTo>
                          <a:pt x="16669" y="7144"/>
                        </a:lnTo>
                        <a:cubicBezTo>
                          <a:pt x="11404" y="7144"/>
                          <a:pt x="7144" y="11409"/>
                          <a:pt x="7144" y="16669"/>
                        </a:cubicBezTo>
                        <a:cubicBezTo>
                          <a:pt x="7144" y="21928"/>
                          <a:pt x="11404" y="26194"/>
                          <a:pt x="16669" y="26194"/>
                        </a:cubicBezTo>
                        <a:lnTo>
                          <a:pt x="121444" y="26194"/>
                        </a:lnTo>
                        <a:cubicBezTo>
                          <a:pt x="126708" y="26194"/>
                          <a:pt x="130969" y="21928"/>
                          <a:pt x="130969" y="16669"/>
                        </a:cubicBezTo>
                        <a:cubicBezTo>
                          <a:pt x="130969" y="11409"/>
                          <a:pt x="126708" y="7144"/>
                          <a:pt x="121444" y="7144"/>
                        </a:cubicBezTo>
                        <a:close/>
                      </a:path>
                    </a:pathLst>
                  </a:custGeom>
                  <a:grpFill/>
                  <a:ln w="9525" cap="flat">
                    <a:noFill/>
                    <a:prstDash val="solid"/>
                    <a:miter/>
                  </a:ln>
                </p:spPr>
                <p:txBody>
                  <a:bodyPr anchor="ctr"/>
                  <a:lstStyle/>
                  <a:p>
                    <a:pPr>
                      <a:defRPr/>
                    </a:pPr>
                    <a:endParaRPr lang="en-US"/>
                  </a:p>
                </p:txBody>
              </p:sp>
            </p:grpSp>
          </p:grpSp>
          <p:sp>
            <p:nvSpPr>
              <p:cNvPr id="150" name="Rectangle 109">
                <a:extLst>
                  <a:ext uri="{FF2B5EF4-FFF2-40B4-BE49-F238E27FC236}">
                    <a16:creationId xmlns:a16="http://schemas.microsoft.com/office/drawing/2014/main" id="{E0F4D48A-5C77-4756-B9F1-B438930AE4B3}"/>
                  </a:ext>
                </a:extLst>
              </p:cNvPr>
              <p:cNvSpPr>
                <a:spLocks noChangeArrowheads="1"/>
              </p:cNvSpPr>
              <p:nvPr/>
            </p:nvSpPr>
            <p:spPr bwMode="auto">
              <a:xfrm>
                <a:off x="5832680" y="5973822"/>
                <a:ext cx="1176887" cy="291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spcBef>
                    <a:spcPts val="1325"/>
                  </a:spcBef>
                </a:pPr>
                <a:r>
                  <a:rPr lang="en-US" altLang="en-US" sz="1200" b="1"/>
                  <a:t>Payroll System</a:t>
                </a:r>
              </a:p>
            </p:txBody>
          </p:sp>
          <p:sp>
            <p:nvSpPr>
              <p:cNvPr id="151" name="Rectangle 110">
                <a:extLst>
                  <a:ext uri="{FF2B5EF4-FFF2-40B4-BE49-F238E27FC236}">
                    <a16:creationId xmlns:a16="http://schemas.microsoft.com/office/drawing/2014/main" id="{90570BBE-0B2A-4FAB-82C4-A0841002874E}"/>
                  </a:ext>
                </a:extLst>
              </p:cNvPr>
              <p:cNvSpPr>
                <a:spLocks noChangeArrowheads="1"/>
              </p:cNvSpPr>
              <p:nvPr/>
            </p:nvSpPr>
            <p:spPr bwMode="auto">
              <a:xfrm>
                <a:off x="6486110" y="4614962"/>
                <a:ext cx="1029374" cy="291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spcBef>
                    <a:spcPts val="1325"/>
                  </a:spcBef>
                </a:pPr>
                <a:r>
                  <a:rPr lang="en-US" altLang="en-US" sz="1200" b="1"/>
                  <a:t>E-Tax</a:t>
                </a:r>
              </a:p>
            </p:txBody>
          </p:sp>
          <p:sp>
            <p:nvSpPr>
              <p:cNvPr id="152" name="Rectangle 112">
                <a:extLst>
                  <a:ext uri="{FF2B5EF4-FFF2-40B4-BE49-F238E27FC236}">
                    <a16:creationId xmlns:a16="http://schemas.microsoft.com/office/drawing/2014/main" id="{6147D9E1-960D-4BCB-B7A1-C4E12EA9A4FA}"/>
                  </a:ext>
                </a:extLst>
              </p:cNvPr>
              <p:cNvSpPr>
                <a:spLocks noChangeArrowheads="1"/>
              </p:cNvSpPr>
              <p:nvPr/>
            </p:nvSpPr>
            <p:spPr bwMode="auto">
              <a:xfrm>
                <a:off x="6280756" y="1916955"/>
                <a:ext cx="1234728" cy="259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spcBef>
                    <a:spcPts val="1325"/>
                  </a:spcBef>
                </a:pPr>
                <a:r>
                  <a:rPr lang="en-US" altLang="en-US" sz="1200" b="1"/>
                  <a:t>E-procurement</a:t>
                </a:r>
              </a:p>
            </p:txBody>
          </p:sp>
          <p:grpSp>
            <p:nvGrpSpPr>
              <p:cNvPr id="153" name="Group 113">
                <a:extLst>
                  <a:ext uri="{FF2B5EF4-FFF2-40B4-BE49-F238E27FC236}">
                    <a16:creationId xmlns:a16="http://schemas.microsoft.com/office/drawing/2014/main" id="{F40BCE08-F48A-4F0D-8456-1DAB66AB9189}"/>
                  </a:ext>
                </a:extLst>
              </p:cNvPr>
              <p:cNvGrpSpPr>
                <a:grpSpLocks/>
              </p:cNvGrpSpPr>
              <p:nvPr/>
            </p:nvGrpSpPr>
            <p:grpSpPr bwMode="auto">
              <a:xfrm>
                <a:off x="5655599" y="4714389"/>
                <a:ext cx="590902" cy="590902"/>
                <a:chOff x="9625602" y="4961388"/>
                <a:chExt cx="590902" cy="590902"/>
              </a:xfrm>
            </p:grpSpPr>
            <p:sp>
              <p:nvSpPr>
                <p:cNvPr id="186" name="Oval 185">
                  <a:extLst>
                    <a:ext uri="{FF2B5EF4-FFF2-40B4-BE49-F238E27FC236}">
                      <a16:creationId xmlns:a16="http://schemas.microsoft.com/office/drawing/2014/main" id="{66BB2AD8-00F1-4EBE-B4B8-F1442C7BD519}"/>
                    </a:ext>
                  </a:extLst>
                </p:cNvPr>
                <p:cNvSpPr/>
                <p:nvPr/>
              </p:nvSpPr>
              <p:spPr>
                <a:xfrm>
                  <a:off x="9626475" y="4961521"/>
                  <a:ext cx="590688" cy="59083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187" name="Group 186">
                  <a:extLst>
                    <a:ext uri="{FF2B5EF4-FFF2-40B4-BE49-F238E27FC236}">
                      <a16:creationId xmlns:a16="http://schemas.microsoft.com/office/drawing/2014/main" id="{B2818E94-3BBF-43D5-96EC-A4F05E7B5F40}"/>
                    </a:ext>
                  </a:extLst>
                </p:cNvPr>
                <p:cNvGrpSpPr/>
                <p:nvPr/>
              </p:nvGrpSpPr>
              <p:grpSpPr>
                <a:xfrm>
                  <a:off x="9753586" y="5089372"/>
                  <a:ext cx="334935" cy="334935"/>
                  <a:chOff x="5803106" y="3136106"/>
                  <a:chExt cx="581025" cy="581025"/>
                </a:xfrm>
                <a:solidFill>
                  <a:schemeClr val="bg1"/>
                </a:solidFill>
              </p:grpSpPr>
              <p:sp>
                <p:nvSpPr>
                  <p:cNvPr id="188" name="Freeform: Shape 263">
                    <a:extLst>
                      <a:ext uri="{FF2B5EF4-FFF2-40B4-BE49-F238E27FC236}">
                        <a16:creationId xmlns:a16="http://schemas.microsoft.com/office/drawing/2014/main" id="{E1BE9973-2FD0-48C2-A5B2-9A47117DE945}"/>
                      </a:ext>
                    </a:extLst>
                  </p:cNvPr>
                  <p:cNvSpPr/>
                  <p:nvPr/>
                </p:nvSpPr>
                <p:spPr>
                  <a:xfrm>
                    <a:off x="5841206" y="3174206"/>
                    <a:ext cx="504825" cy="304800"/>
                  </a:xfrm>
                  <a:custGeom>
                    <a:avLst/>
                    <a:gdLst>
                      <a:gd name="connsiteX0" fmla="*/ 16669 w 504825"/>
                      <a:gd name="connsiteY0" fmla="*/ 302419 h 304800"/>
                      <a:gd name="connsiteX1" fmla="*/ 492919 w 504825"/>
                      <a:gd name="connsiteY1" fmla="*/ 302419 h 304800"/>
                      <a:gd name="connsiteX2" fmla="*/ 502444 w 504825"/>
                      <a:gd name="connsiteY2" fmla="*/ 292894 h 304800"/>
                      <a:gd name="connsiteX3" fmla="*/ 502444 w 504825"/>
                      <a:gd name="connsiteY3" fmla="*/ 16669 h 304800"/>
                      <a:gd name="connsiteX4" fmla="*/ 492919 w 504825"/>
                      <a:gd name="connsiteY4" fmla="*/ 7144 h 304800"/>
                      <a:gd name="connsiteX5" fmla="*/ 16669 w 504825"/>
                      <a:gd name="connsiteY5" fmla="*/ 7144 h 304800"/>
                      <a:gd name="connsiteX6" fmla="*/ 7144 w 504825"/>
                      <a:gd name="connsiteY6" fmla="*/ 16669 h 304800"/>
                      <a:gd name="connsiteX7" fmla="*/ 7144 w 504825"/>
                      <a:gd name="connsiteY7" fmla="*/ 292894 h 304800"/>
                      <a:gd name="connsiteX8" fmla="*/ 16669 w 504825"/>
                      <a:gd name="connsiteY8" fmla="*/ 302419 h 304800"/>
                      <a:gd name="connsiteX9" fmla="*/ 26194 w 504825"/>
                      <a:gd name="connsiteY9" fmla="*/ 26194 h 304800"/>
                      <a:gd name="connsiteX10" fmla="*/ 483394 w 504825"/>
                      <a:gd name="connsiteY10" fmla="*/ 26194 h 304800"/>
                      <a:gd name="connsiteX11" fmla="*/ 483394 w 504825"/>
                      <a:gd name="connsiteY11" fmla="*/ 283369 h 304800"/>
                      <a:gd name="connsiteX12" fmla="*/ 26194 w 504825"/>
                      <a:gd name="connsiteY12" fmla="*/ 283369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4825" h="304800">
                        <a:moveTo>
                          <a:pt x="16669" y="302419"/>
                        </a:moveTo>
                        <a:lnTo>
                          <a:pt x="492919" y="302419"/>
                        </a:lnTo>
                        <a:cubicBezTo>
                          <a:pt x="498179" y="302419"/>
                          <a:pt x="502444" y="298154"/>
                          <a:pt x="502444" y="292894"/>
                        </a:cubicBezTo>
                        <a:lnTo>
                          <a:pt x="502444" y="16669"/>
                        </a:lnTo>
                        <a:cubicBezTo>
                          <a:pt x="502444" y="11408"/>
                          <a:pt x="498179" y="7144"/>
                          <a:pt x="492919" y="7144"/>
                        </a:cubicBezTo>
                        <a:lnTo>
                          <a:pt x="16669" y="7144"/>
                        </a:lnTo>
                        <a:cubicBezTo>
                          <a:pt x="11408" y="7144"/>
                          <a:pt x="7144" y="11408"/>
                          <a:pt x="7144" y="16669"/>
                        </a:cubicBezTo>
                        <a:lnTo>
                          <a:pt x="7144" y="292894"/>
                        </a:lnTo>
                        <a:cubicBezTo>
                          <a:pt x="7144" y="298154"/>
                          <a:pt x="11408" y="302419"/>
                          <a:pt x="16669" y="302419"/>
                        </a:cubicBezTo>
                        <a:close/>
                        <a:moveTo>
                          <a:pt x="26194" y="26194"/>
                        </a:moveTo>
                        <a:lnTo>
                          <a:pt x="483394" y="26194"/>
                        </a:lnTo>
                        <a:lnTo>
                          <a:pt x="483394" y="283369"/>
                        </a:lnTo>
                        <a:lnTo>
                          <a:pt x="26194" y="283369"/>
                        </a:lnTo>
                        <a:close/>
                      </a:path>
                    </a:pathLst>
                  </a:custGeom>
                  <a:grpFill/>
                  <a:ln w="9525" cap="flat">
                    <a:noFill/>
                    <a:prstDash val="solid"/>
                    <a:miter/>
                  </a:ln>
                </p:spPr>
                <p:txBody>
                  <a:bodyPr anchor="ctr"/>
                  <a:lstStyle/>
                  <a:p>
                    <a:pPr>
                      <a:defRPr/>
                    </a:pPr>
                    <a:endParaRPr lang="en-US"/>
                  </a:p>
                </p:txBody>
              </p:sp>
              <p:sp>
                <p:nvSpPr>
                  <p:cNvPr id="189" name="Freeform: Shape 264">
                    <a:extLst>
                      <a:ext uri="{FF2B5EF4-FFF2-40B4-BE49-F238E27FC236}">
                        <a16:creationId xmlns:a16="http://schemas.microsoft.com/office/drawing/2014/main" id="{39A701B9-9E99-412D-9ACC-424C883EB40B}"/>
                      </a:ext>
                    </a:extLst>
                  </p:cNvPr>
                  <p:cNvSpPr/>
                  <p:nvPr/>
                </p:nvSpPr>
                <p:spPr>
                  <a:xfrm>
                    <a:off x="6069806" y="3526631"/>
                    <a:ext cx="47625" cy="28575"/>
                  </a:xfrm>
                  <a:custGeom>
                    <a:avLst/>
                    <a:gdLst>
                      <a:gd name="connsiteX0" fmla="*/ 7144 w 47625"/>
                      <a:gd name="connsiteY0" fmla="*/ 7144 h 28575"/>
                      <a:gd name="connsiteX1" fmla="*/ 45244 w 47625"/>
                      <a:gd name="connsiteY1" fmla="*/ 7144 h 28575"/>
                      <a:gd name="connsiteX2" fmla="*/ 45244 w 47625"/>
                      <a:gd name="connsiteY2" fmla="*/ 26194 h 28575"/>
                      <a:gd name="connsiteX3" fmla="*/ 7144 w 47625"/>
                      <a:gd name="connsiteY3" fmla="*/ 26194 h 28575"/>
                    </a:gdLst>
                    <a:ahLst/>
                    <a:cxnLst>
                      <a:cxn ang="0">
                        <a:pos x="connsiteX0" y="connsiteY0"/>
                      </a:cxn>
                      <a:cxn ang="0">
                        <a:pos x="connsiteX1" y="connsiteY1"/>
                      </a:cxn>
                      <a:cxn ang="0">
                        <a:pos x="connsiteX2" y="connsiteY2"/>
                      </a:cxn>
                      <a:cxn ang="0">
                        <a:pos x="connsiteX3" y="connsiteY3"/>
                      </a:cxn>
                    </a:cxnLst>
                    <a:rect l="l" t="t" r="r" b="b"/>
                    <a:pathLst>
                      <a:path w="47625" h="28575">
                        <a:moveTo>
                          <a:pt x="7144" y="7144"/>
                        </a:moveTo>
                        <a:lnTo>
                          <a:pt x="45244" y="7144"/>
                        </a:lnTo>
                        <a:lnTo>
                          <a:pt x="45244" y="26194"/>
                        </a:lnTo>
                        <a:lnTo>
                          <a:pt x="7144" y="26194"/>
                        </a:lnTo>
                        <a:close/>
                      </a:path>
                    </a:pathLst>
                  </a:custGeom>
                  <a:grpFill/>
                  <a:ln w="9525" cap="flat">
                    <a:noFill/>
                    <a:prstDash val="solid"/>
                    <a:miter/>
                  </a:ln>
                </p:spPr>
                <p:txBody>
                  <a:bodyPr anchor="ctr"/>
                  <a:lstStyle/>
                  <a:p>
                    <a:pPr>
                      <a:defRPr/>
                    </a:pPr>
                    <a:endParaRPr lang="en-US"/>
                  </a:p>
                </p:txBody>
              </p:sp>
              <p:sp>
                <p:nvSpPr>
                  <p:cNvPr id="190" name="Freeform: Shape 265">
                    <a:extLst>
                      <a:ext uri="{FF2B5EF4-FFF2-40B4-BE49-F238E27FC236}">
                        <a16:creationId xmlns:a16="http://schemas.microsoft.com/office/drawing/2014/main" id="{93E56F7A-C68F-46C6-BEEB-4BCFE232FA0A}"/>
                      </a:ext>
                    </a:extLst>
                  </p:cNvPr>
                  <p:cNvSpPr/>
                  <p:nvPr/>
                </p:nvSpPr>
                <p:spPr>
                  <a:xfrm>
                    <a:off x="5803106" y="3136106"/>
                    <a:ext cx="581025" cy="581025"/>
                  </a:xfrm>
                  <a:custGeom>
                    <a:avLst/>
                    <a:gdLst>
                      <a:gd name="connsiteX0" fmla="*/ 35719 w 581025"/>
                      <a:gd name="connsiteY0" fmla="*/ 454819 h 581025"/>
                      <a:gd name="connsiteX1" fmla="*/ 188119 w 581025"/>
                      <a:gd name="connsiteY1" fmla="*/ 454819 h 581025"/>
                      <a:gd name="connsiteX2" fmla="*/ 188119 w 581025"/>
                      <a:gd name="connsiteY2" fmla="*/ 559594 h 581025"/>
                      <a:gd name="connsiteX3" fmla="*/ 140494 w 581025"/>
                      <a:gd name="connsiteY3" fmla="*/ 559594 h 581025"/>
                      <a:gd name="connsiteX4" fmla="*/ 140494 w 581025"/>
                      <a:gd name="connsiteY4" fmla="*/ 578644 h 581025"/>
                      <a:gd name="connsiteX5" fmla="*/ 445294 w 581025"/>
                      <a:gd name="connsiteY5" fmla="*/ 578644 h 581025"/>
                      <a:gd name="connsiteX6" fmla="*/ 445294 w 581025"/>
                      <a:gd name="connsiteY6" fmla="*/ 559594 h 581025"/>
                      <a:gd name="connsiteX7" fmla="*/ 397669 w 581025"/>
                      <a:gd name="connsiteY7" fmla="*/ 559594 h 581025"/>
                      <a:gd name="connsiteX8" fmla="*/ 397669 w 581025"/>
                      <a:gd name="connsiteY8" fmla="*/ 454819 h 581025"/>
                      <a:gd name="connsiteX9" fmla="*/ 550069 w 581025"/>
                      <a:gd name="connsiteY9" fmla="*/ 454819 h 581025"/>
                      <a:gd name="connsiteX10" fmla="*/ 578644 w 581025"/>
                      <a:gd name="connsiteY10" fmla="*/ 426244 h 581025"/>
                      <a:gd name="connsiteX11" fmla="*/ 578644 w 581025"/>
                      <a:gd name="connsiteY11" fmla="*/ 35719 h 581025"/>
                      <a:gd name="connsiteX12" fmla="*/ 550069 w 581025"/>
                      <a:gd name="connsiteY12" fmla="*/ 7144 h 581025"/>
                      <a:gd name="connsiteX13" fmla="*/ 35719 w 581025"/>
                      <a:gd name="connsiteY13" fmla="*/ 7144 h 581025"/>
                      <a:gd name="connsiteX14" fmla="*/ 7144 w 581025"/>
                      <a:gd name="connsiteY14" fmla="*/ 35719 h 581025"/>
                      <a:gd name="connsiteX15" fmla="*/ 7144 w 581025"/>
                      <a:gd name="connsiteY15" fmla="*/ 426244 h 581025"/>
                      <a:gd name="connsiteX16" fmla="*/ 35719 w 581025"/>
                      <a:gd name="connsiteY16" fmla="*/ 454819 h 581025"/>
                      <a:gd name="connsiteX17" fmla="*/ 378619 w 581025"/>
                      <a:gd name="connsiteY17" fmla="*/ 559594 h 581025"/>
                      <a:gd name="connsiteX18" fmla="*/ 207169 w 581025"/>
                      <a:gd name="connsiteY18" fmla="*/ 559594 h 581025"/>
                      <a:gd name="connsiteX19" fmla="*/ 207169 w 581025"/>
                      <a:gd name="connsiteY19" fmla="*/ 454819 h 581025"/>
                      <a:gd name="connsiteX20" fmla="*/ 378619 w 581025"/>
                      <a:gd name="connsiteY20" fmla="*/ 454819 h 581025"/>
                      <a:gd name="connsiteX21" fmla="*/ 550069 w 581025"/>
                      <a:gd name="connsiteY21" fmla="*/ 435769 h 581025"/>
                      <a:gd name="connsiteX22" fmla="*/ 35719 w 581025"/>
                      <a:gd name="connsiteY22" fmla="*/ 435769 h 581025"/>
                      <a:gd name="connsiteX23" fmla="*/ 26194 w 581025"/>
                      <a:gd name="connsiteY23" fmla="*/ 426244 h 581025"/>
                      <a:gd name="connsiteX24" fmla="*/ 26194 w 581025"/>
                      <a:gd name="connsiteY24" fmla="*/ 378619 h 581025"/>
                      <a:gd name="connsiteX25" fmla="*/ 559594 w 581025"/>
                      <a:gd name="connsiteY25" fmla="*/ 378619 h 581025"/>
                      <a:gd name="connsiteX26" fmla="*/ 559594 w 581025"/>
                      <a:gd name="connsiteY26" fmla="*/ 426244 h 581025"/>
                      <a:gd name="connsiteX27" fmla="*/ 550069 w 581025"/>
                      <a:gd name="connsiteY27" fmla="*/ 435769 h 581025"/>
                      <a:gd name="connsiteX28" fmla="*/ 35719 w 581025"/>
                      <a:gd name="connsiteY28" fmla="*/ 26194 h 581025"/>
                      <a:gd name="connsiteX29" fmla="*/ 550069 w 581025"/>
                      <a:gd name="connsiteY29" fmla="*/ 26194 h 581025"/>
                      <a:gd name="connsiteX30" fmla="*/ 559594 w 581025"/>
                      <a:gd name="connsiteY30" fmla="*/ 35719 h 581025"/>
                      <a:gd name="connsiteX31" fmla="*/ 559594 w 581025"/>
                      <a:gd name="connsiteY31" fmla="*/ 359569 h 581025"/>
                      <a:gd name="connsiteX32" fmla="*/ 26194 w 581025"/>
                      <a:gd name="connsiteY32" fmla="*/ 359569 h 581025"/>
                      <a:gd name="connsiteX33" fmla="*/ 26194 w 581025"/>
                      <a:gd name="connsiteY33" fmla="*/ 35719 h 581025"/>
                      <a:gd name="connsiteX34" fmla="*/ 35719 w 581025"/>
                      <a:gd name="connsiteY34" fmla="*/ 261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1025" h="581025">
                        <a:moveTo>
                          <a:pt x="35719" y="454819"/>
                        </a:moveTo>
                        <a:lnTo>
                          <a:pt x="188119" y="454819"/>
                        </a:lnTo>
                        <a:lnTo>
                          <a:pt x="188119" y="559594"/>
                        </a:lnTo>
                        <a:lnTo>
                          <a:pt x="140494" y="559594"/>
                        </a:lnTo>
                        <a:lnTo>
                          <a:pt x="140494" y="578644"/>
                        </a:lnTo>
                        <a:lnTo>
                          <a:pt x="445294" y="578644"/>
                        </a:lnTo>
                        <a:lnTo>
                          <a:pt x="445294" y="559594"/>
                        </a:lnTo>
                        <a:lnTo>
                          <a:pt x="397669" y="559594"/>
                        </a:lnTo>
                        <a:lnTo>
                          <a:pt x="397669" y="454819"/>
                        </a:lnTo>
                        <a:lnTo>
                          <a:pt x="550069" y="454819"/>
                        </a:lnTo>
                        <a:cubicBezTo>
                          <a:pt x="565851" y="454819"/>
                          <a:pt x="578644" y="442026"/>
                          <a:pt x="578644" y="426244"/>
                        </a:cubicBezTo>
                        <a:lnTo>
                          <a:pt x="578644" y="35719"/>
                        </a:lnTo>
                        <a:cubicBezTo>
                          <a:pt x="578644" y="19937"/>
                          <a:pt x="565851" y="7144"/>
                          <a:pt x="550069" y="7144"/>
                        </a:cubicBezTo>
                        <a:lnTo>
                          <a:pt x="35719" y="7144"/>
                        </a:lnTo>
                        <a:cubicBezTo>
                          <a:pt x="19937" y="7144"/>
                          <a:pt x="7144" y="19937"/>
                          <a:pt x="7144" y="35719"/>
                        </a:cubicBezTo>
                        <a:lnTo>
                          <a:pt x="7144" y="426244"/>
                        </a:lnTo>
                        <a:cubicBezTo>
                          <a:pt x="7144" y="442026"/>
                          <a:pt x="19937" y="454819"/>
                          <a:pt x="35719" y="454819"/>
                        </a:cubicBezTo>
                        <a:close/>
                        <a:moveTo>
                          <a:pt x="378619" y="559594"/>
                        </a:moveTo>
                        <a:lnTo>
                          <a:pt x="207169" y="559594"/>
                        </a:lnTo>
                        <a:lnTo>
                          <a:pt x="207169" y="454819"/>
                        </a:lnTo>
                        <a:lnTo>
                          <a:pt x="378619" y="454819"/>
                        </a:lnTo>
                        <a:close/>
                        <a:moveTo>
                          <a:pt x="550069" y="435769"/>
                        </a:moveTo>
                        <a:lnTo>
                          <a:pt x="35719" y="435769"/>
                        </a:lnTo>
                        <a:cubicBezTo>
                          <a:pt x="30458" y="435769"/>
                          <a:pt x="26194" y="431504"/>
                          <a:pt x="26194" y="426244"/>
                        </a:cubicBezTo>
                        <a:lnTo>
                          <a:pt x="26194" y="378619"/>
                        </a:lnTo>
                        <a:lnTo>
                          <a:pt x="559594" y="378619"/>
                        </a:lnTo>
                        <a:lnTo>
                          <a:pt x="559594" y="426244"/>
                        </a:lnTo>
                        <a:cubicBezTo>
                          <a:pt x="559594" y="431504"/>
                          <a:pt x="555329" y="435769"/>
                          <a:pt x="550069" y="435769"/>
                        </a:cubicBezTo>
                        <a:close/>
                        <a:moveTo>
                          <a:pt x="35719" y="26194"/>
                        </a:moveTo>
                        <a:lnTo>
                          <a:pt x="550069" y="26194"/>
                        </a:lnTo>
                        <a:cubicBezTo>
                          <a:pt x="555329" y="26194"/>
                          <a:pt x="559594" y="30458"/>
                          <a:pt x="559594" y="35719"/>
                        </a:cubicBezTo>
                        <a:lnTo>
                          <a:pt x="559594" y="359569"/>
                        </a:lnTo>
                        <a:lnTo>
                          <a:pt x="26194" y="359569"/>
                        </a:lnTo>
                        <a:lnTo>
                          <a:pt x="26194" y="35719"/>
                        </a:lnTo>
                        <a:cubicBezTo>
                          <a:pt x="26194" y="30458"/>
                          <a:pt x="30458" y="26194"/>
                          <a:pt x="35719" y="26194"/>
                        </a:cubicBezTo>
                        <a:close/>
                      </a:path>
                    </a:pathLst>
                  </a:custGeom>
                  <a:grpFill/>
                  <a:ln w="9525" cap="flat">
                    <a:noFill/>
                    <a:prstDash val="solid"/>
                    <a:miter/>
                  </a:ln>
                </p:spPr>
                <p:txBody>
                  <a:bodyPr anchor="ctr"/>
                  <a:lstStyle/>
                  <a:p>
                    <a:pPr>
                      <a:defRPr/>
                    </a:pPr>
                    <a:endParaRPr lang="en-US"/>
                  </a:p>
                </p:txBody>
              </p:sp>
              <p:sp>
                <p:nvSpPr>
                  <p:cNvPr id="191" name="Freeform: Shape 266">
                    <a:extLst>
                      <a:ext uri="{FF2B5EF4-FFF2-40B4-BE49-F238E27FC236}">
                        <a16:creationId xmlns:a16="http://schemas.microsoft.com/office/drawing/2014/main" id="{33B3582F-5AB1-4BB7-B91E-AAA456FE08B8}"/>
                      </a:ext>
                    </a:extLst>
                  </p:cNvPr>
                  <p:cNvSpPr/>
                  <p:nvPr/>
                </p:nvSpPr>
                <p:spPr>
                  <a:xfrm>
                    <a:off x="6022011" y="3250230"/>
                    <a:ext cx="142875" cy="142875"/>
                  </a:xfrm>
                  <a:custGeom>
                    <a:avLst/>
                    <a:gdLst>
                      <a:gd name="connsiteX0" fmla="*/ 10103 w 142875"/>
                      <a:gd name="connsiteY0" fmla="*/ 124406 h 142875"/>
                      <a:gd name="connsiteX1" fmla="*/ 124406 w 142875"/>
                      <a:gd name="connsiteY1" fmla="*/ 10103 h 142875"/>
                      <a:gd name="connsiteX2" fmla="*/ 137876 w 142875"/>
                      <a:gd name="connsiteY2" fmla="*/ 23573 h 142875"/>
                      <a:gd name="connsiteX3" fmla="*/ 23573 w 142875"/>
                      <a:gd name="connsiteY3" fmla="*/ 137876 h 142875"/>
                    </a:gdLst>
                    <a:ahLst/>
                    <a:cxnLst>
                      <a:cxn ang="0">
                        <a:pos x="connsiteX0" y="connsiteY0"/>
                      </a:cxn>
                      <a:cxn ang="0">
                        <a:pos x="connsiteX1" y="connsiteY1"/>
                      </a:cxn>
                      <a:cxn ang="0">
                        <a:pos x="connsiteX2" y="connsiteY2"/>
                      </a:cxn>
                      <a:cxn ang="0">
                        <a:pos x="connsiteX3" y="connsiteY3"/>
                      </a:cxn>
                    </a:cxnLst>
                    <a:rect l="l" t="t" r="r" b="b"/>
                    <a:pathLst>
                      <a:path w="142875" h="142875">
                        <a:moveTo>
                          <a:pt x="10103" y="124406"/>
                        </a:moveTo>
                        <a:lnTo>
                          <a:pt x="124406" y="10103"/>
                        </a:lnTo>
                        <a:lnTo>
                          <a:pt x="137876" y="23573"/>
                        </a:lnTo>
                        <a:lnTo>
                          <a:pt x="23573" y="137876"/>
                        </a:lnTo>
                        <a:close/>
                      </a:path>
                    </a:pathLst>
                  </a:custGeom>
                  <a:grpFill/>
                  <a:ln w="9525" cap="flat">
                    <a:noFill/>
                    <a:prstDash val="solid"/>
                    <a:miter/>
                  </a:ln>
                </p:spPr>
                <p:txBody>
                  <a:bodyPr anchor="ctr"/>
                  <a:lstStyle/>
                  <a:p>
                    <a:pPr>
                      <a:defRPr/>
                    </a:pPr>
                    <a:endParaRPr lang="en-US"/>
                  </a:p>
                </p:txBody>
              </p:sp>
              <p:sp>
                <p:nvSpPr>
                  <p:cNvPr id="192" name="Freeform: Shape 267">
                    <a:extLst>
                      <a:ext uri="{FF2B5EF4-FFF2-40B4-BE49-F238E27FC236}">
                        <a16:creationId xmlns:a16="http://schemas.microsoft.com/office/drawing/2014/main" id="{E95DCBC5-F30D-4957-B41B-7FF9C874DA99}"/>
                      </a:ext>
                    </a:extLst>
                  </p:cNvPr>
                  <p:cNvSpPr/>
                  <p:nvPr/>
                </p:nvSpPr>
                <p:spPr>
                  <a:xfrm>
                    <a:off x="6022181" y="3250406"/>
                    <a:ext cx="66675" cy="66675"/>
                  </a:xfrm>
                  <a:custGeom>
                    <a:avLst/>
                    <a:gdLst>
                      <a:gd name="connsiteX0" fmla="*/ 35719 w 66675"/>
                      <a:gd name="connsiteY0" fmla="*/ 64294 h 66675"/>
                      <a:gd name="connsiteX1" fmla="*/ 64294 w 66675"/>
                      <a:gd name="connsiteY1" fmla="*/ 35719 h 66675"/>
                      <a:gd name="connsiteX2" fmla="*/ 35719 w 66675"/>
                      <a:gd name="connsiteY2" fmla="*/ 7144 h 66675"/>
                      <a:gd name="connsiteX3" fmla="*/ 7144 w 66675"/>
                      <a:gd name="connsiteY3" fmla="*/ 35719 h 66675"/>
                      <a:gd name="connsiteX4" fmla="*/ 35719 w 66675"/>
                      <a:gd name="connsiteY4" fmla="*/ 64294 h 66675"/>
                      <a:gd name="connsiteX5" fmla="*/ 35719 w 66675"/>
                      <a:gd name="connsiteY5" fmla="*/ 26194 h 66675"/>
                      <a:gd name="connsiteX6" fmla="*/ 45244 w 66675"/>
                      <a:gd name="connsiteY6" fmla="*/ 35719 h 66675"/>
                      <a:gd name="connsiteX7" fmla="*/ 35719 w 66675"/>
                      <a:gd name="connsiteY7" fmla="*/ 45244 h 66675"/>
                      <a:gd name="connsiteX8" fmla="*/ 26194 w 66675"/>
                      <a:gd name="connsiteY8" fmla="*/ 35719 h 66675"/>
                      <a:gd name="connsiteX9" fmla="*/ 35719 w 66675"/>
                      <a:gd name="connsiteY9" fmla="*/ 2619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675" h="66675">
                        <a:moveTo>
                          <a:pt x="35719" y="64294"/>
                        </a:moveTo>
                        <a:cubicBezTo>
                          <a:pt x="51501" y="64294"/>
                          <a:pt x="64294" y="51501"/>
                          <a:pt x="64294" y="35719"/>
                        </a:cubicBezTo>
                        <a:cubicBezTo>
                          <a:pt x="64294" y="19937"/>
                          <a:pt x="51501" y="7144"/>
                          <a:pt x="35719" y="7144"/>
                        </a:cubicBezTo>
                        <a:cubicBezTo>
                          <a:pt x="19937" y="7144"/>
                          <a:pt x="7144" y="19937"/>
                          <a:pt x="7144" y="35719"/>
                        </a:cubicBezTo>
                        <a:cubicBezTo>
                          <a:pt x="7144" y="51501"/>
                          <a:pt x="19937" y="64294"/>
                          <a:pt x="35719" y="64294"/>
                        </a:cubicBezTo>
                        <a:close/>
                        <a:moveTo>
                          <a:pt x="35719" y="26194"/>
                        </a:moveTo>
                        <a:cubicBezTo>
                          <a:pt x="40979" y="26194"/>
                          <a:pt x="45244" y="30458"/>
                          <a:pt x="45244" y="35719"/>
                        </a:cubicBezTo>
                        <a:cubicBezTo>
                          <a:pt x="45244" y="40979"/>
                          <a:pt x="40979" y="45244"/>
                          <a:pt x="35719" y="45244"/>
                        </a:cubicBezTo>
                        <a:cubicBezTo>
                          <a:pt x="30458" y="45244"/>
                          <a:pt x="26194" y="40979"/>
                          <a:pt x="26194" y="35719"/>
                        </a:cubicBezTo>
                        <a:cubicBezTo>
                          <a:pt x="26194" y="30458"/>
                          <a:pt x="30458" y="26194"/>
                          <a:pt x="35719" y="26194"/>
                        </a:cubicBezTo>
                        <a:close/>
                      </a:path>
                    </a:pathLst>
                  </a:custGeom>
                  <a:grpFill/>
                  <a:ln w="9525" cap="flat">
                    <a:noFill/>
                    <a:prstDash val="solid"/>
                    <a:miter/>
                  </a:ln>
                </p:spPr>
                <p:txBody>
                  <a:bodyPr anchor="ctr"/>
                  <a:lstStyle/>
                  <a:p>
                    <a:pPr>
                      <a:defRPr/>
                    </a:pPr>
                    <a:endParaRPr lang="en-US"/>
                  </a:p>
                </p:txBody>
              </p:sp>
              <p:sp>
                <p:nvSpPr>
                  <p:cNvPr id="193" name="Freeform: Shape 268">
                    <a:extLst>
                      <a:ext uri="{FF2B5EF4-FFF2-40B4-BE49-F238E27FC236}">
                        <a16:creationId xmlns:a16="http://schemas.microsoft.com/office/drawing/2014/main" id="{9080519E-855F-4AD0-8090-5C47014EFCE1}"/>
                      </a:ext>
                    </a:extLst>
                  </p:cNvPr>
                  <p:cNvSpPr/>
                  <p:nvPr/>
                </p:nvSpPr>
                <p:spPr>
                  <a:xfrm>
                    <a:off x="6098381" y="3326606"/>
                    <a:ext cx="66675" cy="66675"/>
                  </a:xfrm>
                  <a:custGeom>
                    <a:avLst/>
                    <a:gdLst>
                      <a:gd name="connsiteX0" fmla="*/ 35719 w 66675"/>
                      <a:gd name="connsiteY0" fmla="*/ 7144 h 66675"/>
                      <a:gd name="connsiteX1" fmla="*/ 7144 w 66675"/>
                      <a:gd name="connsiteY1" fmla="*/ 35719 h 66675"/>
                      <a:gd name="connsiteX2" fmla="*/ 35719 w 66675"/>
                      <a:gd name="connsiteY2" fmla="*/ 64294 h 66675"/>
                      <a:gd name="connsiteX3" fmla="*/ 64294 w 66675"/>
                      <a:gd name="connsiteY3" fmla="*/ 35719 h 66675"/>
                      <a:gd name="connsiteX4" fmla="*/ 35719 w 66675"/>
                      <a:gd name="connsiteY4" fmla="*/ 7144 h 66675"/>
                      <a:gd name="connsiteX5" fmla="*/ 35719 w 66675"/>
                      <a:gd name="connsiteY5" fmla="*/ 45244 h 66675"/>
                      <a:gd name="connsiteX6" fmla="*/ 26194 w 66675"/>
                      <a:gd name="connsiteY6" fmla="*/ 35719 h 66675"/>
                      <a:gd name="connsiteX7" fmla="*/ 35719 w 66675"/>
                      <a:gd name="connsiteY7" fmla="*/ 26194 h 66675"/>
                      <a:gd name="connsiteX8" fmla="*/ 45244 w 66675"/>
                      <a:gd name="connsiteY8" fmla="*/ 35719 h 66675"/>
                      <a:gd name="connsiteX9" fmla="*/ 35719 w 66675"/>
                      <a:gd name="connsiteY9" fmla="*/ 452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675" h="66675">
                        <a:moveTo>
                          <a:pt x="35719" y="7144"/>
                        </a:moveTo>
                        <a:cubicBezTo>
                          <a:pt x="19937" y="7144"/>
                          <a:pt x="7144" y="19937"/>
                          <a:pt x="7144" y="35719"/>
                        </a:cubicBezTo>
                        <a:cubicBezTo>
                          <a:pt x="7144" y="51501"/>
                          <a:pt x="19937" y="64294"/>
                          <a:pt x="35719" y="64294"/>
                        </a:cubicBezTo>
                        <a:cubicBezTo>
                          <a:pt x="51501" y="64294"/>
                          <a:pt x="64294" y="51501"/>
                          <a:pt x="64294" y="35719"/>
                        </a:cubicBezTo>
                        <a:cubicBezTo>
                          <a:pt x="64294" y="19937"/>
                          <a:pt x="51501" y="7144"/>
                          <a:pt x="35719" y="7144"/>
                        </a:cubicBezTo>
                        <a:close/>
                        <a:moveTo>
                          <a:pt x="35719" y="45244"/>
                        </a:moveTo>
                        <a:cubicBezTo>
                          <a:pt x="30458" y="45244"/>
                          <a:pt x="26194" y="40979"/>
                          <a:pt x="26194" y="35719"/>
                        </a:cubicBezTo>
                        <a:cubicBezTo>
                          <a:pt x="26194" y="30458"/>
                          <a:pt x="30458" y="26194"/>
                          <a:pt x="35719" y="26194"/>
                        </a:cubicBezTo>
                        <a:cubicBezTo>
                          <a:pt x="40979" y="26194"/>
                          <a:pt x="45244" y="30458"/>
                          <a:pt x="45244" y="35719"/>
                        </a:cubicBezTo>
                        <a:cubicBezTo>
                          <a:pt x="45244" y="40979"/>
                          <a:pt x="40979" y="45244"/>
                          <a:pt x="35719" y="45244"/>
                        </a:cubicBezTo>
                        <a:close/>
                      </a:path>
                    </a:pathLst>
                  </a:custGeom>
                  <a:grpFill/>
                  <a:ln w="9525" cap="flat">
                    <a:noFill/>
                    <a:prstDash val="solid"/>
                    <a:miter/>
                  </a:ln>
                </p:spPr>
                <p:txBody>
                  <a:bodyPr anchor="ctr"/>
                  <a:lstStyle/>
                  <a:p>
                    <a:pPr>
                      <a:defRPr/>
                    </a:pPr>
                    <a:endParaRPr lang="en-US"/>
                  </a:p>
                </p:txBody>
              </p:sp>
              <p:sp>
                <p:nvSpPr>
                  <p:cNvPr id="194" name="Freeform: Shape 269">
                    <a:extLst>
                      <a:ext uri="{FF2B5EF4-FFF2-40B4-BE49-F238E27FC236}">
                        <a16:creationId xmlns:a16="http://schemas.microsoft.com/office/drawing/2014/main" id="{02C9BD48-CC88-42A4-AE64-C52A0F1BD0BD}"/>
                      </a:ext>
                    </a:extLst>
                  </p:cNvPr>
                  <p:cNvSpPr/>
                  <p:nvPr/>
                </p:nvSpPr>
                <p:spPr>
                  <a:xfrm>
                    <a:off x="5879306" y="3269456"/>
                    <a:ext cx="133350" cy="104775"/>
                  </a:xfrm>
                  <a:custGeom>
                    <a:avLst/>
                    <a:gdLst>
                      <a:gd name="connsiteX0" fmla="*/ 7144 w 133350"/>
                      <a:gd name="connsiteY0" fmla="*/ 16669 h 104775"/>
                      <a:gd name="connsiteX1" fmla="*/ 7144 w 133350"/>
                      <a:gd name="connsiteY1" fmla="*/ 92869 h 104775"/>
                      <a:gd name="connsiteX2" fmla="*/ 16669 w 133350"/>
                      <a:gd name="connsiteY2" fmla="*/ 102394 h 104775"/>
                      <a:gd name="connsiteX3" fmla="*/ 130969 w 133350"/>
                      <a:gd name="connsiteY3" fmla="*/ 102394 h 104775"/>
                      <a:gd name="connsiteX4" fmla="*/ 130969 w 133350"/>
                      <a:gd name="connsiteY4" fmla="*/ 83344 h 104775"/>
                      <a:gd name="connsiteX5" fmla="*/ 26194 w 133350"/>
                      <a:gd name="connsiteY5" fmla="*/ 83344 h 104775"/>
                      <a:gd name="connsiteX6" fmla="*/ 26194 w 133350"/>
                      <a:gd name="connsiteY6" fmla="*/ 26194 h 104775"/>
                      <a:gd name="connsiteX7" fmla="*/ 130969 w 133350"/>
                      <a:gd name="connsiteY7" fmla="*/ 26194 h 104775"/>
                      <a:gd name="connsiteX8" fmla="*/ 130969 w 133350"/>
                      <a:gd name="connsiteY8" fmla="*/ 7144 h 104775"/>
                      <a:gd name="connsiteX9" fmla="*/ 16669 w 133350"/>
                      <a:gd name="connsiteY9" fmla="*/ 7144 h 104775"/>
                      <a:gd name="connsiteX10" fmla="*/ 7144 w 133350"/>
                      <a:gd name="connsiteY10" fmla="*/ 16669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350" h="104775">
                        <a:moveTo>
                          <a:pt x="7144" y="16669"/>
                        </a:moveTo>
                        <a:lnTo>
                          <a:pt x="7144" y="92869"/>
                        </a:lnTo>
                        <a:cubicBezTo>
                          <a:pt x="7144" y="98129"/>
                          <a:pt x="11408" y="102394"/>
                          <a:pt x="16669" y="102394"/>
                        </a:cubicBezTo>
                        <a:lnTo>
                          <a:pt x="130969" y="102394"/>
                        </a:lnTo>
                        <a:lnTo>
                          <a:pt x="130969" y="83344"/>
                        </a:lnTo>
                        <a:lnTo>
                          <a:pt x="26194" y="83344"/>
                        </a:lnTo>
                        <a:lnTo>
                          <a:pt x="26194" y="26194"/>
                        </a:lnTo>
                        <a:lnTo>
                          <a:pt x="130969" y="26194"/>
                        </a:lnTo>
                        <a:lnTo>
                          <a:pt x="130969" y="7144"/>
                        </a:lnTo>
                        <a:lnTo>
                          <a:pt x="16669" y="7144"/>
                        </a:lnTo>
                        <a:cubicBezTo>
                          <a:pt x="11408" y="7144"/>
                          <a:pt x="7144" y="11408"/>
                          <a:pt x="7144" y="16669"/>
                        </a:cubicBezTo>
                        <a:close/>
                      </a:path>
                    </a:pathLst>
                  </a:custGeom>
                  <a:grpFill/>
                  <a:ln w="9525" cap="flat">
                    <a:noFill/>
                    <a:prstDash val="solid"/>
                    <a:miter/>
                  </a:ln>
                </p:spPr>
                <p:txBody>
                  <a:bodyPr anchor="ctr"/>
                  <a:lstStyle/>
                  <a:p>
                    <a:pPr>
                      <a:defRPr/>
                    </a:pPr>
                    <a:endParaRPr lang="en-US"/>
                  </a:p>
                </p:txBody>
              </p:sp>
              <p:sp>
                <p:nvSpPr>
                  <p:cNvPr id="195" name="Freeform: Shape 270">
                    <a:extLst>
                      <a:ext uri="{FF2B5EF4-FFF2-40B4-BE49-F238E27FC236}">
                        <a16:creationId xmlns:a16="http://schemas.microsoft.com/office/drawing/2014/main" id="{D271F1BF-D8AC-4962-9054-E758BA16A0C3}"/>
                      </a:ext>
                    </a:extLst>
                  </p:cNvPr>
                  <p:cNvSpPr/>
                  <p:nvPr/>
                </p:nvSpPr>
                <p:spPr>
                  <a:xfrm>
                    <a:off x="6174581" y="3269456"/>
                    <a:ext cx="133350" cy="104775"/>
                  </a:xfrm>
                  <a:custGeom>
                    <a:avLst/>
                    <a:gdLst>
                      <a:gd name="connsiteX0" fmla="*/ 121444 w 133350"/>
                      <a:gd name="connsiteY0" fmla="*/ 7144 h 104775"/>
                      <a:gd name="connsiteX1" fmla="*/ 7144 w 133350"/>
                      <a:gd name="connsiteY1" fmla="*/ 7144 h 104775"/>
                      <a:gd name="connsiteX2" fmla="*/ 7144 w 133350"/>
                      <a:gd name="connsiteY2" fmla="*/ 26194 h 104775"/>
                      <a:gd name="connsiteX3" fmla="*/ 111919 w 133350"/>
                      <a:gd name="connsiteY3" fmla="*/ 26194 h 104775"/>
                      <a:gd name="connsiteX4" fmla="*/ 111919 w 133350"/>
                      <a:gd name="connsiteY4" fmla="*/ 83344 h 104775"/>
                      <a:gd name="connsiteX5" fmla="*/ 7144 w 133350"/>
                      <a:gd name="connsiteY5" fmla="*/ 83344 h 104775"/>
                      <a:gd name="connsiteX6" fmla="*/ 7144 w 133350"/>
                      <a:gd name="connsiteY6" fmla="*/ 102394 h 104775"/>
                      <a:gd name="connsiteX7" fmla="*/ 121444 w 133350"/>
                      <a:gd name="connsiteY7" fmla="*/ 102394 h 104775"/>
                      <a:gd name="connsiteX8" fmla="*/ 130969 w 133350"/>
                      <a:gd name="connsiteY8" fmla="*/ 92869 h 104775"/>
                      <a:gd name="connsiteX9" fmla="*/ 130969 w 133350"/>
                      <a:gd name="connsiteY9" fmla="*/ 16669 h 104775"/>
                      <a:gd name="connsiteX10" fmla="*/ 121444 w 133350"/>
                      <a:gd name="connsiteY10"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350" h="104775">
                        <a:moveTo>
                          <a:pt x="121444" y="7144"/>
                        </a:moveTo>
                        <a:lnTo>
                          <a:pt x="7144" y="7144"/>
                        </a:lnTo>
                        <a:lnTo>
                          <a:pt x="7144" y="26194"/>
                        </a:lnTo>
                        <a:lnTo>
                          <a:pt x="111919" y="26194"/>
                        </a:lnTo>
                        <a:lnTo>
                          <a:pt x="111919" y="83344"/>
                        </a:lnTo>
                        <a:lnTo>
                          <a:pt x="7144" y="83344"/>
                        </a:lnTo>
                        <a:lnTo>
                          <a:pt x="7144" y="102394"/>
                        </a:lnTo>
                        <a:lnTo>
                          <a:pt x="121444" y="102394"/>
                        </a:lnTo>
                        <a:cubicBezTo>
                          <a:pt x="126704" y="102394"/>
                          <a:pt x="130969" y="98129"/>
                          <a:pt x="130969" y="92869"/>
                        </a:cubicBezTo>
                        <a:lnTo>
                          <a:pt x="130969" y="16669"/>
                        </a:lnTo>
                        <a:cubicBezTo>
                          <a:pt x="130969" y="11408"/>
                          <a:pt x="126704" y="7144"/>
                          <a:pt x="121444" y="7144"/>
                        </a:cubicBezTo>
                        <a:close/>
                      </a:path>
                    </a:pathLst>
                  </a:custGeom>
                  <a:grpFill/>
                  <a:ln w="9525" cap="flat">
                    <a:noFill/>
                    <a:prstDash val="solid"/>
                    <a:miter/>
                  </a:ln>
                </p:spPr>
                <p:txBody>
                  <a:bodyPr anchor="ctr"/>
                  <a:lstStyle/>
                  <a:p>
                    <a:pPr>
                      <a:defRPr/>
                    </a:pPr>
                    <a:endParaRPr lang="en-US"/>
                  </a:p>
                </p:txBody>
              </p:sp>
            </p:grpSp>
          </p:grpSp>
          <p:sp>
            <p:nvSpPr>
              <p:cNvPr id="154" name="Rectangle 114">
                <a:extLst>
                  <a:ext uri="{FF2B5EF4-FFF2-40B4-BE49-F238E27FC236}">
                    <a16:creationId xmlns:a16="http://schemas.microsoft.com/office/drawing/2014/main" id="{320FDECF-2BD5-4546-BB3D-D6EE607FD809}"/>
                  </a:ext>
                </a:extLst>
              </p:cNvPr>
              <p:cNvSpPr>
                <a:spLocks noChangeArrowheads="1"/>
              </p:cNvSpPr>
              <p:nvPr/>
            </p:nvSpPr>
            <p:spPr bwMode="auto">
              <a:xfrm>
                <a:off x="6367278" y="2916752"/>
                <a:ext cx="1175329" cy="291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spcBef>
                    <a:spcPts val="1325"/>
                  </a:spcBef>
                </a:pPr>
                <a:r>
                  <a:rPr lang="en-US" altLang="en-US" sz="1200" b="1"/>
                  <a:t>E-Banking (National Bank)</a:t>
                </a:r>
              </a:p>
            </p:txBody>
          </p:sp>
          <p:sp>
            <p:nvSpPr>
              <p:cNvPr id="155" name="Oval 154">
                <a:extLst>
                  <a:ext uri="{FF2B5EF4-FFF2-40B4-BE49-F238E27FC236}">
                    <a16:creationId xmlns:a16="http://schemas.microsoft.com/office/drawing/2014/main" id="{26EAC77D-2A5F-4986-9F9B-8231D31793FF}"/>
                  </a:ext>
                </a:extLst>
              </p:cNvPr>
              <p:cNvSpPr/>
              <p:nvPr/>
            </p:nvSpPr>
            <p:spPr>
              <a:xfrm>
                <a:off x="4930417" y="3754197"/>
                <a:ext cx="233814" cy="228317"/>
              </a:xfrm>
              <a:prstGeom prst="ellipse">
                <a:avLst/>
              </a:prstGeom>
              <a:solidFill>
                <a:srgbClr val="B08600"/>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1100" b="1" dirty="0">
                  <a:latin typeface="Arial" panose="020B0604020202020204" pitchFamily="34" charset="0"/>
                  <a:ea typeface="Avenir Heavy" charset="0"/>
                  <a:cs typeface="Arial" panose="020B0604020202020204" pitchFamily="34" charset="0"/>
                </a:endParaRPr>
              </a:p>
            </p:txBody>
          </p:sp>
          <p:sp>
            <p:nvSpPr>
              <p:cNvPr id="156" name="Oval 155">
                <a:extLst>
                  <a:ext uri="{FF2B5EF4-FFF2-40B4-BE49-F238E27FC236}">
                    <a16:creationId xmlns:a16="http://schemas.microsoft.com/office/drawing/2014/main" id="{F53B97EC-E455-4D27-8E59-8B811DA6025D}"/>
                  </a:ext>
                </a:extLst>
              </p:cNvPr>
              <p:cNvSpPr/>
              <p:nvPr/>
            </p:nvSpPr>
            <p:spPr>
              <a:xfrm>
                <a:off x="4747585" y="4383375"/>
                <a:ext cx="233814" cy="228316"/>
              </a:xfrm>
              <a:prstGeom prst="ellipse">
                <a:avLst/>
              </a:prstGeom>
              <a:solidFill>
                <a:srgbClr val="B08600"/>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1100" b="1" dirty="0">
                  <a:latin typeface="Arial" panose="020B0604020202020204" pitchFamily="34" charset="0"/>
                  <a:ea typeface="Avenir Heavy" charset="0"/>
                  <a:cs typeface="Arial" panose="020B0604020202020204" pitchFamily="34" charset="0"/>
                </a:endParaRPr>
              </a:p>
            </p:txBody>
          </p:sp>
          <p:sp>
            <p:nvSpPr>
              <p:cNvPr id="157" name="Oval 156">
                <a:extLst>
                  <a:ext uri="{FF2B5EF4-FFF2-40B4-BE49-F238E27FC236}">
                    <a16:creationId xmlns:a16="http://schemas.microsoft.com/office/drawing/2014/main" id="{9A4194EE-CF11-4B00-85B1-CC825B0E5461}"/>
                  </a:ext>
                </a:extLst>
              </p:cNvPr>
              <p:cNvSpPr/>
              <p:nvPr/>
            </p:nvSpPr>
            <p:spPr>
              <a:xfrm>
                <a:off x="4436418" y="4913209"/>
                <a:ext cx="233815" cy="228316"/>
              </a:xfrm>
              <a:prstGeom prst="ellipse">
                <a:avLst/>
              </a:prstGeom>
              <a:solidFill>
                <a:srgbClr val="B08600"/>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1100" b="1" dirty="0">
                  <a:latin typeface="Arial" panose="020B0604020202020204" pitchFamily="34" charset="0"/>
                  <a:ea typeface="Avenir Heavy" charset="0"/>
                  <a:cs typeface="Arial" panose="020B0604020202020204" pitchFamily="34" charset="0"/>
                </a:endParaRPr>
              </a:p>
            </p:txBody>
          </p:sp>
          <p:sp>
            <p:nvSpPr>
              <p:cNvPr id="158" name="Oval 157">
                <a:extLst>
                  <a:ext uri="{FF2B5EF4-FFF2-40B4-BE49-F238E27FC236}">
                    <a16:creationId xmlns:a16="http://schemas.microsoft.com/office/drawing/2014/main" id="{48E4A402-4AE8-4640-9CE3-7563AF8807F6}"/>
                  </a:ext>
                </a:extLst>
              </p:cNvPr>
              <p:cNvSpPr/>
              <p:nvPr/>
            </p:nvSpPr>
            <p:spPr>
              <a:xfrm>
                <a:off x="4916353" y="2996047"/>
                <a:ext cx="233814" cy="228316"/>
              </a:xfrm>
              <a:prstGeom prst="ellipse">
                <a:avLst/>
              </a:prstGeom>
              <a:solidFill>
                <a:srgbClr val="B08600"/>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1100" b="1" dirty="0">
                  <a:latin typeface="Arial" panose="020B0604020202020204" pitchFamily="34" charset="0"/>
                  <a:ea typeface="Avenir Heavy" charset="0"/>
                  <a:cs typeface="Arial" panose="020B0604020202020204" pitchFamily="34" charset="0"/>
                </a:endParaRPr>
              </a:p>
            </p:txBody>
          </p:sp>
          <p:grpSp>
            <p:nvGrpSpPr>
              <p:cNvPr id="159" name="Group 120">
                <a:extLst>
                  <a:ext uri="{FF2B5EF4-FFF2-40B4-BE49-F238E27FC236}">
                    <a16:creationId xmlns:a16="http://schemas.microsoft.com/office/drawing/2014/main" id="{523100BD-A0AB-4EB1-8987-0A89E181BDF1}"/>
                  </a:ext>
                </a:extLst>
              </p:cNvPr>
              <p:cNvGrpSpPr>
                <a:grpSpLocks/>
              </p:cNvGrpSpPr>
              <p:nvPr/>
            </p:nvGrpSpPr>
            <p:grpSpPr bwMode="auto">
              <a:xfrm>
                <a:off x="5542780" y="2176811"/>
                <a:ext cx="590902" cy="590902"/>
                <a:chOff x="6572940" y="3419769"/>
                <a:chExt cx="590902" cy="590902"/>
              </a:xfrm>
            </p:grpSpPr>
            <p:sp>
              <p:nvSpPr>
                <p:cNvPr id="181" name="Oval 180">
                  <a:extLst>
                    <a:ext uri="{FF2B5EF4-FFF2-40B4-BE49-F238E27FC236}">
                      <a16:creationId xmlns:a16="http://schemas.microsoft.com/office/drawing/2014/main" id="{DD503F52-1BF7-488D-9666-F6DC85B94B4B}"/>
                    </a:ext>
                  </a:extLst>
                </p:cNvPr>
                <p:cNvSpPr/>
                <p:nvPr/>
              </p:nvSpPr>
              <p:spPr>
                <a:xfrm>
                  <a:off x="6572362" y="3419854"/>
                  <a:ext cx="594204" cy="59083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182" name="Group 181">
                  <a:extLst>
                    <a:ext uri="{FF2B5EF4-FFF2-40B4-BE49-F238E27FC236}">
                      <a16:creationId xmlns:a16="http://schemas.microsoft.com/office/drawing/2014/main" id="{21FBA970-B200-447B-B089-CFF0BCE2DE07}"/>
                    </a:ext>
                  </a:extLst>
                </p:cNvPr>
                <p:cNvGrpSpPr/>
                <p:nvPr/>
              </p:nvGrpSpPr>
              <p:grpSpPr>
                <a:xfrm flipH="1">
                  <a:off x="6713173" y="3518755"/>
                  <a:ext cx="332804" cy="339318"/>
                  <a:chOff x="999921" y="4737682"/>
                  <a:chExt cx="866775" cy="819100"/>
                </a:xfrm>
                <a:solidFill>
                  <a:schemeClr val="bg1"/>
                </a:solidFill>
              </p:grpSpPr>
              <p:sp>
                <p:nvSpPr>
                  <p:cNvPr id="183" name="Freeform: Shape 8">
                    <a:extLst>
                      <a:ext uri="{FF2B5EF4-FFF2-40B4-BE49-F238E27FC236}">
                        <a16:creationId xmlns:a16="http://schemas.microsoft.com/office/drawing/2014/main" id="{0D346656-A0C0-4267-B846-74140F8BCCD5}"/>
                      </a:ext>
                    </a:extLst>
                  </p:cNvPr>
                  <p:cNvSpPr/>
                  <p:nvPr/>
                </p:nvSpPr>
                <p:spPr>
                  <a:xfrm>
                    <a:off x="1336658" y="4879604"/>
                    <a:ext cx="190500" cy="190500"/>
                  </a:xfrm>
                  <a:custGeom>
                    <a:avLst/>
                    <a:gdLst>
                      <a:gd name="connsiteX0" fmla="*/ 98584 w 190500"/>
                      <a:gd name="connsiteY0" fmla="*/ 190024 h 190500"/>
                      <a:gd name="connsiteX1" fmla="*/ 7144 w 190500"/>
                      <a:gd name="connsiteY1" fmla="*/ 98584 h 190500"/>
                      <a:gd name="connsiteX2" fmla="*/ 98584 w 190500"/>
                      <a:gd name="connsiteY2" fmla="*/ 7144 h 190500"/>
                      <a:gd name="connsiteX3" fmla="*/ 190024 w 190500"/>
                      <a:gd name="connsiteY3" fmla="*/ 98584 h 190500"/>
                      <a:gd name="connsiteX4" fmla="*/ 98584 w 190500"/>
                      <a:gd name="connsiteY4" fmla="*/ 190024 h 190500"/>
                      <a:gd name="connsiteX5" fmla="*/ 98584 w 190500"/>
                      <a:gd name="connsiteY5" fmla="*/ 35719 h 190500"/>
                      <a:gd name="connsiteX6" fmla="*/ 35719 w 190500"/>
                      <a:gd name="connsiteY6" fmla="*/ 98584 h 190500"/>
                      <a:gd name="connsiteX7" fmla="*/ 98584 w 190500"/>
                      <a:gd name="connsiteY7" fmla="*/ 161449 h 190500"/>
                      <a:gd name="connsiteX8" fmla="*/ 161449 w 190500"/>
                      <a:gd name="connsiteY8" fmla="*/ 98584 h 190500"/>
                      <a:gd name="connsiteX9" fmla="*/ 98584 w 190500"/>
                      <a:gd name="connsiteY9" fmla="*/ 3571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0" h="190500">
                        <a:moveTo>
                          <a:pt x="98584" y="190024"/>
                        </a:moveTo>
                        <a:cubicBezTo>
                          <a:pt x="48101" y="190024"/>
                          <a:pt x="7144" y="149066"/>
                          <a:pt x="7144" y="98584"/>
                        </a:cubicBezTo>
                        <a:cubicBezTo>
                          <a:pt x="7144" y="48101"/>
                          <a:pt x="48101" y="7144"/>
                          <a:pt x="98584" y="7144"/>
                        </a:cubicBezTo>
                        <a:cubicBezTo>
                          <a:pt x="149066" y="7144"/>
                          <a:pt x="190024" y="48101"/>
                          <a:pt x="190024" y="98584"/>
                        </a:cubicBezTo>
                        <a:cubicBezTo>
                          <a:pt x="190024" y="149066"/>
                          <a:pt x="149066" y="190024"/>
                          <a:pt x="98584" y="190024"/>
                        </a:cubicBezTo>
                        <a:close/>
                        <a:moveTo>
                          <a:pt x="98584" y="35719"/>
                        </a:moveTo>
                        <a:cubicBezTo>
                          <a:pt x="64294" y="35719"/>
                          <a:pt x="35719" y="64294"/>
                          <a:pt x="35719" y="98584"/>
                        </a:cubicBezTo>
                        <a:cubicBezTo>
                          <a:pt x="35719" y="132874"/>
                          <a:pt x="64294" y="161449"/>
                          <a:pt x="98584" y="161449"/>
                        </a:cubicBezTo>
                        <a:cubicBezTo>
                          <a:pt x="132874" y="161449"/>
                          <a:pt x="161449" y="132874"/>
                          <a:pt x="161449" y="98584"/>
                        </a:cubicBezTo>
                        <a:cubicBezTo>
                          <a:pt x="161449" y="64294"/>
                          <a:pt x="132874" y="35719"/>
                          <a:pt x="98584" y="35719"/>
                        </a:cubicBezTo>
                        <a:close/>
                      </a:path>
                    </a:pathLst>
                  </a:custGeom>
                  <a:grpFill/>
                  <a:ln w="9525" cap="flat">
                    <a:noFill/>
                    <a:prstDash val="solid"/>
                    <a:miter/>
                  </a:ln>
                </p:spPr>
                <p:txBody>
                  <a:bodyPr anchor="ctr"/>
                  <a:lstStyle/>
                  <a:p>
                    <a:pPr>
                      <a:defRPr/>
                    </a:pPr>
                    <a:endParaRPr lang="en-IN"/>
                  </a:p>
                </p:txBody>
              </p:sp>
              <p:sp>
                <p:nvSpPr>
                  <p:cNvPr id="184" name="Freeform: Shape 9">
                    <a:extLst>
                      <a:ext uri="{FF2B5EF4-FFF2-40B4-BE49-F238E27FC236}">
                        <a16:creationId xmlns:a16="http://schemas.microsoft.com/office/drawing/2014/main" id="{EAB8D51B-8272-426B-8C5F-0F1210ED4382}"/>
                      </a:ext>
                    </a:extLst>
                  </p:cNvPr>
                  <p:cNvSpPr/>
                  <p:nvPr/>
                </p:nvSpPr>
                <p:spPr>
                  <a:xfrm>
                    <a:off x="1194736" y="4737682"/>
                    <a:ext cx="476250" cy="476250"/>
                  </a:xfrm>
                  <a:custGeom>
                    <a:avLst/>
                    <a:gdLst>
                      <a:gd name="connsiteX0" fmla="*/ 268129 w 476250"/>
                      <a:gd name="connsiteY0" fmla="*/ 473869 h 476250"/>
                      <a:gd name="connsiteX1" fmla="*/ 212884 w 476250"/>
                      <a:gd name="connsiteY1" fmla="*/ 473869 h 476250"/>
                      <a:gd name="connsiteX2" fmla="*/ 198596 w 476250"/>
                      <a:gd name="connsiteY2" fmla="*/ 461486 h 476250"/>
                      <a:gd name="connsiteX3" fmla="*/ 190976 w 476250"/>
                      <a:gd name="connsiteY3" fmla="*/ 411956 h 476250"/>
                      <a:gd name="connsiteX4" fmla="*/ 153829 w 476250"/>
                      <a:gd name="connsiteY4" fmla="*/ 396716 h 476250"/>
                      <a:gd name="connsiteX5" fmla="*/ 113824 w 476250"/>
                      <a:gd name="connsiteY5" fmla="*/ 426244 h 476250"/>
                      <a:gd name="connsiteX6" fmla="*/ 94774 w 476250"/>
                      <a:gd name="connsiteY6" fmla="*/ 425291 h 476250"/>
                      <a:gd name="connsiteX7" fmla="*/ 55721 w 476250"/>
                      <a:gd name="connsiteY7" fmla="*/ 386239 h 476250"/>
                      <a:gd name="connsiteX8" fmla="*/ 54769 w 476250"/>
                      <a:gd name="connsiteY8" fmla="*/ 367189 h 476250"/>
                      <a:gd name="connsiteX9" fmla="*/ 84296 w 476250"/>
                      <a:gd name="connsiteY9" fmla="*/ 327184 h 476250"/>
                      <a:gd name="connsiteX10" fmla="*/ 69056 w 476250"/>
                      <a:gd name="connsiteY10" fmla="*/ 290036 h 476250"/>
                      <a:gd name="connsiteX11" fmla="*/ 19526 w 476250"/>
                      <a:gd name="connsiteY11" fmla="*/ 282416 h 476250"/>
                      <a:gd name="connsiteX12" fmla="*/ 7144 w 476250"/>
                      <a:gd name="connsiteY12" fmla="*/ 268129 h 476250"/>
                      <a:gd name="connsiteX13" fmla="*/ 7144 w 476250"/>
                      <a:gd name="connsiteY13" fmla="*/ 212884 h 476250"/>
                      <a:gd name="connsiteX14" fmla="*/ 19526 w 476250"/>
                      <a:gd name="connsiteY14" fmla="*/ 198596 h 476250"/>
                      <a:gd name="connsiteX15" fmla="*/ 69056 w 476250"/>
                      <a:gd name="connsiteY15" fmla="*/ 190976 h 476250"/>
                      <a:gd name="connsiteX16" fmla="*/ 84296 w 476250"/>
                      <a:gd name="connsiteY16" fmla="*/ 153829 h 476250"/>
                      <a:gd name="connsiteX17" fmla="*/ 54769 w 476250"/>
                      <a:gd name="connsiteY17" fmla="*/ 113824 h 476250"/>
                      <a:gd name="connsiteX18" fmla="*/ 55721 w 476250"/>
                      <a:gd name="connsiteY18" fmla="*/ 94774 h 476250"/>
                      <a:gd name="connsiteX19" fmla="*/ 94774 w 476250"/>
                      <a:gd name="connsiteY19" fmla="*/ 55721 h 476250"/>
                      <a:gd name="connsiteX20" fmla="*/ 113824 w 476250"/>
                      <a:gd name="connsiteY20" fmla="*/ 54769 h 476250"/>
                      <a:gd name="connsiteX21" fmla="*/ 153829 w 476250"/>
                      <a:gd name="connsiteY21" fmla="*/ 84296 h 476250"/>
                      <a:gd name="connsiteX22" fmla="*/ 190976 w 476250"/>
                      <a:gd name="connsiteY22" fmla="*/ 69056 h 476250"/>
                      <a:gd name="connsiteX23" fmla="*/ 198596 w 476250"/>
                      <a:gd name="connsiteY23" fmla="*/ 19526 h 476250"/>
                      <a:gd name="connsiteX24" fmla="*/ 212884 w 476250"/>
                      <a:gd name="connsiteY24" fmla="*/ 7144 h 476250"/>
                      <a:gd name="connsiteX25" fmla="*/ 268129 w 476250"/>
                      <a:gd name="connsiteY25" fmla="*/ 7144 h 476250"/>
                      <a:gd name="connsiteX26" fmla="*/ 282416 w 476250"/>
                      <a:gd name="connsiteY26" fmla="*/ 19526 h 476250"/>
                      <a:gd name="connsiteX27" fmla="*/ 290036 w 476250"/>
                      <a:gd name="connsiteY27" fmla="*/ 69056 h 476250"/>
                      <a:gd name="connsiteX28" fmla="*/ 327184 w 476250"/>
                      <a:gd name="connsiteY28" fmla="*/ 84296 h 476250"/>
                      <a:gd name="connsiteX29" fmla="*/ 367189 w 476250"/>
                      <a:gd name="connsiteY29" fmla="*/ 54769 h 476250"/>
                      <a:gd name="connsiteX30" fmla="*/ 386239 w 476250"/>
                      <a:gd name="connsiteY30" fmla="*/ 55721 h 476250"/>
                      <a:gd name="connsiteX31" fmla="*/ 425291 w 476250"/>
                      <a:gd name="connsiteY31" fmla="*/ 94774 h 476250"/>
                      <a:gd name="connsiteX32" fmla="*/ 426244 w 476250"/>
                      <a:gd name="connsiteY32" fmla="*/ 113824 h 476250"/>
                      <a:gd name="connsiteX33" fmla="*/ 396716 w 476250"/>
                      <a:gd name="connsiteY33" fmla="*/ 153829 h 476250"/>
                      <a:gd name="connsiteX34" fmla="*/ 411956 w 476250"/>
                      <a:gd name="connsiteY34" fmla="*/ 190976 h 476250"/>
                      <a:gd name="connsiteX35" fmla="*/ 461486 w 476250"/>
                      <a:gd name="connsiteY35" fmla="*/ 198596 h 476250"/>
                      <a:gd name="connsiteX36" fmla="*/ 473869 w 476250"/>
                      <a:gd name="connsiteY36" fmla="*/ 212884 h 476250"/>
                      <a:gd name="connsiteX37" fmla="*/ 473869 w 476250"/>
                      <a:gd name="connsiteY37" fmla="*/ 268129 h 476250"/>
                      <a:gd name="connsiteX38" fmla="*/ 461486 w 476250"/>
                      <a:gd name="connsiteY38" fmla="*/ 282416 h 476250"/>
                      <a:gd name="connsiteX39" fmla="*/ 411956 w 476250"/>
                      <a:gd name="connsiteY39" fmla="*/ 290036 h 476250"/>
                      <a:gd name="connsiteX40" fmla="*/ 396716 w 476250"/>
                      <a:gd name="connsiteY40" fmla="*/ 327184 h 476250"/>
                      <a:gd name="connsiteX41" fmla="*/ 426244 w 476250"/>
                      <a:gd name="connsiteY41" fmla="*/ 367189 h 476250"/>
                      <a:gd name="connsiteX42" fmla="*/ 425291 w 476250"/>
                      <a:gd name="connsiteY42" fmla="*/ 386239 h 476250"/>
                      <a:gd name="connsiteX43" fmla="*/ 386239 w 476250"/>
                      <a:gd name="connsiteY43" fmla="*/ 425291 h 476250"/>
                      <a:gd name="connsiteX44" fmla="*/ 367189 w 476250"/>
                      <a:gd name="connsiteY44" fmla="*/ 426244 h 476250"/>
                      <a:gd name="connsiteX45" fmla="*/ 327184 w 476250"/>
                      <a:gd name="connsiteY45" fmla="*/ 396716 h 476250"/>
                      <a:gd name="connsiteX46" fmla="*/ 290036 w 476250"/>
                      <a:gd name="connsiteY46" fmla="*/ 411956 h 476250"/>
                      <a:gd name="connsiteX47" fmla="*/ 282416 w 476250"/>
                      <a:gd name="connsiteY47" fmla="*/ 461486 h 476250"/>
                      <a:gd name="connsiteX48" fmla="*/ 268129 w 476250"/>
                      <a:gd name="connsiteY48" fmla="*/ 473869 h 476250"/>
                      <a:gd name="connsiteX49" fmla="*/ 225266 w 476250"/>
                      <a:gd name="connsiteY49" fmla="*/ 445294 h 476250"/>
                      <a:gd name="connsiteX50" fmla="*/ 255746 w 476250"/>
                      <a:gd name="connsiteY50" fmla="*/ 445294 h 476250"/>
                      <a:gd name="connsiteX51" fmla="*/ 262414 w 476250"/>
                      <a:gd name="connsiteY51" fmla="*/ 398621 h 476250"/>
                      <a:gd name="connsiteX52" fmla="*/ 273844 w 476250"/>
                      <a:gd name="connsiteY52" fmla="*/ 387191 h 476250"/>
                      <a:gd name="connsiteX53" fmla="*/ 320516 w 476250"/>
                      <a:gd name="connsiteY53" fmla="*/ 368141 h 476250"/>
                      <a:gd name="connsiteX54" fmla="*/ 336709 w 476250"/>
                      <a:gd name="connsiteY54" fmla="*/ 369094 h 476250"/>
                      <a:gd name="connsiteX55" fmla="*/ 374809 w 476250"/>
                      <a:gd name="connsiteY55" fmla="*/ 397669 h 476250"/>
                      <a:gd name="connsiteX56" fmla="*/ 396716 w 476250"/>
                      <a:gd name="connsiteY56" fmla="*/ 375761 h 476250"/>
                      <a:gd name="connsiteX57" fmla="*/ 368141 w 476250"/>
                      <a:gd name="connsiteY57" fmla="*/ 337661 h 476250"/>
                      <a:gd name="connsiteX58" fmla="*/ 367189 w 476250"/>
                      <a:gd name="connsiteY58" fmla="*/ 321469 h 476250"/>
                      <a:gd name="connsiteX59" fmla="*/ 386239 w 476250"/>
                      <a:gd name="connsiteY59" fmla="*/ 274796 h 476250"/>
                      <a:gd name="connsiteX60" fmla="*/ 397669 w 476250"/>
                      <a:gd name="connsiteY60" fmla="*/ 263366 h 476250"/>
                      <a:gd name="connsiteX61" fmla="*/ 444341 w 476250"/>
                      <a:gd name="connsiteY61" fmla="*/ 256699 h 476250"/>
                      <a:gd name="connsiteX62" fmla="*/ 444341 w 476250"/>
                      <a:gd name="connsiteY62" fmla="*/ 226219 h 476250"/>
                      <a:gd name="connsiteX63" fmla="*/ 397669 w 476250"/>
                      <a:gd name="connsiteY63" fmla="*/ 219551 h 476250"/>
                      <a:gd name="connsiteX64" fmla="*/ 386239 w 476250"/>
                      <a:gd name="connsiteY64" fmla="*/ 208121 h 476250"/>
                      <a:gd name="connsiteX65" fmla="*/ 367189 w 476250"/>
                      <a:gd name="connsiteY65" fmla="*/ 161449 h 476250"/>
                      <a:gd name="connsiteX66" fmla="*/ 368141 w 476250"/>
                      <a:gd name="connsiteY66" fmla="*/ 145256 h 476250"/>
                      <a:gd name="connsiteX67" fmla="*/ 396716 w 476250"/>
                      <a:gd name="connsiteY67" fmla="*/ 107156 h 476250"/>
                      <a:gd name="connsiteX68" fmla="*/ 374809 w 476250"/>
                      <a:gd name="connsiteY68" fmla="*/ 85249 h 476250"/>
                      <a:gd name="connsiteX69" fmla="*/ 336709 w 476250"/>
                      <a:gd name="connsiteY69" fmla="*/ 113824 h 476250"/>
                      <a:gd name="connsiteX70" fmla="*/ 320516 w 476250"/>
                      <a:gd name="connsiteY70" fmla="*/ 114776 h 476250"/>
                      <a:gd name="connsiteX71" fmla="*/ 273844 w 476250"/>
                      <a:gd name="connsiteY71" fmla="*/ 95726 h 476250"/>
                      <a:gd name="connsiteX72" fmla="*/ 262414 w 476250"/>
                      <a:gd name="connsiteY72" fmla="*/ 84296 h 476250"/>
                      <a:gd name="connsiteX73" fmla="*/ 255746 w 476250"/>
                      <a:gd name="connsiteY73" fmla="*/ 37624 h 476250"/>
                      <a:gd name="connsiteX74" fmla="*/ 225266 w 476250"/>
                      <a:gd name="connsiteY74" fmla="*/ 37624 h 476250"/>
                      <a:gd name="connsiteX75" fmla="*/ 218599 w 476250"/>
                      <a:gd name="connsiteY75" fmla="*/ 84296 h 476250"/>
                      <a:gd name="connsiteX76" fmla="*/ 207169 w 476250"/>
                      <a:gd name="connsiteY76" fmla="*/ 95726 h 476250"/>
                      <a:gd name="connsiteX77" fmla="*/ 160496 w 476250"/>
                      <a:gd name="connsiteY77" fmla="*/ 114776 h 476250"/>
                      <a:gd name="connsiteX78" fmla="*/ 144304 w 476250"/>
                      <a:gd name="connsiteY78" fmla="*/ 113824 h 476250"/>
                      <a:gd name="connsiteX79" fmla="*/ 106204 w 476250"/>
                      <a:gd name="connsiteY79" fmla="*/ 85249 h 476250"/>
                      <a:gd name="connsiteX80" fmla="*/ 84296 w 476250"/>
                      <a:gd name="connsiteY80" fmla="*/ 107156 h 476250"/>
                      <a:gd name="connsiteX81" fmla="*/ 112871 w 476250"/>
                      <a:gd name="connsiteY81" fmla="*/ 145256 h 476250"/>
                      <a:gd name="connsiteX82" fmla="*/ 113824 w 476250"/>
                      <a:gd name="connsiteY82" fmla="*/ 161449 h 476250"/>
                      <a:gd name="connsiteX83" fmla="*/ 94774 w 476250"/>
                      <a:gd name="connsiteY83" fmla="*/ 208121 h 476250"/>
                      <a:gd name="connsiteX84" fmla="*/ 83344 w 476250"/>
                      <a:gd name="connsiteY84" fmla="*/ 219551 h 476250"/>
                      <a:gd name="connsiteX85" fmla="*/ 36671 w 476250"/>
                      <a:gd name="connsiteY85" fmla="*/ 226219 h 476250"/>
                      <a:gd name="connsiteX86" fmla="*/ 36671 w 476250"/>
                      <a:gd name="connsiteY86" fmla="*/ 256699 h 476250"/>
                      <a:gd name="connsiteX87" fmla="*/ 83344 w 476250"/>
                      <a:gd name="connsiteY87" fmla="*/ 263366 h 476250"/>
                      <a:gd name="connsiteX88" fmla="*/ 94774 w 476250"/>
                      <a:gd name="connsiteY88" fmla="*/ 274796 h 476250"/>
                      <a:gd name="connsiteX89" fmla="*/ 113824 w 476250"/>
                      <a:gd name="connsiteY89" fmla="*/ 321469 h 476250"/>
                      <a:gd name="connsiteX90" fmla="*/ 112871 w 476250"/>
                      <a:gd name="connsiteY90" fmla="*/ 337661 h 476250"/>
                      <a:gd name="connsiteX91" fmla="*/ 84296 w 476250"/>
                      <a:gd name="connsiteY91" fmla="*/ 375761 h 476250"/>
                      <a:gd name="connsiteX92" fmla="*/ 106204 w 476250"/>
                      <a:gd name="connsiteY92" fmla="*/ 397669 h 476250"/>
                      <a:gd name="connsiteX93" fmla="*/ 144304 w 476250"/>
                      <a:gd name="connsiteY93" fmla="*/ 369094 h 476250"/>
                      <a:gd name="connsiteX94" fmla="*/ 160496 w 476250"/>
                      <a:gd name="connsiteY94" fmla="*/ 368141 h 476250"/>
                      <a:gd name="connsiteX95" fmla="*/ 207169 w 476250"/>
                      <a:gd name="connsiteY95" fmla="*/ 387191 h 476250"/>
                      <a:gd name="connsiteX96" fmla="*/ 218599 w 476250"/>
                      <a:gd name="connsiteY96" fmla="*/ 398621 h 476250"/>
                      <a:gd name="connsiteX97" fmla="*/ 225266 w 476250"/>
                      <a:gd name="connsiteY97" fmla="*/ 445294 h 476250"/>
                      <a:gd name="connsiteX98" fmla="*/ 459581 w 476250"/>
                      <a:gd name="connsiteY98" fmla="*/ 268129 h 476250"/>
                      <a:gd name="connsiteX99" fmla="*/ 459581 w 476250"/>
                      <a:gd name="connsiteY99" fmla="*/ 268129 h 476250"/>
                      <a:gd name="connsiteX100" fmla="*/ 459581 w 476250"/>
                      <a:gd name="connsiteY100" fmla="*/ 26812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76250" h="476250">
                        <a:moveTo>
                          <a:pt x="268129" y="473869"/>
                        </a:moveTo>
                        <a:lnTo>
                          <a:pt x="212884" y="473869"/>
                        </a:lnTo>
                        <a:cubicBezTo>
                          <a:pt x="206216" y="473869"/>
                          <a:pt x="199549" y="469106"/>
                          <a:pt x="198596" y="461486"/>
                        </a:cubicBezTo>
                        <a:lnTo>
                          <a:pt x="190976" y="411956"/>
                        </a:lnTo>
                        <a:cubicBezTo>
                          <a:pt x="177641" y="408146"/>
                          <a:pt x="165259" y="403384"/>
                          <a:pt x="153829" y="396716"/>
                        </a:cubicBezTo>
                        <a:lnTo>
                          <a:pt x="113824" y="426244"/>
                        </a:lnTo>
                        <a:cubicBezTo>
                          <a:pt x="108109" y="430054"/>
                          <a:pt x="100489" y="430054"/>
                          <a:pt x="94774" y="425291"/>
                        </a:cubicBezTo>
                        <a:lnTo>
                          <a:pt x="55721" y="386239"/>
                        </a:lnTo>
                        <a:cubicBezTo>
                          <a:pt x="50959" y="381476"/>
                          <a:pt x="50006" y="372904"/>
                          <a:pt x="54769" y="367189"/>
                        </a:cubicBezTo>
                        <a:lnTo>
                          <a:pt x="84296" y="327184"/>
                        </a:lnTo>
                        <a:cubicBezTo>
                          <a:pt x="77629" y="315754"/>
                          <a:pt x="72866" y="302419"/>
                          <a:pt x="69056" y="290036"/>
                        </a:cubicBezTo>
                        <a:lnTo>
                          <a:pt x="19526" y="282416"/>
                        </a:lnTo>
                        <a:cubicBezTo>
                          <a:pt x="12859" y="281464"/>
                          <a:pt x="7144" y="275749"/>
                          <a:pt x="7144" y="268129"/>
                        </a:cubicBezTo>
                        <a:lnTo>
                          <a:pt x="7144" y="212884"/>
                        </a:lnTo>
                        <a:cubicBezTo>
                          <a:pt x="7144" y="206216"/>
                          <a:pt x="11906" y="199549"/>
                          <a:pt x="19526" y="198596"/>
                        </a:cubicBezTo>
                        <a:lnTo>
                          <a:pt x="69056" y="190976"/>
                        </a:lnTo>
                        <a:cubicBezTo>
                          <a:pt x="72866" y="177641"/>
                          <a:pt x="77629" y="165259"/>
                          <a:pt x="84296" y="153829"/>
                        </a:cubicBezTo>
                        <a:lnTo>
                          <a:pt x="54769" y="113824"/>
                        </a:lnTo>
                        <a:cubicBezTo>
                          <a:pt x="50959" y="108109"/>
                          <a:pt x="50959" y="100489"/>
                          <a:pt x="55721" y="94774"/>
                        </a:cubicBezTo>
                        <a:lnTo>
                          <a:pt x="94774" y="55721"/>
                        </a:lnTo>
                        <a:cubicBezTo>
                          <a:pt x="99536" y="50959"/>
                          <a:pt x="108109" y="50006"/>
                          <a:pt x="113824" y="54769"/>
                        </a:cubicBezTo>
                        <a:lnTo>
                          <a:pt x="153829" y="84296"/>
                        </a:lnTo>
                        <a:cubicBezTo>
                          <a:pt x="165259" y="77629"/>
                          <a:pt x="178594" y="72866"/>
                          <a:pt x="190976" y="69056"/>
                        </a:cubicBezTo>
                        <a:lnTo>
                          <a:pt x="198596" y="19526"/>
                        </a:lnTo>
                        <a:cubicBezTo>
                          <a:pt x="199549" y="12859"/>
                          <a:pt x="205264" y="7144"/>
                          <a:pt x="212884" y="7144"/>
                        </a:cubicBezTo>
                        <a:lnTo>
                          <a:pt x="268129" y="7144"/>
                        </a:lnTo>
                        <a:cubicBezTo>
                          <a:pt x="274796" y="7144"/>
                          <a:pt x="281464" y="11906"/>
                          <a:pt x="282416" y="19526"/>
                        </a:cubicBezTo>
                        <a:lnTo>
                          <a:pt x="290036" y="69056"/>
                        </a:lnTo>
                        <a:cubicBezTo>
                          <a:pt x="303371" y="72866"/>
                          <a:pt x="315754" y="77629"/>
                          <a:pt x="327184" y="84296"/>
                        </a:cubicBezTo>
                        <a:lnTo>
                          <a:pt x="367189" y="54769"/>
                        </a:lnTo>
                        <a:cubicBezTo>
                          <a:pt x="372904" y="50959"/>
                          <a:pt x="380524" y="50959"/>
                          <a:pt x="386239" y="55721"/>
                        </a:cubicBezTo>
                        <a:lnTo>
                          <a:pt x="425291" y="94774"/>
                        </a:lnTo>
                        <a:cubicBezTo>
                          <a:pt x="430054" y="99536"/>
                          <a:pt x="431006" y="108109"/>
                          <a:pt x="426244" y="113824"/>
                        </a:cubicBezTo>
                        <a:lnTo>
                          <a:pt x="396716" y="153829"/>
                        </a:lnTo>
                        <a:cubicBezTo>
                          <a:pt x="403384" y="165259"/>
                          <a:pt x="408146" y="178594"/>
                          <a:pt x="411956" y="190976"/>
                        </a:cubicBezTo>
                        <a:lnTo>
                          <a:pt x="461486" y="198596"/>
                        </a:lnTo>
                        <a:cubicBezTo>
                          <a:pt x="468154" y="199549"/>
                          <a:pt x="473869" y="205264"/>
                          <a:pt x="473869" y="212884"/>
                        </a:cubicBezTo>
                        <a:lnTo>
                          <a:pt x="473869" y="268129"/>
                        </a:lnTo>
                        <a:cubicBezTo>
                          <a:pt x="473869" y="274796"/>
                          <a:pt x="469106" y="281464"/>
                          <a:pt x="461486" y="282416"/>
                        </a:cubicBezTo>
                        <a:lnTo>
                          <a:pt x="411956" y="290036"/>
                        </a:lnTo>
                        <a:cubicBezTo>
                          <a:pt x="408146" y="303371"/>
                          <a:pt x="403384" y="315754"/>
                          <a:pt x="396716" y="327184"/>
                        </a:cubicBezTo>
                        <a:lnTo>
                          <a:pt x="426244" y="367189"/>
                        </a:lnTo>
                        <a:cubicBezTo>
                          <a:pt x="430054" y="372904"/>
                          <a:pt x="430054" y="380524"/>
                          <a:pt x="425291" y="386239"/>
                        </a:cubicBezTo>
                        <a:lnTo>
                          <a:pt x="386239" y="425291"/>
                        </a:lnTo>
                        <a:cubicBezTo>
                          <a:pt x="381476" y="430054"/>
                          <a:pt x="372904" y="431006"/>
                          <a:pt x="367189" y="426244"/>
                        </a:cubicBezTo>
                        <a:lnTo>
                          <a:pt x="327184" y="396716"/>
                        </a:lnTo>
                        <a:cubicBezTo>
                          <a:pt x="315754" y="403384"/>
                          <a:pt x="302419" y="408146"/>
                          <a:pt x="290036" y="411956"/>
                        </a:cubicBezTo>
                        <a:lnTo>
                          <a:pt x="282416" y="461486"/>
                        </a:lnTo>
                        <a:cubicBezTo>
                          <a:pt x="281464" y="469106"/>
                          <a:pt x="274796" y="473869"/>
                          <a:pt x="268129" y="473869"/>
                        </a:cubicBezTo>
                        <a:close/>
                        <a:moveTo>
                          <a:pt x="225266" y="445294"/>
                        </a:moveTo>
                        <a:lnTo>
                          <a:pt x="255746" y="445294"/>
                        </a:lnTo>
                        <a:lnTo>
                          <a:pt x="262414" y="398621"/>
                        </a:lnTo>
                        <a:cubicBezTo>
                          <a:pt x="263366" y="392906"/>
                          <a:pt x="267176" y="388144"/>
                          <a:pt x="273844" y="387191"/>
                        </a:cubicBezTo>
                        <a:cubicBezTo>
                          <a:pt x="290036" y="383381"/>
                          <a:pt x="306229" y="376714"/>
                          <a:pt x="320516" y="368141"/>
                        </a:cubicBezTo>
                        <a:cubicBezTo>
                          <a:pt x="325279" y="365284"/>
                          <a:pt x="331946" y="365284"/>
                          <a:pt x="336709" y="369094"/>
                        </a:cubicBezTo>
                        <a:lnTo>
                          <a:pt x="374809" y="397669"/>
                        </a:lnTo>
                        <a:lnTo>
                          <a:pt x="396716" y="375761"/>
                        </a:lnTo>
                        <a:lnTo>
                          <a:pt x="368141" y="337661"/>
                        </a:lnTo>
                        <a:cubicBezTo>
                          <a:pt x="364331" y="332899"/>
                          <a:pt x="364331" y="326231"/>
                          <a:pt x="367189" y="321469"/>
                        </a:cubicBezTo>
                        <a:cubicBezTo>
                          <a:pt x="376714" y="307181"/>
                          <a:pt x="382429" y="290989"/>
                          <a:pt x="386239" y="274796"/>
                        </a:cubicBezTo>
                        <a:cubicBezTo>
                          <a:pt x="387191" y="269081"/>
                          <a:pt x="391954" y="264319"/>
                          <a:pt x="397669" y="263366"/>
                        </a:cubicBezTo>
                        <a:lnTo>
                          <a:pt x="444341" y="256699"/>
                        </a:lnTo>
                        <a:lnTo>
                          <a:pt x="444341" y="226219"/>
                        </a:lnTo>
                        <a:lnTo>
                          <a:pt x="397669" y="219551"/>
                        </a:lnTo>
                        <a:cubicBezTo>
                          <a:pt x="391954" y="218599"/>
                          <a:pt x="387191" y="214789"/>
                          <a:pt x="386239" y="208121"/>
                        </a:cubicBezTo>
                        <a:cubicBezTo>
                          <a:pt x="382429" y="191929"/>
                          <a:pt x="375761" y="175736"/>
                          <a:pt x="367189" y="161449"/>
                        </a:cubicBezTo>
                        <a:cubicBezTo>
                          <a:pt x="364331" y="156686"/>
                          <a:pt x="364331" y="150019"/>
                          <a:pt x="368141" y="145256"/>
                        </a:cubicBezTo>
                        <a:lnTo>
                          <a:pt x="396716" y="107156"/>
                        </a:lnTo>
                        <a:lnTo>
                          <a:pt x="374809" y="85249"/>
                        </a:lnTo>
                        <a:lnTo>
                          <a:pt x="336709" y="113824"/>
                        </a:lnTo>
                        <a:cubicBezTo>
                          <a:pt x="331946" y="117634"/>
                          <a:pt x="325279" y="117634"/>
                          <a:pt x="320516" y="114776"/>
                        </a:cubicBezTo>
                        <a:cubicBezTo>
                          <a:pt x="306229" y="105251"/>
                          <a:pt x="290036" y="99536"/>
                          <a:pt x="273844" y="95726"/>
                        </a:cubicBezTo>
                        <a:cubicBezTo>
                          <a:pt x="268129" y="94774"/>
                          <a:pt x="263366" y="90011"/>
                          <a:pt x="262414" y="84296"/>
                        </a:cubicBezTo>
                        <a:lnTo>
                          <a:pt x="255746" y="37624"/>
                        </a:lnTo>
                        <a:lnTo>
                          <a:pt x="225266" y="37624"/>
                        </a:lnTo>
                        <a:lnTo>
                          <a:pt x="218599" y="84296"/>
                        </a:lnTo>
                        <a:cubicBezTo>
                          <a:pt x="217646" y="90011"/>
                          <a:pt x="213836" y="94774"/>
                          <a:pt x="207169" y="95726"/>
                        </a:cubicBezTo>
                        <a:cubicBezTo>
                          <a:pt x="190976" y="99536"/>
                          <a:pt x="174784" y="106204"/>
                          <a:pt x="160496" y="114776"/>
                        </a:cubicBezTo>
                        <a:cubicBezTo>
                          <a:pt x="155734" y="117634"/>
                          <a:pt x="149066" y="117634"/>
                          <a:pt x="144304" y="113824"/>
                        </a:cubicBezTo>
                        <a:lnTo>
                          <a:pt x="106204" y="85249"/>
                        </a:lnTo>
                        <a:lnTo>
                          <a:pt x="84296" y="107156"/>
                        </a:lnTo>
                        <a:lnTo>
                          <a:pt x="112871" y="145256"/>
                        </a:lnTo>
                        <a:cubicBezTo>
                          <a:pt x="116681" y="150019"/>
                          <a:pt x="116681" y="156686"/>
                          <a:pt x="113824" y="161449"/>
                        </a:cubicBezTo>
                        <a:cubicBezTo>
                          <a:pt x="104299" y="175736"/>
                          <a:pt x="98584" y="191929"/>
                          <a:pt x="94774" y="208121"/>
                        </a:cubicBezTo>
                        <a:cubicBezTo>
                          <a:pt x="93821" y="213836"/>
                          <a:pt x="89059" y="218599"/>
                          <a:pt x="83344" y="219551"/>
                        </a:cubicBezTo>
                        <a:lnTo>
                          <a:pt x="36671" y="226219"/>
                        </a:lnTo>
                        <a:lnTo>
                          <a:pt x="36671" y="256699"/>
                        </a:lnTo>
                        <a:lnTo>
                          <a:pt x="83344" y="263366"/>
                        </a:lnTo>
                        <a:cubicBezTo>
                          <a:pt x="89059" y="264319"/>
                          <a:pt x="93821" y="268129"/>
                          <a:pt x="94774" y="274796"/>
                        </a:cubicBezTo>
                        <a:cubicBezTo>
                          <a:pt x="98584" y="290989"/>
                          <a:pt x="105251" y="307181"/>
                          <a:pt x="113824" y="321469"/>
                        </a:cubicBezTo>
                        <a:cubicBezTo>
                          <a:pt x="116681" y="326231"/>
                          <a:pt x="116681" y="332899"/>
                          <a:pt x="112871" y="337661"/>
                        </a:cubicBezTo>
                        <a:lnTo>
                          <a:pt x="84296" y="375761"/>
                        </a:lnTo>
                        <a:lnTo>
                          <a:pt x="106204" y="397669"/>
                        </a:lnTo>
                        <a:lnTo>
                          <a:pt x="144304" y="369094"/>
                        </a:lnTo>
                        <a:cubicBezTo>
                          <a:pt x="149066" y="365284"/>
                          <a:pt x="155734" y="365284"/>
                          <a:pt x="160496" y="368141"/>
                        </a:cubicBezTo>
                        <a:cubicBezTo>
                          <a:pt x="174784" y="377666"/>
                          <a:pt x="190976" y="383381"/>
                          <a:pt x="207169" y="387191"/>
                        </a:cubicBezTo>
                        <a:cubicBezTo>
                          <a:pt x="212884" y="388144"/>
                          <a:pt x="217646" y="392906"/>
                          <a:pt x="218599" y="398621"/>
                        </a:cubicBezTo>
                        <a:lnTo>
                          <a:pt x="225266" y="445294"/>
                        </a:lnTo>
                        <a:close/>
                        <a:moveTo>
                          <a:pt x="459581" y="268129"/>
                        </a:moveTo>
                        <a:lnTo>
                          <a:pt x="459581" y="268129"/>
                        </a:lnTo>
                        <a:lnTo>
                          <a:pt x="459581" y="268129"/>
                        </a:lnTo>
                        <a:close/>
                      </a:path>
                    </a:pathLst>
                  </a:custGeom>
                  <a:grpFill/>
                  <a:ln w="9525" cap="flat">
                    <a:noFill/>
                    <a:prstDash val="solid"/>
                    <a:miter/>
                  </a:ln>
                </p:spPr>
                <p:txBody>
                  <a:bodyPr anchor="ctr"/>
                  <a:lstStyle/>
                  <a:p>
                    <a:pPr>
                      <a:defRPr/>
                    </a:pPr>
                    <a:endParaRPr lang="en-IN"/>
                  </a:p>
                </p:txBody>
              </p:sp>
              <p:sp>
                <p:nvSpPr>
                  <p:cNvPr id="185" name="Freeform: Shape 10">
                    <a:extLst>
                      <a:ext uri="{FF2B5EF4-FFF2-40B4-BE49-F238E27FC236}">
                        <a16:creationId xmlns:a16="http://schemas.microsoft.com/office/drawing/2014/main" id="{673F5C0A-473D-4C13-AD73-322A02EEBC17}"/>
                      </a:ext>
                    </a:extLst>
                  </p:cNvPr>
                  <p:cNvSpPr/>
                  <p:nvPr/>
                </p:nvSpPr>
                <p:spPr>
                  <a:xfrm>
                    <a:off x="999921" y="5271032"/>
                    <a:ext cx="866775" cy="285750"/>
                  </a:xfrm>
                  <a:custGeom>
                    <a:avLst/>
                    <a:gdLst>
                      <a:gd name="connsiteX0" fmla="*/ 853469 w 866775"/>
                      <a:gd name="connsiteY0" fmla="*/ 251034 h 285750"/>
                      <a:gd name="connsiteX1" fmla="*/ 732501 w 866775"/>
                      <a:gd name="connsiteY1" fmla="*/ 245319 h 285750"/>
                      <a:gd name="connsiteX2" fmla="*/ 418176 w 866775"/>
                      <a:gd name="connsiteY2" fmla="*/ 218649 h 285750"/>
                      <a:gd name="connsiteX3" fmla="*/ 364836 w 866775"/>
                      <a:gd name="connsiteY3" fmla="*/ 204361 h 285750"/>
                      <a:gd name="connsiteX4" fmla="*/ 57179 w 866775"/>
                      <a:gd name="connsiteY4" fmla="*/ 131971 h 285750"/>
                      <a:gd name="connsiteX5" fmla="*/ 35271 w 866775"/>
                      <a:gd name="connsiteY5" fmla="*/ 123399 h 285750"/>
                      <a:gd name="connsiteX6" fmla="*/ 38129 w 866775"/>
                      <a:gd name="connsiteY6" fmla="*/ 111016 h 285750"/>
                      <a:gd name="connsiteX7" fmla="*/ 120044 w 866775"/>
                      <a:gd name="connsiteY7" fmla="*/ 79584 h 285750"/>
                      <a:gd name="connsiteX8" fmla="*/ 121949 w 866775"/>
                      <a:gd name="connsiteY8" fmla="*/ 79584 h 285750"/>
                      <a:gd name="connsiteX9" fmla="*/ 280064 w 866775"/>
                      <a:gd name="connsiteY9" fmla="*/ 104349 h 285750"/>
                      <a:gd name="connsiteX10" fmla="*/ 281969 w 866775"/>
                      <a:gd name="connsiteY10" fmla="*/ 108159 h 285750"/>
                      <a:gd name="connsiteX11" fmla="*/ 327689 w 866775"/>
                      <a:gd name="connsiteY11" fmla="*/ 127209 h 285750"/>
                      <a:gd name="connsiteX12" fmla="*/ 471516 w 866775"/>
                      <a:gd name="connsiteY12" fmla="*/ 155784 h 285750"/>
                      <a:gd name="connsiteX13" fmla="*/ 472469 w 866775"/>
                      <a:gd name="connsiteY13" fmla="*/ 155784 h 285750"/>
                      <a:gd name="connsiteX14" fmla="*/ 542001 w 866775"/>
                      <a:gd name="connsiteY14" fmla="*/ 159594 h 285750"/>
                      <a:gd name="connsiteX15" fmla="*/ 645824 w 866775"/>
                      <a:gd name="connsiteY15" fmla="*/ 140544 h 285750"/>
                      <a:gd name="connsiteX16" fmla="*/ 650586 w 866775"/>
                      <a:gd name="connsiteY16" fmla="*/ 120541 h 285750"/>
                      <a:gd name="connsiteX17" fmla="*/ 630584 w 866775"/>
                      <a:gd name="connsiteY17" fmla="*/ 115779 h 285750"/>
                      <a:gd name="connsiteX18" fmla="*/ 476279 w 866775"/>
                      <a:gd name="connsiteY18" fmla="*/ 126256 h 285750"/>
                      <a:gd name="connsiteX19" fmla="*/ 332451 w 866775"/>
                      <a:gd name="connsiteY19" fmla="*/ 97681 h 285750"/>
                      <a:gd name="connsiteX20" fmla="*/ 305781 w 866775"/>
                      <a:gd name="connsiteY20" fmla="*/ 91014 h 285750"/>
                      <a:gd name="connsiteX21" fmla="*/ 307686 w 866775"/>
                      <a:gd name="connsiteY21" fmla="*/ 68154 h 285750"/>
                      <a:gd name="connsiteX22" fmla="*/ 381029 w 866775"/>
                      <a:gd name="connsiteY22" fmla="*/ 36721 h 285750"/>
                      <a:gd name="connsiteX23" fmla="*/ 483899 w 866775"/>
                      <a:gd name="connsiteY23" fmla="*/ 56724 h 285750"/>
                      <a:gd name="connsiteX24" fmla="*/ 486756 w 866775"/>
                      <a:gd name="connsiteY24" fmla="*/ 55771 h 285750"/>
                      <a:gd name="connsiteX25" fmla="*/ 841086 w 866775"/>
                      <a:gd name="connsiteY25" fmla="*/ 96729 h 285750"/>
                      <a:gd name="connsiteX26" fmla="*/ 861089 w 866775"/>
                      <a:gd name="connsiteY26" fmla="*/ 93871 h 285750"/>
                      <a:gd name="connsiteX27" fmla="*/ 858231 w 866775"/>
                      <a:gd name="connsiteY27" fmla="*/ 73869 h 285750"/>
                      <a:gd name="connsiteX28" fmla="*/ 612486 w 866775"/>
                      <a:gd name="connsiteY28" fmla="*/ 8146 h 285750"/>
                      <a:gd name="connsiteX29" fmla="*/ 482946 w 866775"/>
                      <a:gd name="connsiteY29" fmla="*/ 27196 h 285750"/>
                      <a:gd name="connsiteX30" fmla="*/ 386744 w 866775"/>
                      <a:gd name="connsiteY30" fmla="*/ 8146 h 285750"/>
                      <a:gd name="connsiteX31" fmla="*/ 385791 w 866775"/>
                      <a:gd name="connsiteY31" fmla="*/ 8146 h 285750"/>
                      <a:gd name="connsiteX32" fmla="*/ 281016 w 866775"/>
                      <a:gd name="connsiteY32" fmla="*/ 60534 h 285750"/>
                      <a:gd name="connsiteX33" fmla="*/ 278159 w 866775"/>
                      <a:gd name="connsiteY33" fmla="*/ 73869 h 285750"/>
                      <a:gd name="connsiteX34" fmla="*/ 127664 w 866775"/>
                      <a:gd name="connsiteY34" fmla="*/ 51009 h 285750"/>
                      <a:gd name="connsiteX35" fmla="*/ 10506 w 866775"/>
                      <a:gd name="connsiteY35" fmla="*/ 104349 h 285750"/>
                      <a:gd name="connsiteX36" fmla="*/ 12411 w 866775"/>
                      <a:gd name="connsiteY36" fmla="*/ 141496 h 285750"/>
                      <a:gd name="connsiteX37" fmla="*/ 49559 w 866775"/>
                      <a:gd name="connsiteY37" fmla="*/ 158641 h 285750"/>
                      <a:gd name="connsiteX38" fmla="*/ 358169 w 866775"/>
                      <a:gd name="connsiteY38" fmla="*/ 231031 h 285750"/>
                      <a:gd name="connsiteX39" fmla="*/ 411509 w 866775"/>
                      <a:gd name="connsiteY39" fmla="*/ 245319 h 285750"/>
                      <a:gd name="connsiteX40" fmla="*/ 733454 w 866775"/>
                      <a:gd name="connsiteY40" fmla="*/ 272941 h 285750"/>
                      <a:gd name="connsiteX41" fmla="*/ 846801 w 866775"/>
                      <a:gd name="connsiteY41" fmla="*/ 277704 h 285750"/>
                      <a:gd name="connsiteX42" fmla="*/ 850611 w 866775"/>
                      <a:gd name="connsiteY42" fmla="*/ 278656 h 285750"/>
                      <a:gd name="connsiteX43" fmla="*/ 863946 w 866775"/>
                      <a:gd name="connsiteY43" fmla="*/ 268179 h 285750"/>
                      <a:gd name="connsiteX44" fmla="*/ 853469 w 866775"/>
                      <a:gd name="connsiteY44" fmla="*/ 251034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66775" h="285750">
                        <a:moveTo>
                          <a:pt x="853469" y="251034"/>
                        </a:moveTo>
                        <a:cubicBezTo>
                          <a:pt x="826799" y="244366"/>
                          <a:pt x="784889" y="244366"/>
                          <a:pt x="732501" y="245319"/>
                        </a:cubicBezTo>
                        <a:cubicBezTo>
                          <a:pt x="648681" y="247224"/>
                          <a:pt x="532476" y="249129"/>
                          <a:pt x="418176" y="218649"/>
                        </a:cubicBezTo>
                        <a:lnTo>
                          <a:pt x="364836" y="204361"/>
                        </a:lnTo>
                        <a:lnTo>
                          <a:pt x="57179" y="131971"/>
                        </a:lnTo>
                        <a:cubicBezTo>
                          <a:pt x="51464" y="129114"/>
                          <a:pt x="39081" y="126256"/>
                          <a:pt x="35271" y="123399"/>
                        </a:cubicBezTo>
                        <a:cubicBezTo>
                          <a:pt x="35271" y="121494"/>
                          <a:pt x="36224" y="117684"/>
                          <a:pt x="38129" y="111016"/>
                        </a:cubicBezTo>
                        <a:cubicBezTo>
                          <a:pt x="48606" y="73869"/>
                          <a:pt x="105756" y="75774"/>
                          <a:pt x="120044" y="79584"/>
                        </a:cubicBezTo>
                        <a:cubicBezTo>
                          <a:pt x="120996" y="79584"/>
                          <a:pt x="120996" y="79584"/>
                          <a:pt x="121949" y="79584"/>
                        </a:cubicBezTo>
                        <a:lnTo>
                          <a:pt x="280064" y="104349"/>
                        </a:lnTo>
                        <a:cubicBezTo>
                          <a:pt x="281016" y="105301"/>
                          <a:pt x="281016" y="106254"/>
                          <a:pt x="281969" y="108159"/>
                        </a:cubicBezTo>
                        <a:cubicBezTo>
                          <a:pt x="291494" y="122446"/>
                          <a:pt x="309591" y="125304"/>
                          <a:pt x="327689" y="127209"/>
                        </a:cubicBezTo>
                        <a:lnTo>
                          <a:pt x="471516" y="155784"/>
                        </a:lnTo>
                        <a:lnTo>
                          <a:pt x="472469" y="155784"/>
                        </a:lnTo>
                        <a:cubicBezTo>
                          <a:pt x="478184" y="156736"/>
                          <a:pt x="507711" y="159594"/>
                          <a:pt x="542001" y="159594"/>
                        </a:cubicBezTo>
                        <a:cubicBezTo>
                          <a:pt x="579149" y="159594"/>
                          <a:pt x="621059" y="155784"/>
                          <a:pt x="645824" y="140544"/>
                        </a:cubicBezTo>
                        <a:cubicBezTo>
                          <a:pt x="652491" y="136734"/>
                          <a:pt x="654396" y="127209"/>
                          <a:pt x="650586" y="120541"/>
                        </a:cubicBezTo>
                        <a:cubicBezTo>
                          <a:pt x="646776" y="113874"/>
                          <a:pt x="637251" y="111969"/>
                          <a:pt x="630584" y="115779"/>
                        </a:cubicBezTo>
                        <a:cubicBezTo>
                          <a:pt x="598199" y="135781"/>
                          <a:pt x="509616" y="130066"/>
                          <a:pt x="476279" y="126256"/>
                        </a:cubicBezTo>
                        <a:lnTo>
                          <a:pt x="332451" y="97681"/>
                        </a:lnTo>
                        <a:cubicBezTo>
                          <a:pt x="323879" y="96729"/>
                          <a:pt x="307686" y="93871"/>
                          <a:pt x="305781" y="91014"/>
                        </a:cubicBezTo>
                        <a:cubicBezTo>
                          <a:pt x="305781" y="90061"/>
                          <a:pt x="302924" y="86251"/>
                          <a:pt x="307686" y="68154"/>
                        </a:cubicBezTo>
                        <a:cubicBezTo>
                          <a:pt x="312449" y="49104"/>
                          <a:pt x="340071" y="31959"/>
                          <a:pt x="381029" y="36721"/>
                        </a:cubicBezTo>
                        <a:lnTo>
                          <a:pt x="483899" y="56724"/>
                        </a:lnTo>
                        <a:lnTo>
                          <a:pt x="486756" y="55771"/>
                        </a:lnTo>
                        <a:cubicBezTo>
                          <a:pt x="488661" y="54819"/>
                          <a:pt x="705831" y="-7094"/>
                          <a:pt x="841086" y="96729"/>
                        </a:cubicBezTo>
                        <a:cubicBezTo>
                          <a:pt x="847754" y="101491"/>
                          <a:pt x="856326" y="100539"/>
                          <a:pt x="861089" y="93871"/>
                        </a:cubicBezTo>
                        <a:cubicBezTo>
                          <a:pt x="865851" y="87204"/>
                          <a:pt x="864899" y="78631"/>
                          <a:pt x="858231" y="73869"/>
                        </a:cubicBezTo>
                        <a:cubicBezTo>
                          <a:pt x="797271" y="27196"/>
                          <a:pt x="712499" y="4336"/>
                          <a:pt x="612486" y="8146"/>
                        </a:cubicBezTo>
                        <a:cubicBezTo>
                          <a:pt x="546764" y="11004"/>
                          <a:pt x="496281" y="23386"/>
                          <a:pt x="482946" y="27196"/>
                        </a:cubicBezTo>
                        <a:lnTo>
                          <a:pt x="386744" y="8146"/>
                        </a:lnTo>
                        <a:lnTo>
                          <a:pt x="385791" y="8146"/>
                        </a:lnTo>
                        <a:cubicBezTo>
                          <a:pt x="327689" y="1479"/>
                          <a:pt x="288636" y="29101"/>
                          <a:pt x="281016" y="60534"/>
                        </a:cubicBezTo>
                        <a:cubicBezTo>
                          <a:pt x="280064" y="64344"/>
                          <a:pt x="279111" y="69106"/>
                          <a:pt x="278159" y="73869"/>
                        </a:cubicBezTo>
                        <a:lnTo>
                          <a:pt x="127664" y="51009"/>
                        </a:lnTo>
                        <a:cubicBezTo>
                          <a:pt x="93374" y="43389"/>
                          <a:pt x="24794" y="50056"/>
                          <a:pt x="10506" y="104349"/>
                        </a:cubicBezTo>
                        <a:cubicBezTo>
                          <a:pt x="7649" y="115779"/>
                          <a:pt x="3839" y="130066"/>
                          <a:pt x="12411" y="141496"/>
                        </a:cubicBezTo>
                        <a:cubicBezTo>
                          <a:pt x="19079" y="150069"/>
                          <a:pt x="31461" y="153879"/>
                          <a:pt x="49559" y="158641"/>
                        </a:cubicBezTo>
                        <a:lnTo>
                          <a:pt x="358169" y="231031"/>
                        </a:lnTo>
                        <a:lnTo>
                          <a:pt x="411509" y="245319"/>
                        </a:lnTo>
                        <a:cubicBezTo>
                          <a:pt x="530571" y="276751"/>
                          <a:pt x="647729" y="274846"/>
                          <a:pt x="733454" y="272941"/>
                        </a:cubicBezTo>
                        <a:cubicBezTo>
                          <a:pt x="783936" y="271989"/>
                          <a:pt x="823941" y="271036"/>
                          <a:pt x="846801" y="277704"/>
                        </a:cubicBezTo>
                        <a:cubicBezTo>
                          <a:pt x="847754" y="277704"/>
                          <a:pt x="849659" y="278656"/>
                          <a:pt x="850611" y="278656"/>
                        </a:cubicBezTo>
                        <a:cubicBezTo>
                          <a:pt x="857279" y="278656"/>
                          <a:pt x="862994" y="274846"/>
                          <a:pt x="863946" y="268179"/>
                        </a:cubicBezTo>
                        <a:cubicBezTo>
                          <a:pt x="865851" y="260559"/>
                          <a:pt x="861089" y="252939"/>
                          <a:pt x="853469" y="251034"/>
                        </a:cubicBezTo>
                        <a:close/>
                      </a:path>
                    </a:pathLst>
                  </a:custGeom>
                  <a:grpFill/>
                  <a:ln w="9525" cap="flat">
                    <a:noFill/>
                    <a:prstDash val="solid"/>
                    <a:miter/>
                  </a:ln>
                </p:spPr>
                <p:txBody>
                  <a:bodyPr anchor="ctr"/>
                  <a:lstStyle/>
                  <a:p>
                    <a:pPr>
                      <a:defRPr/>
                    </a:pPr>
                    <a:endParaRPr lang="en-IN"/>
                  </a:p>
                </p:txBody>
              </p:sp>
            </p:grpSp>
          </p:grpSp>
          <p:grpSp>
            <p:nvGrpSpPr>
              <p:cNvPr id="160" name="Group 121">
                <a:extLst>
                  <a:ext uri="{FF2B5EF4-FFF2-40B4-BE49-F238E27FC236}">
                    <a16:creationId xmlns:a16="http://schemas.microsoft.com/office/drawing/2014/main" id="{32023F33-0A5E-441F-A274-2B76B3BA029D}"/>
                  </a:ext>
                </a:extLst>
              </p:cNvPr>
              <p:cNvGrpSpPr>
                <a:grpSpLocks/>
              </p:cNvGrpSpPr>
              <p:nvPr/>
            </p:nvGrpSpPr>
            <p:grpSpPr bwMode="auto">
              <a:xfrm>
                <a:off x="5900545" y="3485971"/>
                <a:ext cx="590902" cy="590902"/>
                <a:chOff x="6628921" y="4422038"/>
                <a:chExt cx="590902" cy="590902"/>
              </a:xfrm>
            </p:grpSpPr>
            <p:sp>
              <p:nvSpPr>
                <p:cNvPr id="164" name="Oval 163">
                  <a:extLst>
                    <a:ext uri="{FF2B5EF4-FFF2-40B4-BE49-F238E27FC236}">
                      <a16:creationId xmlns:a16="http://schemas.microsoft.com/office/drawing/2014/main" id="{54CEDD6B-903B-4DD5-84B4-4C3BA8837EEC}"/>
                    </a:ext>
                  </a:extLst>
                </p:cNvPr>
                <p:cNvSpPr/>
                <p:nvPr/>
              </p:nvSpPr>
              <p:spPr>
                <a:xfrm>
                  <a:off x="6629210" y="4421861"/>
                  <a:ext cx="590688" cy="59083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165" name="Group 164">
                  <a:extLst>
                    <a:ext uri="{FF2B5EF4-FFF2-40B4-BE49-F238E27FC236}">
                      <a16:creationId xmlns:a16="http://schemas.microsoft.com/office/drawing/2014/main" id="{F22F1916-245E-4AF7-8DA0-C4217062CADE}"/>
                    </a:ext>
                  </a:extLst>
                </p:cNvPr>
                <p:cNvGrpSpPr/>
                <p:nvPr/>
              </p:nvGrpSpPr>
              <p:grpSpPr>
                <a:xfrm>
                  <a:off x="6778337" y="4572178"/>
                  <a:ext cx="302765" cy="276129"/>
                  <a:chOff x="5803106" y="3169438"/>
                  <a:chExt cx="581025" cy="514348"/>
                </a:xfrm>
                <a:solidFill>
                  <a:schemeClr val="bg1"/>
                </a:solidFill>
              </p:grpSpPr>
              <p:sp>
                <p:nvSpPr>
                  <p:cNvPr id="166" name="Freeform: Shape 152">
                    <a:extLst>
                      <a:ext uri="{FF2B5EF4-FFF2-40B4-BE49-F238E27FC236}">
                        <a16:creationId xmlns:a16="http://schemas.microsoft.com/office/drawing/2014/main" id="{3C23D52F-A3ED-4BD2-AAA8-2D3A5EC05930}"/>
                      </a:ext>
                    </a:extLst>
                  </p:cNvPr>
                  <p:cNvSpPr/>
                  <p:nvPr/>
                </p:nvSpPr>
                <p:spPr>
                  <a:xfrm>
                    <a:off x="5955506" y="3217068"/>
                    <a:ext cx="428625" cy="66675"/>
                  </a:xfrm>
                  <a:custGeom>
                    <a:avLst/>
                    <a:gdLst>
                      <a:gd name="connsiteX0" fmla="*/ 26194 w 428625"/>
                      <a:gd name="connsiteY0" fmla="*/ 45244 h 66675"/>
                      <a:gd name="connsiteX1" fmla="*/ 407194 w 428625"/>
                      <a:gd name="connsiteY1" fmla="*/ 45244 h 66675"/>
                      <a:gd name="connsiteX2" fmla="*/ 407194 w 428625"/>
                      <a:gd name="connsiteY2" fmla="*/ 26194 h 66675"/>
                      <a:gd name="connsiteX3" fmla="*/ 26194 w 428625"/>
                      <a:gd name="connsiteY3" fmla="*/ 26194 h 66675"/>
                      <a:gd name="connsiteX4" fmla="*/ 26194 w 428625"/>
                      <a:gd name="connsiteY4" fmla="*/ 45244 h 66675"/>
                      <a:gd name="connsiteX5" fmla="*/ 416719 w 428625"/>
                      <a:gd name="connsiteY5" fmla="*/ 64294 h 66675"/>
                      <a:gd name="connsiteX6" fmla="*/ 16669 w 428625"/>
                      <a:gd name="connsiteY6" fmla="*/ 64294 h 66675"/>
                      <a:gd name="connsiteX7" fmla="*/ 7144 w 428625"/>
                      <a:gd name="connsiteY7" fmla="*/ 54769 h 66675"/>
                      <a:gd name="connsiteX8" fmla="*/ 7144 w 428625"/>
                      <a:gd name="connsiteY8" fmla="*/ 16669 h 66675"/>
                      <a:gd name="connsiteX9" fmla="*/ 16669 w 428625"/>
                      <a:gd name="connsiteY9" fmla="*/ 7144 h 66675"/>
                      <a:gd name="connsiteX10" fmla="*/ 416719 w 428625"/>
                      <a:gd name="connsiteY10" fmla="*/ 7144 h 66675"/>
                      <a:gd name="connsiteX11" fmla="*/ 426244 w 428625"/>
                      <a:gd name="connsiteY11" fmla="*/ 16669 h 66675"/>
                      <a:gd name="connsiteX12" fmla="*/ 426244 w 428625"/>
                      <a:gd name="connsiteY12" fmla="*/ 54769 h 66675"/>
                      <a:gd name="connsiteX13" fmla="*/ 416719 w 428625"/>
                      <a:gd name="connsiteY13" fmla="*/ 64294 h 66675"/>
                      <a:gd name="connsiteX14" fmla="*/ 416719 w 428625"/>
                      <a:gd name="connsiteY14" fmla="*/ 6429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8625" h="66675">
                        <a:moveTo>
                          <a:pt x="26194" y="45244"/>
                        </a:moveTo>
                        <a:lnTo>
                          <a:pt x="407194" y="45244"/>
                        </a:lnTo>
                        <a:lnTo>
                          <a:pt x="407194" y="26194"/>
                        </a:lnTo>
                        <a:lnTo>
                          <a:pt x="26194" y="26194"/>
                        </a:lnTo>
                        <a:lnTo>
                          <a:pt x="26194" y="45244"/>
                        </a:lnTo>
                        <a:close/>
                        <a:moveTo>
                          <a:pt x="416719" y="64294"/>
                        </a:moveTo>
                        <a:lnTo>
                          <a:pt x="16669" y="64294"/>
                        </a:lnTo>
                        <a:cubicBezTo>
                          <a:pt x="11401" y="64294"/>
                          <a:pt x="7144" y="60027"/>
                          <a:pt x="7144" y="54769"/>
                        </a:cubicBezTo>
                        <a:lnTo>
                          <a:pt x="7144" y="16669"/>
                        </a:lnTo>
                        <a:cubicBezTo>
                          <a:pt x="7144" y="11401"/>
                          <a:pt x="11401" y="7144"/>
                          <a:pt x="16669" y="7144"/>
                        </a:cubicBezTo>
                        <a:lnTo>
                          <a:pt x="416719" y="7144"/>
                        </a:lnTo>
                        <a:cubicBezTo>
                          <a:pt x="421986" y="7144"/>
                          <a:pt x="426244" y="11401"/>
                          <a:pt x="426244" y="16669"/>
                        </a:cubicBezTo>
                        <a:lnTo>
                          <a:pt x="426244" y="54769"/>
                        </a:lnTo>
                        <a:cubicBezTo>
                          <a:pt x="426244" y="60027"/>
                          <a:pt x="421986" y="64294"/>
                          <a:pt x="416719" y="64294"/>
                        </a:cubicBezTo>
                        <a:lnTo>
                          <a:pt x="416719" y="64294"/>
                        </a:lnTo>
                        <a:close/>
                      </a:path>
                    </a:pathLst>
                  </a:custGeom>
                  <a:grpFill/>
                  <a:ln w="9525" cap="flat">
                    <a:noFill/>
                    <a:prstDash val="solid"/>
                    <a:miter/>
                  </a:ln>
                </p:spPr>
                <p:txBody>
                  <a:bodyPr anchor="ctr"/>
                  <a:lstStyle/>
                  <a:p>
                    <a:pPr>
                      <a:defRPr/>
                    </a:pPr>
                    <a:endParaRPr lang="en-US" dirty="0">
                      <a:latin typeface="Arial Regular"/>
                    </a:endParaRPr>
                  </a:p>
                </p:txBody>
              </p:sp>
              <p:sp>
                <p:nvSpPr>
                  <p:cNvPr id="167" name="Freeform: Shape 153">
                    <a:extLst>
                      <a:ext uri="{FF2B5EF4-FFF2-40B4-BE49-F238E27FC236}">
                        <a16:creationId xmlns:a16="http://schemas.microsoft.com/office/drawing/2014/main" id="{93649A2D-A36C-4F4E-951F-893BA438AD38}"/>
                      </a:ext>
                    </a:extLst>
                  </p:cNvPr>
                  <p:cNvSpPr/>
                  <p:nvPr/>
                </p:nvSpPr>
                <p:spPr>
                  <a:xfrm>
                    <a:off x="6003131" y="3312313"/>
                    <a:ext cx="114300" cy="28575"/>
                  </a:xfrm>
                  <a:custGeom>
                    <a:avLst/>
                    <a:gdLst>
                      <a:gd name="connsiteX0" fmla="*/ 102394 w 114300"/>
                      <a:gd name="connsiteY0" fmla="*/ 26194 h 28575"/>
                      <a:gd name="connsiteX1" fmla="*/ 16669 w 114300"/>
                      <a:gd name="connsiteY1" fmla="*/ 26194 h 28575"/>
                      <a:gd name="connsiteX2" fmla="*/ 7144 w 114300"/>
                      <a:gd name="connsiteY2" fmla="*/ 16669 h 28575"/>
                      <a:gd name="connsiteX3" fmla="*/ 16669 w 114300"/>
                      <a:gd name="connsiteY3" fmla="*/ 7144 h 28575"/>
                      <a:gd name="connsiteX4" fmla="*/ 102394 w 114300"/>
                      <a:gd name="connsiteY4" fmla="*/ 7144 h 28575"/>
                      <a:gd name="connsiteX5" fmla="*/ 111919 w 114300"/>
                      <a:gd name="connsiteY5" fmla="*/ 16669 h 28575"/>
                      <a:gd name="connsiteX6" fmla="*/ 102394 w 114300"/>
                      <a:gd name="connsiteY6" fmla="*/ 2619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 h="28575">
                        <a:moveTo>
                          <a:pt x="102394" y="26194"/>
                        </a:moveTo>
                        <a:lnTo>
                          <a:pt x="16669" y="26194"/>
                        </a:lnTo>
                        <a:cubicBezTo>
                          <a:pt x="11401" y="26194"/>
                          <a:pt x="7144" y="21927"/>
                          <a:pt x="7144" y="16669"/>
                        </a:cubicBezTo>
                        <a:cubicBezTo>
                          <a:pt x="7144" y="11411"/>
                          <a:pt x="11401" y="7144"/>
                          <a:pt x="16669" y="7144"/>
                        </a:cubicBezTo>
                        <a:lnTo>
                          <a:pt x="102394" y="7144"/>
                        </a:lnTo>
                        <a:cubicBezTo>
                          <a:pt x="107661" y="7144"/>
                          <a:pt x="111919" y="11411"/>
                          <a:pt x="111919" y="16669"/>
                        </a:cubicBezTo>
                        <a:cubicBezTo>
                          <a:pt x="111919" y="21927"/>
                          <a:pt x="107661" y="26194"/>
                          <a:pt x="102394" y="26194"/>
                        </a:cubicBezTo>
                      </a:path>
                    </a:pathLst>
                  </a:custGeom>
                  <a:grpFill/>
                  <a:ln w="9525" cap="flat">
                    <a:noFill/>
                    <a:prstDash val="solid"/>
                    <a:miter/>
                  </a:ln>
                </p:spPr>
                <p:txBody>
                  <a:bodyPr anchor="ctr"/>
                  <a:lstStyle/>
                  <a:p>
                    <a:pPr>
                      <a:defRPr/>
                    </a:pPr>
                    <a:endParaRPr lang="en-US" dirty="0">
                      <a:latin typeface="Arial Regular"/>
                    </a:endParaRPr>
                  </a:p>
                </p:txBody>
              </p:sp>
              <p:sp>
                <p:nvSpPr>
                  <p:cNvPr id="168" name="Freeform: Shape 154">
                    <a:extLst>
                      <a:ext uri="{FF2B5EF4-FFF2-40B4-BE49-F238E27FC236}">
                        <a16:creationId xmlns:a16="http://schemas.microsoft.com/office/drawing/2014/main" id="{1E3187FC-CDD7-4FB8-83E4-3590CD5FAAAE}"/>
                      </a:ext>
                    </a:extLst>
                  </p:cNvPr>
                  <p:cNvSpPr/>
                  <p:nvPr/>
                </p:nvSpPr>
                <p:spPr>
                  <a:xfrm>
                    <a:off x="6222206" y="3312313"/>
                    <a:ext cx="114300" cy="28575"/>
                  </a:xfrm>
                  <a:custGeom>
                    <a:avLst/>
                    <a:gdLst>
                      <a:gd name="connsiteX0" fmla="*/ 102394 w 114300"/>
                      <a:gd name="connsiteY0" fmla="*/ 26194 h 28575"/>
                      <a:gd name="connsiteX1" fmla="*/ 16669 w 114300"/>
                      <a:gd name="connsiteY1" fmla="*/ 26194 h 28575"/>
                      <a:gd name="connsiteX2" fmla="*/ 7144 w 114300"/>
                      <a:gd name="connsiteY2" fmla="*/ 16669 h 28575"/>
                      <a:gd name="connsiteX3" fmla="*/ 16669 w 114300"/>
                      <a:gd name="connsiteY3" fmla="*/ 7144 h 28575"/>
                      <a:gd name="connsiteX4" fmla="*/ 102394 w 114300"/>
                      <a:gd name="connsiteY4" fmla="*/ 7144 h 28575"/>
                      <a:gd name="connsiteX5" fmla="*/ 111919 w 114300"/>
                      <a:gd name="connsiteY5" fmla="*/ 16669 h 28575"/>
                      <a:gd name="connsiteX6" fmla="*/ 102394 w 114300"/>
                      <a:gd name="connsiteY6" fmla="*/ 2619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 h="28575">
                        <a:moveTo>
                          <a:pt x="102394" y="26194"/>
                        </a:moveTo>
                        <a:lnTo>
                          <a:pt x="16669" y="26194"/>
                        </a:lnTo>
                        <a:cubicBezTo>
                          <a:pt x="11401" y="26194"/>
                          <a:pt x="7144" y="21927"/>
                          <a:pt x="7144" y="16669"/>
                        </a:cubicBezTo>
                        <a:cubicBezTo>
                          <a:pt x="7144" y="11411"/>
                          <a:pt x="11401" y="7144"/>
                          <a:pt x="16669" y="7144"/>
                        </a:cubicBezTo>
                        <a:lnTo>
                          <a:pt x="102394" y="7144"/>
                        </a:lnTo>
                        <a:cubicBezTo>
                          <a:pt x="107661" y="7144"/>
                          <a:pt x="111919" y="11411"/>
                          <a:pt x="111919" y="16669"/>
                        </a:cubicBezTo>
                        <a:cubicBezTo>
                          <a:pt x="111919" y="21927"/>
                          <a:pt x="107661" y="26194"/>
                          <a:pt x="102394" y="26194"/>
                        </a:cubicBezTo>
                      </a:path>
                    </a:pathLst>
                  </a:custGeom>
                  <a:grpFill/>
                  <a:ln w="9525" cap="flat">
                    <a:noFill/>
                    <a:prstDash val="solid"/>
                    <a:miter/>
                  </a:ln>
                </p:spPr>
                <p:txBody>
                  <a:bodyPr anchor="ctr"/>
                  <a:lstStyle/>
                  <a:p>
                    <a:pPr>
                      <a:defRPr/>
                    </a:pPr>
                    <a:endParaRPr lang="en-US" dirty="0">
                      <a:latin typeface="Arial Regular"/>
                    </a:endParaRPr>
                  </a:p>
                </p:txBody>
              </p:sp>
              <p:sp>
                <p:nvSpPr>
                  <p:cNvPr id="169" name="Freeform: Shape 155">
                    <a:extLst>
                      <a:ext uri="{FF2B5EF4-FFF2-40B4-BE49-F238E27FC236}">
                        <a16:creationId xmlns:a16="http://schemas.microsoft.com/office/drawing/2014/main" id="{BBF4A886-C2F1-42AE-8450-59AF1373BBE4}"/>
                      </a:ext>
                    </a:extLst>
                  </p:cNvPr>
                  <p:cNvSpPr/>
                  <p:nvPr/>
                </p:nvSpPr>
                <p:spPr>
                  <a:xfrm>
                    <a:off x="6136481" y="3312313"/>
                    <a:ext cx="66675" cy="28575"/>
                  </a:xfrm>
                  <a:custGeom>
                    <a:avLst/>
                    <a:gdLst>
                      <a:gd name="connsiteX0" fmla="*/ 54769 w 66675"/>
                      <a:gd name="connsiteY0" fmla="*/ 26194 h 28575"/>
                      <a:gd name="connsiteX1" fmla="*/ 16669 w 66675"/>
                      <a:gd name="connsiteY1" fmla="*/ 26194 h 28575"/>
                      <a:gd name="connsiteX2" fmla="*/ 7144 w 66675"/>
                      <a:gd name="connsiteY2" fmla="*/ 16669 h 28575"/>
                      <a:gd name="connsiteX3" fmla="*/ 16669 w 66675"/>
                      <a:gd name="connsiteY3" fmla="*/ 7144 h 28575"/>
                      <a:gd name="connsiteX4" fmla="*/ 54769 w 66675"/>
                      <a:gd name="connsiteY4" fmla="*/ 7144 h 28575"/>
                      <a:gd name="connsiteX5" fmla="*/ 64294 w 66675"/>
                      <a:gd name="connsiteY5" fmla="*/ 16669 h 28575"/>
                      <a:gd name="connsiteX6" fmla="*/ 54769 w 66675"/>
                      <a:gd name="connsiteY6" fmla="*/ 2619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675" h="28575">
                        <a:moveTo>
                          <a:pt x="54769" y="26194"/>
                        </a:moveTo>
                        <a:lnTo>
                          <a:pt x="16669" y="26194"/>
                        </a:lnTo>
                        <a:cubicBezTo>
                          <a:pt x="11401" y="26194"/>
                          <a:pt x="7144" y="21927"/>
                          <a:pt x="7144" y="16669"/>
                        </a:cubicBezTo>
                        <a:cubicBezTo>
                          <a:pt x="7144" y="11411"/>
                          <a:pt x="11401" y="7144"/>
                          <a:pt x="16669" y="7144"/>
                        </a:cubicBezTo>
                        <a:lnTo>
                          <a:pt x="54769" y="7144"/>
                        </a:lnTo>
                        <a:cubicBezTo>
                          <a:pt x="60036" y="7144"/>
                          <a:pt x="64294" y="11411"/>
                          <a:pt x="64294" y="16669"/>
                        </a:cubicBezTo>
                        <a:cubicBezTo>
                          <a:pt x="64294" y="21927"/>
                          <a:pt x="60036" y="26194"/>
                          <a:pt x="54769" y="26194"/>
                        </a:cubicBezTo>
                      </a:path>
                    </a:pathLst>
                  </a:custGeom>
                  <a:grpFill/>
                  <a:ln w="9525" cap="flat">
                    <a:noFill/>
                    <a:prstDash val="solid"/>
                    <a:miter/>
                  </a:ln>
                </p:spPr>
                <p:txBody>
                  <a:bodyPr anchor="ctr"/>
                  <a:lstStyle/>
                  <a:p>
                    <a:pPr>
                      <a:defRPr/>
                    </a:pPr>
                    <a:endParaRPr lang="en-US" dirty="0">
                      <a:latin typeface="Arial Regular"/>
                    </a:endParaRPr>
                  </a:p>
                </p:txBody>
              </p:sp>
              <p:sp>
                <p:nvSpPr>
                  <p:cNvPr id="170" name="Freeform: Shape 156">
                    <a:extLst>
                      <a:ext uri="{FF2B5EF4-FFF2-40B4-BE49-F238E27FC236}">
                        <a16:creationId xmlns:a16="http://schemas.microsoft.com/office/drawing/2014/main" id="{883E6DDC-4C4C-437E-9123-BBE634DF8FDA}"/>
                      </a:ext>
                    </a:extLst>
                  </p:cNvPr>
                  <p:cNvSpPr/>
                  <p:nvPr/>
                </p:nvSpPr>
                <p:spPr>
                  <a:xfrm>
                    <a:off x="5803106" y="3359938"/>
                    <a:ext cx="314325" cy="314325"/>
                  </a:xfrm>
                  <a:custGeom>
                    <a:avLst/>
                    <a:gdLst>
                      <a:gd name="connsiteX0" fmla="*/ 159544 w 314325"/>
                      <a:gd name="connsiteY0" fmla="*/ 26194 h 314325"/>
                      <a:gd name="connsiteX1" fmla="*/ 26194 w 314325"/>
                      <a:gd name="connsiteY1" fmla="*/ 159544 h 314325"/>
                      <a:gd name="connsiteX2" fmla="*/ 159544 w 314325"/>
                      <a:gd name="connsiteY2" fmla="*/ 292894 h 314325"/>
                      <a:gd name="connsiteX3" fmla="*/ 292894 w 314325"/>
                      <a:gd name="connsiteY3" fmla="*/ 159544 h 314325"/>
                      <a:gd name="connsiteX4" fmla="*/ 159544 w 314325"/>
                      <a:gd name="connsiteY4" fmla="*/ 26194 h 314325"/>
                      <a:gd name="connsiteX5" fmla="*/ 159544 w 314325"/>
                      <a:gd name="connsiteY5" fmla="*/ 311944 h 314325"/>
                      <a:gd name="connsiteX6" fmla="*/ 7144 w 314325"/>
                      <a:gd name="connsiteY6" fmla="*/ 159544 h 314325"/>
                      <a:gd name="connsiteX7" fmla="*/ 159544 w 314325"/>
                      <a:gd name="connsiteY7" fmla="*/ 7144 h 314325"/>
                      <a:gd name="connsiteX8" fmla="*/ 311944 w 314325"/>
                      <a:gd name="connsiteY8" fmla="*/ 159544 h 314325"/>
                      <a:gd name="connsiteX9" fmla="*/ 159544 w 314325"/>
                      <a:gd name="connsiteY9" fmla="*/ 31194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325" h="314325">
                        <a:moveTo>
                          <a:pt x="159544" y="26194"/>
                        </a:moveTo>
                        <a:cubicBezTo>
                          <a:pt x="86011" y="26194"/>
                          <a:pt x="26194" y="86011"/>
                          <a:pt x="26194" y="159544"/>
                        </a:cubicBezTo>
                        <a:cubicBezTo>
                          <a:pt x="26194" y="233077"/>
                          <a:pt x="86011" y="292894"/>
                          <a:pt x="159544" y="292894"/>
                        </a:cubicBezTo>
                        <a:cubicBezTo>
                          <a:pt x="233077" y="292894"/>
                          <a:pt x="292894" y="233077"/>
                          <a:pt x="292894" y="159544"/>
                        </a:cubicBezTo>
                        <a:cubicBezTo>
                          <a:pt x="292894" y="86011"/>
                          <a:pt x="233077" y="26194"/>
                          <a:pt x="159544" y="26194"/>
                        </a:cubicBezTo>
                        <a:moveTo>
                          <a:pt x="159544" y="311944"/>
                        </a:moveTo>
                        <a:cubicBezTo>
                          <a:pt x="75514" y="311944"/>
                          <a:pt x="7144" y="243573"/>
                          <a:pt x="7144" y="159544"/>
                        </a:cubicBezTo>
                        <a:cubicBezTo>
                          <a:pt x="7144" y="75514"/>
                          <a:pt x="75514" y="7144"/>
                          <a:pt x="159544" y="7144"/>
                        </a:cubicBezTo>
                        <a:cubicBezTo>
                          <a:pt x="243573" y="7144"/>
                          <a:pt x="311944" y="75514"/>
                          <a:pt x="311944" y="159544"/>
                        </a:cubicBezTo>
                        <a:cubicBezTo>
                          <a:pt x="311944" y="243573"/>
                          <a:pt x="243573" y="311944"/>
                          <a:pt x="159544" y="311944"/>
                        </a:cubicBezTo>
                      </a:path>
                    </a:pathLst>
                  </a:custGeom>
                  <a:grpFill/>
                  <a:ln w="9525" cap="flat">
                    <a:noFill/>
                    <a:prstDash val="solid"/>
                    <a:miter/>
                  </a:ln>
                </p:spPr>
                <p:txBody>
                  <a:bodyPr anchor="ctr"/>
                  <a:lstStyle/>
                  <a:p>
                    <a:pPr>
                      <a:defRPr/>
                    </a:pPr>
                    <a:endParaRPr lang="en-US" dirty="0">
                      <a:latin typeface="Arial Regular"/>
                    </a:endParaRPr>
                  </a:p>
                </p:txBody>
              </p:sp>
              <p:sp>
                <p:nvSpPr>
                  <p:cNvPr id="171" name="Freeform: Shape 157">
                    <a:extLst>
                      <a:ext uri="{FF2B5EF4-FFF2-40B4-BE49-F238E27FC236}">
                        <a16:creationId xmlns:a16="http://schemas.microsoft.com/office/drawing/2014/main" id="{120C1A6A-CBCC-430F-AE1A-92991CB1E604}"/>
                      </a:ext>
                    </a:extLst>
                  </p:cNvPr>
                  <p:cNvSpPr/>
                  <p:nvPr/>
                </p:nvSpPr>
                <p:spPr>
                  <a:xfrm>
                    <a:off x="5869781" y="3359938"/>
                    <a:ext cx="180975" cy="314325"/>
                  </a:xfrm>
                  <a:custGeom>
                    <a:avLst/>
                    <a:gdLst>
                      <a:gd name="connsiteX0" fmla="*/ 92869 w 180975"/>
                      <a:gd name="connsiteY0" fmla="*/ 26194 h 314325"/>
                      <a:gd name="connsiteX1" fmla="*/ 26194 w 180975"/>
                      <a:gd name="connsiteY1" fmla="*/ 159544 h 314325"/>
                      <a:gd name="connsiteX2" fmla="*/ 92869 w 180975"/>
                      <a:gd name="connsiteY2" fmla="*/ 292894 h 314325"/>
                      <a:gd name="connsiteX3" fmla="*/ 159544 w 180975"/>
                      <a:gd name="connsiteY3" fmla="*/ 159544 h 314325"/>
                      <a:gd name="connsiteX4" fmla="*/ 92869 w 180975"/>
                      <a:gd name="connsiteY4" fmla="*/ 26194 h 314325"/>
                      <a:gd name="connsiteX5" fmla="*/ 92869 w 180975"/>
                      <a:gd name="connsiteY5" fmla="*/ 311944 h 314325"/>
                      <a:gd name="connsiteX6" fmla="*/ 7144 w 180975"/>
                      <a:gd name="connsiteY6" fmla="*/ 159544 h 314325"/>
                      <a:gd name="connsiteX7" fmla="*/ 92869 w 180975"/>
                      <a:gd name="connsiteY7" fmla="*/ 7144 h 314325"/>
                      <a:gd name="connsiteX8" fmla="*/ 178594 w 180975"/>
                      <a:gd name="connsiteY8" fmla="*/ 159544 h 314325"/>
                      <a:gd name="connsiteX9" fmla="*/ 92869 w 180975"/>
                      <a:gd name="connsiteY9" fmla="*/ 31194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975" h="314325">
                        <a:moveTo>
                          <a:pt x="92869" y="26194"/>
                        </a:moveTo>
                        <a:cubicBezTo>
                          <a:pt x="56731" y="26194"/>
                          <a:pt x="26194" y="87259"/>
                          <a:pt x="26194" y="159544"/>
                        </a:cubicBezTo>
                        <a:cubicBezTo>
                          <a:pt x="26194" y="231829"/>
                          <a:pt x="56731" y="292894"/>
                          <a:pt x="92869" y="292894"/>
                        </a:cubicBezTo>
                        <a:cubicBezTo>
                          <a:pt x="129007" y="292894"/>
                          <a:pt x="159544" y="231829"/>
                          <a:pt x="159544" y="159544"/>
                        </a:cubicBezTo>
                        <a:cubicBezTo>
                          <a:pt x="159544" y="87259"/>
                          <a:pt x="129007" y="26194"/>
                          <a:pt x="92869" y="26194"/>
                        </a:cubicBezTo>
                        <a:moveTo>
                          <a:pt x="92869" y="311944"/>
                        </a:moveTo>
                        <a:cubicBezTo>
                          <a:pt x="44796" y="311944"/>
                          <a:pt x="7144" y="245002"/>
                          <a:pt x="7144" y="159544"/>
                        </a:cubicBezTo>
                        <a:cubicBezTo>
                          <a:pt x="7144" y="74085"/>
                          <a:pt x="44796" y="7144"/>
                          <a:pt x="92869" y="7144"/>
                        </a:cubicBezTo>
                        <a:cubicBezTo>
                          <a:pt x="140941" y="7144"/>
                          <a:pt x="178594" y="74085"/>
                          <a:pt x="178594" y="159544"/>
                        </a:cubicBezTo>
                        <a:cubicBezTo>
                          <a:pt x="178594" y="245002"/>
                          <a:pt x="140941" y="311944"/>
                          <a:pt x="92869" y="311944"/>
                        </a:cubicBezTo>
                      </a:path>
                    </a:pathLst>
                  </a:custGeom>
                  <a:grpFill/>
                  <a:ln w="9525" cap="flat">
                    <a:noFill/>
                    <a:prstDash val="solid"/>
                    <a:miter/>
                  </a:ln>
                </p:spPr>
                <p:txBody>
                  <a:bodyPr anchor="ctr"/>
                  <a:lstStyle/>
                  <a:p>
                    <a:pPr>
                      <a:defRPr/>
                    </a:pPr>
                    <a:endParaRPr lang="en-US" dirty="0">
                      <a:latin typeface="Arial Regular"/>
                    </a:endParaRPr>
                  </a:p>
                </p:txBody>
              </p:sp>
              <p:sp>
                <p:nvSpPr>
                  <p:cNvPr id="172" name="Freeform: Shape 158">
                    <a:extLst>
                      <a:ext uri="{FF2B5EF4-FFF2-40B4-BE49-F238E27FC236}">
                        <a16:creationId xmlns:a16="http://schemas.microsoft.com/office/drawing/2014/main" id="{656F7DFE-1F30-4622-9F31-CA159D6EB563}"/>
                      </a:ext>
                    </a:extLst>
                  </p:cNvPr>
                  <p:cNvSpPr/>
                  <p:nvPr/>
                </p:nvSpPr>
                <p:spPr>
                  <a:xfrm>
                    <a:off x="5812631" y="3502818"/>
                    <a:ext cx="295275" cy="28575"/>
                  </a:xfrm>
                  <a:custGeom>
                    <a:avLst/>
                    <a:gdLst>
                      <a:gd name="connsiteX0" fmla="*/ 7144 w 295275"/>
                      <a:gd name="connsiteY0" fmla="*/ 26194 h 28575"/>
                      <a:gd name="connsiteX1" fmla="*/ 292894 w 295275"/>
                      <a:gd name="connsiteY1" fmla="*/ 26194 h 28575"/>
                      <a:gd name="connsiteX2" fmla="*/ 292894 w 295275"/>
                      <a:gd name="connsiteY2" fmla="*/ 7144 h 28575"/>
                      <a:gd name="connsiteX3" fmla="*/ 7144 w 295275"/>
                      <a:gd name="connsiteY3" fmla="*/ 7144 h 28575"/>
                    </a:gdLst>
                    <a:ahLst/>
                    <a:cxnLst>
                      <a:cxn ang="0">
                        <a:pos x="connsiteX0" y="connsiteY0"/>
                      </a:cxn>
                      <a:cxn ang="0">
                        <a:pos x="connsiteX1" y="connsiteY1"/>
                      </a:cxn>
                      <a:cxn ang="0">
                        <a:pos x="connsiteX2" y="connsiteY2"/>
                      </a:cxn>
                      <a:cxn ang="0">
                        <a:pos x="connsiteX3" y="connsiteY3"/>
                      </a:cxn>
                    </a:cxnLst>
                    <a:rect l="l" t="t" r="r" b="b"/>
                    <a:pathLst>
                      <a:path w="295275" h="28575">
                        <a:moveTo>
                          <a:pt x="7144" y="26194"/>
                        </a:moveTo>
                        <a:lnTo>
                          <a:pt x="292894" y="26194"/>
                        </a:lnTo>
                        <a:lnTo>
                          <a:pt x="292894" y="7144"/>
                        </a:lnTo>
                        <a:lnTo>
                          <a:pt x="7144" y="7144"/>
                        </a:lnTo>
                        <a:close/>
                      </a:path>
                    </a:pathLst>
                  </a:custGeom>
                  <a:grpFill/>
                  <a:ln w="9525" cap="flat">
                    <a:noFill/>
                    <a:prstDash val="solid"/>
                    <a:miter/>
                  </a:ln>
                </p:spPr>
                <p:txBody>
                  <a:bodyPr anchor="ctr"/>
                  <a:lstStyle/>
                  <a:p>
                    <a:pPr>
                      <a:defRPr/>
                    </a:pPr>
                    <a:endParaRPr lang="en-US" dirty="0">
                      <a:latin typeface="Arial Regular"/>
                    </a:endParaRPr>
                  </a:p>
                </p:txBody>
              </p:sp>
              <p:sp>
                <p:nvSpPr>
                  <p:cNvPr id="173" name="Freeform: Shape 159">
                    <a:extLst>
                      <a:ext uri="{FF2B5EF4-FFF2-40B4-BE49-F238E27FC236}">
                        <a16:creationId xmlns:a16="http://schemas.microsoft.com/office/drawing/2014/main" id="{D1E69E38-2521-4D31-9DFD-EB1447B25F3B}"/>
                      </a:ext>
                    </a:extLst>
                  </p:cNvPr>
                  <p:cNvSpPr/>
                  <p:nvPr/>
                </p:nvSpPr>
                <p:spPr>
                  <a:xfrm>
                    <a:off x="5945981" y="3369468"/>
                    <a:ext cx="28575" cy="295275"/>
                  </a:xfrm>
                  <a:custGeom>
                    <a:avLst/>
                    <a:gdLst>
                      <a:gd name="connsiteX0" fmla="*/ 7144 w 28575"/>
                      <a:gd name="connsiteY0" fmla="*/ 292894 h 295275"/>
                      <a:gd name="connsiteX1" fmla="*/ 26194 w 28575"/>
                      <a:gd name="connsiteY1" fmla="*/ 292894 h 295275"/>
                      <a:gd name="connsiteX2" fmla="*/ 26194 w 28575"/>
                      <a:gd name="connsiteY2" fmla="*/ 7144 h 295275"/>
                      <a:gd name="connsiteX3" fmla="*/ 7144 w 28575"/>
                      <a:gd name="connsiteY3" fmla="*/ 7144 h 295275"/>
                    </a:gdLst>
                    <a:ahLst/>
                    <a:cxnLst>
                      <a:cxn ang="0">
                        <a:pos x="connsiteX0" y="connsiteY0"/>
                      </a:cxn>
                      <a:cxn ang="0">
                        <a:pos x="connsiteX1" y="connsiteY1"/>
                      </a:cxn>
                      <a:cxn ang="0">
                        <a:pos x="connsiteX2" y="connsiteY2"/>
                      </a:cxn>
                      <a:cxn ang="0">
                        <a:pos x="connsiteX3" y="connsiteY3"/>
                      </a:cxn>
                    </a:cxnLst>
                    <a:rect l="l" t="t" r="r" b="b"/>
                    <a:pathLst>
                      <a:path w="28575" h="295275">
                        <a:moveTo>
                          <a:pt x="7144" y="292894"/>
                        </a:moveTo>
                        <a:lnTo>
                          <a:pt x="26194" y="292894"/>
                        </a:lnTo>
                        <a:lnTo>
                          <a:pt x="26194" y="7144"/>
                        </a:lnTo>
                        <a:lnTo>
                          <a:pt x="7144" y="7144"/>
                        </a:lnTo>
                        <a:close/>
                      </a:path>
                    </a:pathLst>
                  </a:custGeom>
                  <a:grpFill/>
                  <a:ln w="9525" cap="flat">
                    <a:noFill/>
                    <a:prstDash val="solid"/>
                    <a:miter/>
                  </a:ln>
                </p:spPr>
                <p:txBody>
                  <a:bodyPr anchor="ctr"/>
                  <a:lstStyle/>
                  <a:p>
                    <a:pPr>
                      <a:defRPr/>
                    </a:pPr>
                    <a:endParaRPr lang="en-US" dirty="0">
                      <a:latin typeface="Arial Regular"/>
                    </a:endParaRPr>
                  </a:p>
                </p:txBody>
              </p:sp>
              <p:sp>
                <p:nvSpPr>
                  <p:cNvPr id="174" name="Freeform: Shape 160">
                    <a:extLst>
                      <a:ext uri="{FF2B5EF4-FFF2-40B4-BE49-F238E27FC236}">
                        <a16:creationId xmlns:a16="http://schemas.microsoft.com/office/drawing/2014/main" id="{5E317121-374A-41BD-8740-800BB6C396AE}"/>
                      </a:ext>
                    </a:extLst>
                  </p:cNvPr>
                  <p:cNvSpPr/>
                  <p:nvPr/>
                </p:nvSpPr>
                <p:spPr>
                  <a:xfrm>
                    <a:off x="5955505" y="3169438"/>
                    <a:ext cx="428625" cy="314325"/>
                  </a:xfrm>
                  <a:custGeom>
                    <a:avLst/>
                    <a:gdLst>
                      <a:gd name="connsiteX0" fmla="*/ 386182 w 428625"/>
                      <a:gd name="connsiteY0" fmla="*/ 311944 h 314325"/>
                      <a:gd name="connsiteX1" fmla="*/ 141713 w 428625"/>
                      <a:gd name="connsiteY1" fmla="*/ 311944 h 314325"/>
                      <a:gd name="connsiteX2" fmla="*/ 132188 w 428625"/>
                      <a:gd name="connsiteY2" fmla="*/ 302419 h 314325"/>
                      <a:gd name="connsiteX3" fmla="*/ 141713 w 428625"/>
                      <a:gd name="connsiteY3" fmla="*/ 292894 h 314325"/>
                      <a:gd name="connsiteX4" fmla="*/ 386182 w 428625"/>
                      <a:gd name="connsiteY4" fmla="*/ 292894 h 314325"/>
                      <a:gd name="connsiteX5" fmla="*/ 407194 w 428625"/>
                      <a:gd name="connsiteY5" fmla="*/ 271882 h 314325"/>
                      <a:gd name="connsiteX6" fmla="*/ 407194 w 428625"/>
                      <a:gd name="connsiteY6" fmla="*/ 47206 h 314325"/>
                      <a:gd name="connsiteX7" fmla="*/ 386182 w 428625"/>
                      <a:gd name="connsiteY7" fmla="*/ 26194 h 314325"/>
                      <a:gd name="connsiteX8" fmla="*/ 47206 w 428625"/>
                      <a:gd name="connsiteY8" fmla="*/ 26194 h 314325"/>
                      <a:gd name="connsiteX9" fmla="*/ 26194 w 428625"/>
                      <a:gd name="connsiteY9" fmla="*/ 47206 h 314325"/>
                      <a:gd name="connsiteX10" fmla="*/ 26194 w 428625"/>
                      <a:gd name="connsiteY10" fmla="*/ 207645 h 314325"/>
                      <a:gd name="connsiteX11" fmla="*/ 16669 w 428625"/>
                      <a:gd name="connsiteY11" fmla="*/ 217170 h 314325"/>
                      <a:gd name="connsiteX12" fmla="*/ 7144 w 428625"/>
                      <a:gd name="connsiteY12" fmla="*/ 207645 h 314325"/>
                      <a:gd name="connsiteX13" fmla="*/ 7144 w 428625"/>
                      <a:gd name="connsiteY13" fmla="*/ 47206 h 314325"/>
                      <a:gd name="connsiteX14" fmla="*/ 47206 w 428625"/>
                      <a:gd name="connsiteY14" fmla="*/ 7144 h 314325"/>
                      <a:gd name="connsiteX15" fmla="*/ 386182 w 428625"/>
                      <a:gd name="connsiteY15" fmla="*/ 7144 h 314325"/>
                      <a:gd name="connsiteX16" fmla="*/ 426244 w 428625"/>
                      <a:gd name="connsiteY16" fmla="*/ 47206 h 314325"/>
                      <a:gd name="connsiteX17" fmla="*/ 426244 w 428625"/>
                      <a:gd name="connsiteY17" fmla="*/ 271882 h 314325"/>
                      <a:gd name="connsiteX18" fmla="*/ 386182 w 428625"/>
                      <a:gd name="connsiteY18" fmla="*/ 31194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8625" h="314325">
                        <a:moveTo>
                          <a:pt x="386182" y="311944"/>
                        </a:moveTo>
                        <a:lnTo>
                          <a:pt x="141713" y="311944"/>
                        </a:lnTo>
                        <a:cubicBezTo>
                          <a:pt x="136446" y="311944"/>
                          <a:pt x="132188" y="307677"/>
                          <a:pt x="132188" y="302419"/>
                        </a:cubicBezTo>
                        <a:cubicBezTo>
                          <a:pt x="132188" y="297161"/>
                          <a:pt x="136446" y="292894"/>
                          <a:pt x="141713" y="292894"/>
                        </a:cubicBezTo>
                        <a:lnTo>
                          <a:pt x="386182" y="292894"/>
                        </a:lnTo>
                        <a:cubicBezTo>
                          <a:pt x="397774" y="292894"/>
                          <a:pt x="407194" y="283464"/>
                          <a:pt x="407194" y="271882"/>
                        </a:cubicBezTo>
                        <a:lnTo>
                          <a:pt x="407194" y="47206"/>
                        </a:lnTo>
                        <a:cubicBezTo>
                          <a:pt x="407194" y="35624"/>
                          <a:pt x="397774" y="26194"/>
                          <a:pt x="386182" y="26194"/>
                        </a:cubicBezTo>
                        <a:lnTo>
                          <a:pt x="47206" y="26194"/>
                        </a:lnTo>
                        <a:cubicBezTo>
                          <a:pt x="35614" y="26194"/>
                          <a:pt x="26194" y="35624"/>
                          <a:pt x="26194" y="47206"/>
                        </a:cubicBezTo>
                        <a:lnTo>
                          <a:pt x="26194" y="207645"/>
                        </a:lnTo>
                        <a:cubicBezTo>
                          <a:pt x="26194" y="212912"/>
                          <a:pt x="21936" y="217170"/>
                          <a:pt x="16669" y="217170"/>
                        </a:cubicBezTo>
                        <a:cubicBezTo>
                          <a:pt x="11401" y="217170"/>
                          <a:pt x="7144" y="212912"/>
                          <a:pt x="7144" y="207645"/>
                        </a:cubicBezTo>
                        <a:lnTo>
                          <a:pt x="7144" y="47206"/>
                        </a:lnTo>
                        <a:cubicBezTo>
                          <a:pt x="7144" y="25117"/>
                          <a:pt x="25117" y="7144"/>
                          <a:pt x="47206" y="7144"/>
                        </a:cubicBezTo>
                        <a:lnTo>
                          <a:pt x="386182" y="7144"/>
                        </a:lnTo>
                        <a:cubicBezTo>
                          <a:pt x="408270" y="7144"/>
                          <a:pt x="426244" y="25117"/>
                          <a:pt x="426244" y="47206"/>
                        </a:cubicBezTo>
                        <a:lnTo>
                          <a:pt x="426244" y="271882"/>
                        </a:lnTo>
                        <a:cubicBezTo>
                          <a:pt x="426244" y="293970"/>
                          <a:pt x="408270" y="311944"/>
                          <a:pt x="386182" y="311944"/>
                        </a:cubicBezTo>
                      </a:path>
                    </a:pathLst>
                  </a:custGeom>
                  <a:grpFill/>
                  <a:ln w="9525" cap="flat">
                    <a:noFill/>
                    <a:prstDash val="solid"/>
                    <a:miter/>
                  </a:ln>
                </p:spPr>
                <p:txBody>
                  <a:bodyPr anchor="ctr"/>
                  <a:lstStyle/>
                  <a:p>
                    <a:pPr>
                      <a:defRPr/>
                    </a:pPr>
                    <a:endParaRPr lang="en-US" dirty="0">
                      <a:latin typeface="Arial Regular"/>
                    </a:endParaRPr>
                  </a:p>
                </p:txBody>
              </p:sp>
              <p:sp>
                <p:nvSpPr>
                  <p:cNvPr id="175" name="Freeform: Shape 161">
                    <a:extLst>
                      <a:ext uri="{FF2B5EF4-FFF2-40B4-BE49-F238E27FC236}">
                        <a16:creationId xmlns:a16="http://schemas.microsoft.com/office/drawing/2014/main" id="{A9D06435-9339-4D50-AA7C-E16FD0994397}"/>
                      </a:ext>
                    </a:extLst>
                  </p:cNvPr>
                  <p:cNvSpPr/>
                  <p:nvPr/>
                </p:nvSpPr>
                <p:spPr>
                  <a:xfrm>
                    <a:off x="6155531" y="3531388"/>
                    <a:ext cx="180975" cy="28575"/>
                  </a:xfrm>
                  <a:custGeom>
                    <a:avLst/>
                    <a:gdLst>
                      <a:gd name="connsiteX0" fmla="*/ 169069 w 180975"/>
                      <a:gd name="connsiteY0" fmla="*/ 26194 h 28575"/>
                      <a:gd name="connsiteX1" fmla="*/ 16669 w 180975"/>
                      <a:gd name="connsiteY1" fmla="*/ 26194 h 28575"/>
                      <a:gd name="connsiteX2" fmla="*/ 7144 w 180975"/>
                      <a:gd name="connsiteY2" fmla="*/ 16669 h 28575"/>
                      <a:gd name="connsiteX3" fmla="*/ 16669 w 180975"/>
                      <a:gd name="connsiteY3" fmla="*/ 7144 h 28575"/>
                      <a:gd name="connsiteX4" fmla="*/ 169069 w 180975"/>
                      <a:gd name="connsiteY4" fmla="*/ 7144 h 28575"/>
                      <a:gd name="connsiteX5" fmla="*/ 178594 w 180975"/>
                      <a:gd name="connsiteY5" fmla="*/ 16669 h 28575"/>
                      <a:gd name="connsiteX6" fmla="*/ 169069 w 180975"/>
                      <a:gd name="connsiteY6" fmla="*/ 2619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975" h="28575">
                        <a:moveTo>
                          <a:pt x="169069" y="26194"/>
                        </a:moveTo>
                        <a:lnTo>
                          <a:pt x="16669" y="26194"/>
                        </a:lnTo>
                        <a:cubicBezTo>
                          <a:pt x="11401" y="26194"/>
                          <a:pt x="7144" y="21927"/>
                          <a:pt x="7144" y="16669"/>
                        </a:cubicBezTo>
                        <a:cubicBezTo>
                          <a:pt x="7144" y="11411"/>
                          <a:pt x="11401" y="7144"/>
                          <a:pt x="16669" y="7144"/>
                        </a:cubicBezTo>
                        <a:lnTo>
                          <a:pt x="169069" y="7144"/>
                        </a:lnTo>
                        <a:cubicBezTo>
                          <a:pt x="174336" y="7144"/>
                          <a:pt x="178594" y="11411"/>
                          <a:pt x="178594" y="16669"/>
                        </a:cubicBezTo>
                        <a:cubicBezTo>
                          <a:pt x="178594" y="21927"/>
                          <a:pt x="174336" y="26194"/>
                          <a:pt x="169069" y="26194"/>
                        </a:cubicBezTo>
                      </a:path>
                    </a:pathLst>
                  </a:custGeom>
                  <a:grpFill/>
                  <a:ln w="9525" cap="flat">
                    <a:noFill/>
                    <a:prstDash val="solid"/>
                    <a:miter/>
                  </a:ln>
                </p:spPr>
                <p:txBody>
                  <a:bodyPr anchor="ctr"/>
                  <a:lstStyle/>
                  <a:p>
                    <a:pPr>
                      <a:defRPr/>
                    </a:pPr>
                    <a:endParaRPr lang="en-US" dirty="0">
                      <a:latin typeface="Arial Regular"/>
                    </a:endParaRPr>
                  </a:p>
                </p:txBody>
              </p:sp>
              <p:sp>
                <p:nvSpPr>
                  <p:cNvPr id="176" name="Freeform: Shape 162">
                    <a:extLst>
                      <a:ext uri="{FF2B5EF4-FFF2-40B4-BE49-F238E27FC236}">
                        <a16:creationId xmlns:a16="http://schemas.microsoft.com/office/drawing/2014/main" id="{0DE0C73F-E7BE-49E9-AD3B-40311506E0A3}"/>
                      </a:ext>
                    </a:extLst>
                  </p:cNvPr>
                  <p:cNvSpPr/>
                  <p:nvPr/>
                </p:nvSpPr>
                <p:spPr>
                  <a:xfrm>
                    <a:off x="6269829" y="3493286"/>
                    <a:ext cx="66675" cy="66675"/>
                  </a:xfrm>
                  <a:custGeom>
                    <a:avLst/>
                    <a:gdLst>
                      <a:gd name="connsiteX0" fmla="*/ 54771 w 66675"/>
                      <a:gd name="connsiteY0" fmla="*/ 64296 h 66675"/>
                      <a:gd name="connsiteX1" fmla="*/ 48037 w 66675"/>
                      <a:gd name="connsiteY1" fmla="*/ 61505 h 66675"/>
                      <a:gd name="connsiteX2" fmla="*/ 9937 w 66675"/>
                      <a:gd name="connsiteY2" fmla="*/ 23405 h 66675"/>
                      <a:gd name="connsiteX3" fmla="*/ 9937 w 66675"/>
                      <a:gd name="connsiteY3" fmla="*/ 9937 h 66675"/>
                      <a:gd name="connsiteX4" fmla="*/ 23405 w 66675"/>
                      <a:gd name="connsiteY4" fmla="*/ 9937 h 66675"/>
                      <a:gd name="connsiteX5" fmla="*/ 61505 w 66675"/>
                      <a:gd name="connsiteY5" fmla="*/ 48037 h 66675"/>
                      <a:gd name="connsiteX6" fmla="*/ 61505 w 66675"/>
                      <a:gd name="connsiteY6" fmla="*/ 61505 h 66675"/>
                      <a:gd name="connsiteX7" fmla="*/ 54771 w 66675"/>
                      <a:gd name="connsiteY7" fmla="*/ 64296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66675">
                        <a:moveTo>
                          <a:pt x="54771" y="64296"/>
                        </a:moveTo>
                        <a:cubicBezTo>
                          <a:pt x="52333" y="64296"/>
                          <a:pt x="49894" y="63363"/>
                          <a:pt x="48037" y="61505"/>
                        </a:cubicBezTo>
                        <a:lnTo>
                          <a:pt x="9937" y="23405"/>
                        </a:lnTo>
                        <a:cubicBezTo>
                          <a:pt x="6213" y="19681"/>
                          <a:pt x="6213" y="13661"/>
                          <a:pt x="9937" y="9937"/>
                        </a:cubicBezTo>
                        <a:cubicBezTo>
                          <a:pt x="13661" y="6213"/>
                          <a:pt x="19681" y="6213"/>
                          <a:pt x="23405" y="9937"/>
                        </a:cubicBezTo>
                        <a:lnTo>
                          <a:pt x="61505" y="48037"/>
                        </a:lnTo>
                        <a:cubicBezTo>
                          <a:pt x="65230" y="51761"/>
                          <a:pt x="65230" y="57781"/>
                          <a:pt x="61505" y="61505"/>
                        </a:cubicBezTo>
                        <a:cubicBezTo>
                          <a:pt x="59648" y="63363"/>
                          <a:pt x="57210" y="64296"/>
                          <a:pt x="54771" y="64296"/>
                        </a:cubicBezTo>
                      </a:path>
                    </a:pathLst>
                  </a:custGeom>
                  <a:grpFill/>
                  <a:ln w="9525" cap="flat">
                    <a:noFill/>
                    <a:prstDash val="solid"/>
                    <a:miter/>
                  </a:ln>
                </p:spPr>
                <p:txBody>
                  <a:bodyPr anchor="ctr"/>
                  <a:lstStyle/>
                  <a:p>
                    <a:pPr>
                      <a:defRPr/>
                    </a:pPr>
                    <a:endParaRPr lang="en-US" dirty="0">
                      <a:latin typeface="Arial Regular"/>
                    </a:endParaRPr>
                  </a:p>
                </p:txBody>
              </p:sp>
              <p:sp>
                <p:nvSpPr>
                  <p:cNvPr id="177" name="Freeform: Shape 163">
                    <a:extLst>
                      <a:ext uri="{FF2B5EF4-FFF2-40B4-BE49-F238E27FC236}">
                        <a16:creationId xmlns:a16="http://schemas.microsoft.com/office/drawing/2014/main" id="{9A08A665-C571-4917-A8DE-C1093E10B137}"/>
                      </a:ext>
                    </a:extLst>
                  </p:cNvPr>
                  <p:cNvSpPr/>
                  <p:nvPr/>
                </p:nvSpPr>
                <p:spPr>
                  <a:xfrm>
                    <a:off x="6269829" y="3531386"/>
                    <a:ext cx="66675" cy="66675"/>
                  </a:xfrm>
                  <a:custGeom>
                    <a:avLst/>
                    <a:gdLst>
                      <a:gd name="connsiteX0" fmla="*/ 16671 w 66675"/>
                      <a:gd name="connsiteY0" fmla="*/ 64296 h 66675"/>
                      <a:gd name="connsiteX1" fmla="*/ 9937 w 66675"/>
                      <a:gd name="connsiteY1" fmla="*/ 61505 h 66675"/>
                      <a:gd name="connsiteX2" fmla="*/ 9937 w 66675"/>
                      <a:gd name="connsiteY2" fmla="*/ 48037 h 66675"/>
                      <a:gd name="connsiteX3" fmla="*/ 48037 w 66675"/>
                      <a:gd name="connsiteY3" fmla="*/ 9937 h 66675"/>
                      <a:gd name="connsiteX4" fmla="*/ 61505 w 66675"/>
                      <a:gd name="connsiteY4" fmla="*/ 9937 h 66675"/>
                      <a:gd name="connsiteX5" fmla="*/ 61505 w 66675"/>
                      <a:gd name="connsiteY5" fmla="*/ 23405 h 66675"/>
                      <a:gd name="connsiteX6" fmla="*/ 23405 w 66675"/>
                      <a:gd name="connsiteY6" fmla="*/ 61505 h 66675"/>
                      <a:gd name="connsiteX7" fmla="*/ 16671 w 66675"/>
                      <a:gd name="connsiteY7" fmla="*/ 64296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66675">
                        <a:moveTo>
                          <a:pt x="16671" y="64296"/>
                        </a:moveTo>
                        <a:cubicBezTo>
                          <a:pt x="14233" y="64296"/>
                          <a:pt x="11794" y="63363"/>
                          <a:pt x="9937" y="61505"/>
                        </a:cubicBezTo>
                        <a:cubicBezTo>
                          <a:pt x="6213" y="57781"/>
                          <a:pt x="6213" y="51761"/>
                          <a:pt x="9937" y="48037"/>
                        </a:cubicBezTo>
                        <a:lnTo>
                          <a:pt x="48037" y="9937"/>
                        </a:lnTo>
                        <a:cubicBezTo>
                          <a:pt x="51761" y="6213"/>
                          <a:pt x="57781" y="6213"/>
                          <a:pt x="61505" y="9937"/>
                        </a:cubicBezTo>
                        <a:cubicBezTo>
                          <a:pt x="65230" y="13661"/>
                          <a:pt x="65230" y="19681"/>
                          <a:pt x="61505" y="23405"/>
                        </a:cubicBezTo>
                        <a:lnTo>
                          <a:pt x="23405" y="61505"/>
                        </a:lnTo>
                        <a:cubicBezTo>
                          <a:pt x="21548" y="63363"/>
                          <a:pt x="19110" y="64296"/>
                          <a:pt x="16671" y="64296"/>
                        </a:cubicBezTo>
                      </a:path>
                    </a:pathLst>
                  </a:custGeom>
                  <a:grpFill/>
                  <a:ln w="9525" cap="flat">
                    <a:noFill/>
                    <a:prstDash val="solid"/>
                    <a:miter/>
                  </a:ln>
                </p:spPr>
                <p:txBody>
                  <a:bodyPr anchor="ctr"/>
                  <a:lstStyle/>
                  <a:p>
                    <a:pPr>
                      <a:defRPr/>
                    </a:pPr>
                    <a:endParaRPr lang="en-US" dirty="0">
                      <a:latin typeface="Arial Regular"/>
                    </a:endParaRPr>
                  </a:p>
                </p:txBody>
              </p:sp>
              <p:sp>
                <p:nvSpPr>
                  <p:cNvPr id="178" name="Freeform: Shape 164">
                    <a:extLst>
                      <a:ext uri="{FF2B5EF4-FFF2-40B4-BE49-F238E27FC236}">
                        <a16:creationId xmlns:a16="http://schemas.microsoft.com/office/drawing/2014/main" id="{80A3D56D-A41B-4EA0-AD98-B3155A3EE7A7}"/>
                      </a:ext>
                    </a:extLst>
                  </p:cNvPr>
                  <p:cNvSpPr/>
                  <p:nvPr/>
                </p:nvSpPr>
                <p:spPr>
                  <a:xfrm>
                    <a:off x="6155531" y="3617113"/>
                    <a:ext cx="180975" cy="28575"/>
                  </a:xfrm>
                  <a:custGeom>
                    <a:avLst/>
                    <a:gdLst>
                      <a:gd name="connsiteX0" fmla="*/ 169069 w 180975"/>
                      <a:gd name="connsiteY0" fmla="*/ 26194 h 28575"/>
                      <a:gd name="connsiteX1" fmla="*/ 16669 w 180975"/>
                      <a:gd name="connsiteY1" fmla="*/ 26194 h 28575"/>
                      <a:gd name="connsiteX2" fmla="*/ 7144 w 180975"/>
                      <a:gd name="connsiteY2" fmla="*/ 16669 h 28575"/>
                      <a:gd name="connsiteX3" fmla="*/ 16669 w 180975"/>
                      <a:gd name="connsiteY3" fmla="*/ 7144 h 28575"/>
                      <a:gd name="connsiteX4" fmla="*/ 169069 w 180975"/>
                      <a:gd name="connsiteY4" fmla="*/ 7144 h 28575"/>
                      <a:gd name="connsiteX5" fmla="*/ 178594 w 180975"/>
                      <a:gd name="connsiteY5" fmla="*/ 16669 h 28575"/>
                      <a:gd name="connsiteX6" fmla="*/ 169069 w 180975"/>
                      <a:gd name="connsiteY6" fmla="*/ 2619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975" h="28575">
                        <a:moveTo>
                          <a:pt x="169069" y="26194"/>
                        </a:moveTo>
                        <a:lnTo>
                          <a:pt x="16669" y="26194"/>
                        </a:lnTo>
                        <a:cubicBezTo>
                          <a:pt x="11401" y="26194"/>
                          <a:pt x="7144" y="21927"/>
                          <a:pt x="7144" y="16669"/>
                        </a:cubicBezTo>
                        <a:cubicBezTo>
                          <a:pt x="7144" y="11411"/>
                          <a:pt x="11401" y="7144"/>
                          <a:pt x="16669" y="7144"/>
                        </a:cubicBezTo>
                        <a:lnTo>
                          <a:pt x="169069" y="7144"/>
                        </a:lnTo>
                        <a:cubicBezTo>
                          <a:pt x="174336" y="7144"/>
                          <a:pt x="178594" y="11411"/>
                          <a:pt x="178594" y="16669"/>
                        </a:cubicBezTo>
                        <a:cubicBezTo>
                          <a:pt x="178594" y="21927"/>
                          <a:pt x="174336" y="26194"/>
                          <a:pt x="169069" y="26194"/>
                        </a:cubicBezTo>
                      </a:path>
                    </a:pathLst>
                  </a:custGeom>
                  <a:grpFill/>
                  <a:ln w="9525" cap="flat">
                    <a:noFill/>
                    <a:prstDash val="solid"/>
                    <a:miter/>
                  </a:ln>
                </p:spPr>
                <p:txBody>
                  <a:bodyPr anchor="ctr"/>
                  <a:lstStyle/>
                  <a:p>
                    <a:pPr>
                      <a:defRPr/>
                    </a:pPr>
                    <a:endParaRPr lang="en-US" dirty="0">
                      <a:latin typeface="Arial Regular"/>
                    </a:endParaRPr>
                  </a:p>
                </p:txBody>
              </p:sp>
              <p:sp>
                <p:nvSpPr>
                  <p:cNvPr id="179" name="Freeform: Shape 165">
                    <a:extLst>
                      <a:ext uri="{FF2B5EF4-FFF2-40B4-BE49-F238E27FC236}">
                        <a16:creationId xmlns:a16="http://schemas.microsoft.com/office/drawing/2014/main" id="{707E4D03-FFAD-4776-8AF3-6556A22418FE}"/>
                      </a:ext>
                    </a:extLst>
                  </p:cNvPr>
                  <p:cNvSpPr/>
                  <p:nvPr/>
                </p:nvSpPr>
                <p:spPr>
                  <a:xfrm>
                    <a:off x="6155529" y="3617111"/>
                    <a:ext cx="66675" cy="66675"/>
                  </a:xfrm>
                  <a:custGeom>
                    <a:avLst/>
                    <a:gdLst>
                      <a:gd name="connsiteX0" fmla="*/ 54771 w 66675"/>
                      <a:gd name="connsiteY0" fmla="*/ 64296 h 66675"/>
                      <a:gd name="connsiteX1" fmla="*/ 48037 w 66675"/>
                      <a:gd name="connsiteY1" fmla="*/ 61505 h 66675"/>
                      <a:gd name="connsiteX2" fmla="*/ 9937 w 66675"/>
                      <a:gd name="connsiteY2" fmla="*/ 23405 h 66675"/>
                      <a:gd name="connsiteX3" fmla="*/ 9937 w 66675"/>
                      <a:gd name="connsiteY3" fmla="*/ 9937 h 66675"/>
                      <a:gd name="connsiteX4" fmla="*/ 23405 w 66675"/>
                      <a:gd name="connsiteY4" fmla="*/ 9937 h 66675"/>
                      <a:gd name="connsiteX5" fmla="*/ 61505 w 66675"/>
                      <a:gd name="connsiteY5" fmla="*/ 48037 h 66675"/>
                      <a:gd name="connsiteX6" fmla="*/ 61505 w 66675"/>
                      <a:gd name="connsiteY6" fmla="*/ 61505 h 66675"/>
                      <a:gd name="connsiteX7" fmla="*/ 54771 w 66675"/>
                      <a:gd name="connsiteY7" fmla="*/ 64296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66675">
                        <a:moveTo>
                          <a:pt x="54771" y="64296"/>
                        </a:moveTo>
                        <a:cubicBezTo>
                          <a:pt x="52333" y="64296"/>
                          <a:pt x="49894" y="63363"/>
                          <a:pt x="48037" y="61505"/>
                        </a:cubicBezTo>
                        <a:lnTo>
                          <a:pt x="9937" y="23405"/>
                        </a:lnTo>
                        <a:cubicBezTo>
                          <a:pt x="6213" y="19681"/>
                          <a:pt x="6213" y="13661"/>
                          <a:pt x="9937" y="9937"/>
                        </a:cubicBezTo>
                        <a:cubicBezTo>
                          <a:pt x="13661" y="6213"/>
                          <a:pt x="19681" y="6213"/>
                          <a:pt x="23405" y="9937"/>
                        </a:cubicBezTo>
                        <a:lnTo>
                          <a:pt x="61505" y="48037"/>
                        </a:lnTo>
                        <a:cubicBezTo>
                          <a:pt x="65230" y="51761"/>
                          <a:pt x="65230" y="57781"/>
                          <a:pt x="61505" y="61505"/>
                        </a:cubicBezTo>
                        <a:cubicBezTo>
                          <a:pt x="59648" y="63363"/>
                          <a:pt x="57210" y="64296"/>
                          <a:pt x="54771" y="64296"/>
                        </a:cubicBezTo>
                      </a:path>
                    </a:pathLst>
                  </a:custGeom>
                  <a:grpFill/>
                  <a:ln w="9525" cap="flat">
                    <a:noFill/>
                    <a:prstDash val="solid"/>
                    <a:miter/>
                  </a:ln>
                </p:spPr>
                <p:txBody>
                  <a:bodyPr anchor="ctr"/>
                  <a:lstStyle/>
                  <a:p>
                    <a:pPr>
                      <a:defRPr/>
                    </a:pPr>
                    <a:endParaRPr lang="en-US" dirty="0">
                      <a:latin typeface="Arial Regular"/>
                    </a:endParaRPr>
                  </a:p>
                </p:txBody>
              </p:sp>
              <p:sp>
                <p:nvSpPr>
                  <p:cNvPr id="180" name="Freeform: Shape 166">
                    <a:extLst>
                      <a:ext uri="{FF2B5EF4-FFF2-40B4-BE49-F238E27FC236}">
                        <a16:creationId xmlns:a16="http://schemas.microsoft.com/office/drawing/2014/main" id="{2C1A22F1-89E5-4204-8C86-97AFA0538DD0}"/>
                      </a:ext>
                    </a:extLst>
                  </p:cNvPr>
                  <p:cNvSpPr/>
                  <p:nvPr/>
                </p:nvSpPr>
                <p:spPr>
                  <a:xfrm>
                    <a:off x="6155529" y="3579011"/>
                    <a:ext cx="66675" cy="66675"/>
                  </a:xfrm>
                  <a:custGeom>
                    <a:avLst/>
                    <a:gdLst>
                      <a:gd name="connsiteX0" fmla="*/ 16671 w 66675"/>
                      <a:gd name="connsiteY0" fmla="*/ 64296 h 66675"/>
                      <a:gd name="connsiteX1" fmla="*/ 9937 w 66675"/>
                      <a:gd name="connsiteY1" fmla="*/ 61505 h 66675"/>
                      <a:gd name="connsiteX2" fmla="*/ 9937 w 66675"/>
                      <a:gd name="connsiteY2" fmla="*/ 48037 h 66675"/>
                      <a:gd name="connsiteX3" fmla="*/ 48037 w 66675"/>
                      <a:gd name="connsiteY3" fmla="*/ 9937 h 66675"/>
                      <a:gd name="connsiteX4" fmla="*/ 61505 w 66675"/>
                      <a:gd name="connsiteY4" fmla="*/ 9937 h 66675"/>
                      <a:gd name="connsiteX5" fmla="*/ 61505 w 66675"/>
                      <a:gd name="connsiteY5" fmla="*/ 23405 h 66675"/>
                      <a:gd name="connsiteX6" fmla="*/ 23405 w 66675"/>
                      <a:gd name="connsiteY6" fmla="*/ 61505 h 66675"/>
                      <a:gd name="connsiteX7" fmla="*/ 16671 w 66675"/>
                      <a:gd name="connsiteY7" fmla="*/ 64296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66675">
                        <a:moveTo>
                          <a:pt x="16671" y="64296"/>
                        </a:moveTo>
                        <a:cubicBezTo>
                          <a:pt x="14233" y="64296"/>
                          <a:pt x="11794" y="63363"/>
                          <a:pt x="9937" y="61505"/>
                        </a:cubicBezTo>
                        <a:cubicBezTo>
                          <a:pt x="6213" y="57781"/>
                          <a:pt x="6213" y="51761"/>
                          <a:pt x="9937" y="48037"/>
                        </a:cubicBezTo>
                        <a:lnTo>
                          <a:pt x="48037" y="9937"/>
                        </a:lnTo>
                        <a:cubicBezTo>
                          <a:pt x="51761" y="6213"/>
                          <a:pt x="57781" y="6213"/>
                          <a:pt x="61505" y="9937"/>
                        </a:cubicBezTo>
                        <a:cubicBezTo>
                          <a:pt x="65230" y="13661"/>
                          <a:pt x="65230" y="19681"/>
                          <a:pt x="61505" y="23405"/>
                        </a:cubicBezTo>
                        <a:lnTo>
                          <a:pt x="23405" y="61505"/>
                        </a:lnTo>
                        <a:cubicBezTo>
                          <a:pt x="21548" y="63363"/>
                          <a:pt x="19110" y="64296"/>
                          <a:pt x="16671" y="64296"/>
                        </a:cubicBezTo>
                      </a:path>
                    </a:pathLst>
                  </a:custGeom>
                  <a:grpFill/>
                  <a:ln w="9525" cap="flat">
                    <a:noFill/>
                    <a:prstDash val="solid"/>
                    <a:miter/>
                  </a:ln>
                </p:spPr>
                <p:txBody>
                  <a:bodyPr anchor="ctr"/>
                  <a:lstStyle/>
                  <a:p>
                    <a:pPr>
                      <a:defRPr/>
                    </a:pPr>
                    <a:endParaRPr lang="en-US" dirty="0">
                      <a:latin typeface="Arial Regular"/>
                    </a:endParaRPr>
                  </a:p>
                </p:txBody>
              </p:sp>
            </p:grpSp>
          </p:grpSp>
          <p:cxnSp>
            <p:nvCxnSpPr>
              <p:cNvPr id="161" name="Straight Connector 160">
                <a:extLst>
                  <a:ext uri="{FF2B5EF4-FFF2-40B4-BE49-F238E27FC236}">
                    <a16:creationId xmlns:a16="http://schemas.microsoft.com/office/drawing/2014/main" id="{0970FE16-7156-4698-93B0-CE1FA5AF434E}"/>
                  </a:ext>
                </a:extLst>
              </p:cNvPr>
              <p:cNvCxnSpPr/>
              <p:nvPr/>
            </p:nvCxnSpPr>
            <p:spPr>
              <a:xfrm>
                <a:off x="4967335" y="4503633"/>
                <a:ext cx="539707" cy="235289"/>
              </a:xfrm>
              <a:prstGeom prst="line">
                <a:avLst/>
              </a:prstGeom>
              <a:ln>
                <a:solidFill>
                  <a:schemeClr val="bg1"/>
                </a:solidFill>
              </a:ln>
            </p:spPr>
            <p:style>
              <a:lnRef idx="1">
                <a:schemeClr val="accent5"/>
              </a:lnRef>
              <a:fillRef idx="0">
                <a:schemeClr val="accent5"/>
              </a:fillRef>
              <a:effectRef idx="0">
                <a:schemeClr val="accent5"/>
              </a:effectRef>
              <a:fontRef idx="minor">
                <a:schemeClr val="tx1"/>
              </a:fontRef>
            </p:style>
          </p:cxnSp>
          <p:cxnSp>
            <p:nvCxnSpPr>
              <p:cNvPr id="162" name="Straight Connector 161">
                <a:extLst>
                  <a:ext uri="{FF2B5EF4-FFF2-40B4-BE49-F238E27FC236}">
                    <a16:creationId xmlns:a16="http://schemas.microsoft.com/office/drawing/2014/main" id="{F47FD82C-3FBF-4C8D-8E37-E7C0FEC35988}"/>
                  </a:ext>
                </a:extLst>
              </p:cNvPr>
              <p:cNvCxnSpPr>
                <a:stCxn id="155" idx="6"/>
              </p:cNvCxnSpPr>
              <p:nvPr/>
            </p:nvCxnSpPr>
            <p:spPr>
              <a:xfrm>
                <a:off x="5164231" y="3869227"/>
                <a:ext cx="650461" cy="0"/>
              </a:xfrm>
              <a:prstGeom prst="line">
                <a:avLst/>
              </a:prstGeom>
              <a:ln>
                <a:solidFill>
                  <a:schemeClr val="bg1"/>
                </a:solidFill>
              </a:ln>
            </p:spPr>
            <p:style>
              <a:lnRef idx="1">
                <a:schemeClr val="accent5"/>
              </a:lnRef>
              <a:fillRef idx="0">
                <a:schemeClr val="accent5"/>
              </a:fillRef>
              <a:effectRef idx="0">
                <a:schemeClr val="accent5"/>
              </a:effectRef>
              <a:fontRef idx="minor">
                <a:schemeClr val="tx1"/>
              </a:fontRef>
            </p:style>
          </p:cxnSp>
          <p:cxnSp>
            <p:nvCxnSpPr>
              <p:cNvPr id="163" name="Straight Connector 162">
                <a:extLst>
                  <a:ext uri="{FF2B5EF4-FFF2-40B4-BE49-F238E27FC236}">
                    <a16:creationId xmlns:a16="http://schemas.microsoft.com/office/drawing/2014/main" id="{FBCD3FCA-FC84-40AB-9370-7E3E8F3F2FA7}"/>
                  </a:ext>
                </a:extLst>
              </p:cNvPr>
              <p:cNvCxnSpPr>
                <a:stCxn id="155" idx="7"/>
              </p:cNvCxnSpPr>
              <p:nvPr/>
            </p:nvCxnSpPr>
            <p:spPr>
              <a:xfrm flipV="1">
                <a:off x="5130829" y="3011732"/>
                <a:ext cx="534433" cy="775580"/>
              </a:xfrm>
              <a:prstGeom prst="line">
                <a:avLst/>
              </a:prstGeom>
              <a:ln>
                <a:solidFill>
                  <a:schemeClr val="bg1"/>
                </a:solidFill>
              </a:ln>
            </p:spPr>
            <p:style>
              <a:lnRef idx="1">
                <a:schemeClr val="accent5"/>
              </a:lnRef>
              <a:fillRef idx="0">
                <a:schemeClr val="accent5"/>
              </a:fillRef>
              <a:effectRef idx="0">
                <a:schemeClr val="accent5"/>
              </a:effectRef>
              <a:fontRef idx="minor">
                <a:schemeClr val="tx1"/>
              </a:fontRef>
            </p:style>
          </p:cxnSp>
        </p:grpSp>
      </p:grpSp>
    </p:spTree>
    <p:extLst>
      <p:ext uri="{BB962C8B-B14F-4D97-AF65-F5344CB8AC3E}">
        <p14:creationId xmlns:p14="http://schemas.microsoft.com/office/powerpoint/2010/main" val="2762952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879284" y="263269"/>
            <a:ext cx="7210500" cy="911100"/>
          </a:xfrm>
          <a:prstGeom prst="rect">
            <a:avLst/>
          </a:prstGeom>
        </p:spPr>
        <p:txBody>
          <a:bodyPr spcFirstLastPara="1" wrap="square" lIns="91425" tIns="45700" rIns="91425" bIns="45700" anchor="ctr" anchorCtr="0">
            <a:noAutofit/>
          </a:bodyPr>
          <a:lstStyle/>
          <a:p>
            <a:pPr algn="just"/>
            <a:r>
              <a:rPr lang="de-DE" sz="6600" kern="1200" spc="-410" dirty="0">
                <a:solidFill>
                  <a:srgbClr val="135DAB"/>
                </a:solidFill>
                <a:latin typeface="Bahnschrift" panose="020B0502040204020203" pitchFamily="34" charset="0"/>
                <a:ea typeface="+mn-ea"/>
              </a:rPr>
              <a:t>Outline</a:t>
            </a:r>
            <a:endParaRPr sz="6600" kern="1200" spc="-410" dirty="0">
              <a:solidFill>
                <a:srgbClr val="135DAB"/>
              </a:solidFill>
              <a:latin typeface="Bahnschrift" panose="020B0502040204020203" pitchFamily="34" charset="0"/>
              <a:ea typeface="+mn-ea"/>
            </a:endParaRPr>
          </a:p>
        </p:txBody>
      </p:sp>
      <p:sp>
        <p:nvSpPr>
          <p:cNvPr id="40" name="Google Shape;40;p6"/>
          <p:cNvSpPr txBox="1">
            <a:spLocks noGrp="1"/>
          </p:cNvSpPr>
          <p:nvPr>
            <p:ph type="body" idx="1"/>
          </p:nvPr>
        </p:nvSpPr>
        <p:spPr>
          <a:xfrm>
            <a:off x="738554" y="1316325"/>
            <a:ext cx="10282372" cy="5066002"/>
          </a:xfrm>
          <a:prstGeom prst="rect">
            <a:avLst/>
          </a:prstGeom>
        </p:spPr>
        <p:txBody>
          <a:bodyPr spcFirstLastPara="1" wrap="square" lIns="91425" tIns="45700" rIns="91425" bIns="45700" anchor="t" anchorCtr="0">
            <a:noAutofit/>
          </a:bodyPr>
          <a:lstStyle/>
          <a:p>
            <a:pPr marL="342900" lvl="0" indent="-342900" algn="just">
              <a:lnSpc>
                <a:spcPct val="250000"/>
              </a:lnSpc>
              <a:buClr>
                <a:srgbClr val="00B0F0"/>
              </a:buClr>
              <a:buFont typeface="Wingdings" panose="05000000000000000000" pitchFamily="2" charset="2"/>
              <a:buChar char="q"/>
            </a:pPr>
            <a:r>
              <a:rPr lang="en-US" sz="2800" b="1" dirty="0">
                <a:solidFill>
                  <a:srgbClr val="002060"/>
                </a:solidFill>
                <a:latin typeface="Bahnschrift" panose="020B0502040204020203" pitchFamily="34" charset="0"/>
              </a:rPr>
              <a:t>Real economic activities</a:t>
            </a:r>
          </a:p>
          <a:p>
            <a:pPr marL="800969" lvl="1" indent="-342900" algn="just">
              <a:lnSpc>
                <a:spcPct val="250000"/>
              </a:lnSpc>
              <a:buClr>
                <a:srgbClr val="00B0F0"/>
              </a:buClr>
              <a:buFont typeface="Wingdings" panose="05000000000000000000" pitchFamily="2" charset="2"/>
              <a:buChar char="q"/>
            </a:pPr>
            <a:r>
              <a:rPr lang="en-US" sz="2000" b="1" dirty="0">
                <a:solidFill>
                  <a:srgbClr val="002060"/>
                </a:solidFill>
                <a:latin typeface="Bahnschrift" panose="020B0502040204020203" pitchFamily="34" charset="0"/>
              </a:rPr>
              <a:t>GDP</a:t>
            </a:r>
          </a:p>
          <a:p>
            <a:pPr marL="800969" lvl="1" indent="-342900" algn="just">
              <a:lnSpc>
                <a:spcPct val="250000"/>
              </a:lnSpc>
              <a:buClr>
                <a:srgbClr val="00B0F0"/>
              </a:buClr>
              <a:buFont typeface="Wingdings" panose="05000000000000000000" pitchFamily="2" charset="2"/>
              <a:buChar char="q"/>
            </a:pPr>
            <a:r>
              <a:rPr lang="en-US" sz="2000" b="1" dirty="0">
                <a:solidFill>
                  <a:srgbClr val="002060"/>
                </a:solidFill>
                <a:latin typeface="Bahnschrift" panose="020B0502040204020203" pitchFamily="34" charset="0"/>
              </a:rPr>
              <a:t>Prices: Inflation &amp; Exchange Rates</a:t>
            </a:r>
          </a:p>
          <a:p>
            <a:pPr marL="342900" lvl="0" indent="-342900" algn="just">
              <a:lnSpc>
                <a:spcPct val="250000"/>
              </a:lnSpc>
              <a:buClr>
                <a:srgbClr val="00B0F0"/>
              </a:buClr>
              <a:buFont typeface="Wingdings" panose="05000000000000000000" pitchFamily="2" charset="2"/>
              <a:buChar char="q"/>
            </a:pPr>
            <a:r>
              <a:rPr lang="en-US" sz="2800" b="1" dirty="0">
                <a:solidFill>
                  <a:srgbClr val="002060"/>
                </a:solidFill>
                <a:latin typeface="Bahnschrift" panose="020B0502040204020203" pitchFamily="34" charset="0"/>
              </a:rPr>
              <a:t>Fiscal </a:t>
            </a:r>
          </a:p>
          <a:p>
            <a:pPr marL="342900" indent="-342900" algn="just">
              <a:lnSpc>
                <a:spcPct val="250000"/>
              </a:lnSpc>
              <a:buClr>
                <a:srgbClr val="00B0F0"/>
              </a:buClr>
              <a:buFont typeface="Wingdings" panose="05000000000000000000" pitchFamily="2" charset="2"/>
              <a:buChar char="q"/>
            </a:pPr>
            <a:r>
              <a:rPr lang="en-US" sz="2800" b="1" dirty="0">
                <a:solidFill>
                  <a:srgbClr val="002060"/>
                </a:solidFill>
                <a:latin typeface="Bahnschrift" panose="020B0502040204020203" pitchFamily="34" charset="0"/>
              </a:rPr>
              <a:t>Public debt</a:t>
            </a:r>
          </a:p>
        </p:txBody>
      </p:sp>
      <p:grpSp>
        <p:nvGrpSpPr>
          <p:cNvPr id="2" name="object 12">
            <a:extLst>
              <a:ext uri="{FF2B5EF4-FFF2-40B4-BE49-F238E27FC236}">
                <a16:creationId xmlns:a16="http://schemas.microsoft.com/office/drawing/2014/main" id="{99C84B42-B715-59A8-BB7D-EBD21C628675}"/>
              </a:ext>
            </a:extLst>
          </p:cNvPr>
          <p:cNvGrpSpPr/>
          <p:nvPr/>
        </p:nvGrpSpPr>
        <p:grpSpPr>
          <a:xfrm>
            <a:off x="1414" y="6657705"/>
            <a:ext cx="12191081" cy="195307"/>
            <a:chOff x="0" y="6645376"/>
            <a:chExt cx="12168505" cy="194945"/>
          </a:xfrm>
        </p:grpSpPr>
        <p:sp>
          <p:nvSpPr>
            <p:cNvPr id="3" name="object 13">
              <a:extLst>
                <a:ext uri="{FF2B5EF4-FFF2-40B4-BE49-F238E27FC236}">
                  <a16:creationId xmlns:a16="http://schemas.microsoft.com/office/drawing/2014/main" id="{2D0C515F-99D6-A290-150C-11D3AB91B729}"/>
                </a:ext>
              </a:extLst>
            </p:cNvPr>
            <p:cNvSpPr/>
            <p:nvPr/>
          </p:nvSpPr>
          <p:spPr>
            <a:xfrm>
              <a:off x="0" y="6645376"/>
              <a:ext cx="4050029" cy="194945"/>
            </a:xfrm>
            <a:custGeom>
              <a:avLst/>
              <a:gdLst/>
              <a:ahLst/>
              <a:cxnLst/>
              <a:rect l="l" t="t" r="r" b="b"/>
              <a:pathLst>
                <a:path w="4050029" h="194945">
                  <a:moveTo>
                    <a:pt x="4049890" y="0"/>
                  </a:moveTo>
                  <a:lnTo>
                    <a:pt x="0" y="0"/>
                  </a:lnTo>
                  <a:lnTo>
                    <a:pt x="0" y="194627"/>
                  </a:lnTo>
                  <a:lnTo>
                    <a:pt x="4049890" y="194627"/>
                  </a:lnTo>
                  <a:lnTo>
                    <a:pt x="4049890" y="0"/>
                  </a:lnTo>
                  <a:close/>
                </a:path>
              </a:pathLst>
            </a:custGeom>
            <a:solidFill>
              <a:srgbClr val="2C5CA9"/>
            </a:solidFill>
          </p:spPr>
          <p:txBody>
            <a:bodyPr wrap="square" lIns="0" tIns="0" rIns="0" bIns="0" rtlCol="0"/>
            <a:lstStyle/>
            <a:p>
              <a:endParaRPr sz="1403"/>
            </a:p>
          </p:txBody>
        </p:sp>
        <p:sp>
          <p:nvSpPr>
            <p:cNvPr id="4" name="object 14">
              <a:extLst>
                <a:ext uri="{FF2B5EF4-FFF2-40B4-BE49-F238E27FC236}">
                  <a16:creationId xmlns:a16="http://schemas.microsoft.com/office/drawing/2014/main" id="{3862943B-AEE7-CCB5-7715-C197148D152B}"/>
                </a:ext>
              </a:extLst>
            </p:cNvPr>
            <p:cNvSpPr/>
            <p:nvPr/>
          </p:nvSpPr>
          <p:spPr>
            <a:xfrm>
              <a:off x="4049890" y="6645376"/>
              <a:ext cx="4068445" cy="194945"/>
            </a:xfrm>
            <a:custGeom>
              <a:avLst/>
              <a:gdLst/>
              <a:ahLst/>
              <a:cxnLst/>
              <a:rect l="l" t="t" r="r" b="b"/>
              <a:pathLst>
                <a:path w="4068445" h="194945">
                  <a:moveTo>
                    <a:pt x="4068229" y="0"/>
                  </a:moveTo>
                  <a:lnTo>
                    <a:pt x="0" y="0"/>
                  </a:lnTo>
                  <a:lnTo>
                    <a:pt x="0" y="194627"/>
                  </a:lnTo>
                  <a:lnTo>
                    <a:pt x="4068229" y="194627"/>
                  </a:lnTo>
                  <a:lnTo>
                    <a:pt x="4068229" y="0"/>
                  </a:lnTo>
                  <a:close/>
                </a:path>
              </a:pathLst>
            </a:custGeom>
            <a:solidFill>
              <a:srgbClr val="149ED9"/>
            </a:solidFill>
          </p:spPr>
          <p:txBody>
            <a:bodyPr wrap="square" lIns="0" tIns="0" rIns="0" bIns="0" rtlCol="0"/>
            <a:lstStyle/>
            <a:p>
              <a:endParaRPr sz="1403"/>
            </a:p>
          </p:txBody>
        </p:sp>
        <p:sp>
          <p:nvSpPr>
            <p:cNvPr id="5" name="object 15">
              <a:extLst>
                <a:ext uri="{FF2B5EF4-FFF2-40B4-BE49-F238E27FC236}">
                  <a16:creationId xmlns:a16="http://schemas.microsoft.com/office/drawing/2014/main" id="{ED902506-13C1-1C2B-AAD3-A0BC2ABF5B34}"/>
                </a:ext>
              </a:extLst>
            </p:cNvPr>
            <p:cNvSpPr/>
            <p:nvPr/>
          </p:nvSpPr>
          <p:spPr>
            <a:xfrm>
              <a:off x="8118119" y="6645376"/>
              <a:ext cx="4050029" cy="194945"/>
            </a:xfrm>
            <a:custGeom>
              <a:avLst/>
              <a:gdLst/>
              <a:ahLst/>
              <a:cxnLst/>
              <a:rect l="l" t="t" r="r" b="b"/>
              <a:pathLst>
                <a:path w="4050029" h="194945">
                  <a:moveTo>
                    <a:pt x="4049864" y="0"/>
                  </a:moveTo>
                  <a:lnTo>
                    <a:pt x="0" y="0"/>
                  </a:lnTo>
                  <a:lnTo>
                    <a:pt x="0" y="194627"/>
                  </a:lnTo>
                  <a:lnTo>
                    <a:pt x="4049864" y="194627"/>
                  </a:lnTo>
                  <a:lnTo>
                    <a:pt x="4049864" y="0"/>
                  </a:lnTo>
                  <a:close/>
                </a:path>
              </a:pathLst>
            </a:custGeom>
            <a:solidFill>
              <a:srgbClr val="F8D10A"/>
            </a:solidFill>
          </p:spPr>
          <p:txBody>
            <a:bodyPr wrap="square" lIns="0" tIns="0" rIns="0" bIns="0" rtlCol="0"/>
            <a:lstStyle/>
            <a:p>
              <a:endParaRPr sz="1403"/>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69">
          <a:extLst>
            <a:ext uri="{FF2B5EF4-FFF2-40B4-BE49-F238E27FC236}">
              <a16:creationId xmlns:a16="http://schemas.microsoft.com/office/drawing/2014/main" id="{13D76DE9-DBA3-C5D0-475D-D38E3F135F8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B4983B-9D1D-F53D-8474-766C0CEDDB62}"/>
              </a:ext>
            </a:extLst>
          </p:cNvPr>
          <p:cNvSpPr>
            <a:spLocks noGrp="1"/>
          </p:cNvSpPr>
          <p:nvPr>
            <p:ph type="sldNum" sz="quarter" idx="12"/>
          </p:nvPr>
        </p:nvSpPr>
        <p:spPr>
          <a:xfrm>
            <a:off x="9736" y="290388"/>
            <a:ext cx="61565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4617368-41BA-4894-91AF-0AE86004FFB9}" type="slidenum">
              <a:rPr kumimoji="0" lang="en-GB" sz="1200" b="0" i="0" u="none" strike="noStrike" kern="1200" cap="none" spc="0" normalizeH="0" baseline="0" noProof="0" smtClean="0">
                <a:ln>
                  <a:noFill/>
                </a:ln>
                <a:solidFill>
                  <a:prstClr val="white"/>
                </a:solidFill>
                <a:effectLst/>
                <a:uLnTx/>
                <a:uFillTx/>
                <a:latin typeface="Arial" panose="020B0604020202020204" pitchFamily="34" charset="0"/>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5" name="TextBox 64">
            <a:extLst>
              <a:ext uri="{FF2B5EF4-FFF2-40B4-BE49-F238E27FC236}">
                <a16:creationId xmlns:a16="http://schemas.microsoft.com/office/drawing/2014/main" id="{167A32AE-2DB0-9D81-2116-B1DC154926E7}"/>
              </a:ext>
            </a:extLst>
          </p:cNvPr>
          <p:cNvSpPr txBox="1"/>
          <p:nvPr/>
        </p:nvSpPr>
        <p:spPr>
          <a:xfrm>
            <a:off x="1547114" y="861500"/>
            <a:ext cx="949798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2"/>
                </a:solidFill>
                <a:effectLst/>
                <a:uLnTx/>
                <a:uFillTx/>
                <a:latin typeface="Cambria" panose="02040503050406030204" pitchFamily="18" charset="0"/>
                <a:ea typeface="+mn-ea"/>
                <a:cs typeface="+mn-cs"/>
              </a:rPr>
              <a:t>Budget Transparency- </a:t>
            </a:r>
            <a:r>
              <a:rPr kumimoji="0" lang="en-US" b="0" i="0" u="none" strike="noStrike" kern="1200" cap="none" spc="0" normalizeH="0" baseline="0" noProof="0" dirty="0">
                <a:ln>
                  <a:noFill/>
                </a:ln>
                <a:solidFill>
                  <a:schemeClr val="tx2"/>
                </a:solidFill>
                <a:effectLst/>
                <a:uLnTx/>
                <a:uFillTx/>
                <a:latin typeface="Cambria" panose="02040503050406030204" pitchFamily="18" charset="0"/>
                <a:ea typeface="+mn-ea"/>
                <a:cs typeface="+mn-cs"/>
              </a:rPr>
              <a:t>Rwanda rankings in OBS (2021 vs 2023)</a:t>
            </a:r>
            <a:endParaRPr kumimoji="0" lang="en-IN" b="0" i="0" u="none" strike="noStrike" kern="1200" cap="none" spc="0" normalizeH="0" baseline="0" noProof="0" dirty="0">
              <a:ln>
                <a:noFill/>
              </a:ln>
              <a:solidFill>
                <a:schemeClr val="tx2"/>
              </a:solidFill>
              <a:effectLst/>
              <a:uLnTx/>
              <a:uFillTx/>
              <a:latin typeface="Cambria" panose="02040503050406030204" pitchFamily="18" charset="0"/>
              <a:ea typeface="+mn-ea"/>
              <a:cs typeface="+mn-cs"/>
            </a:endParaRPr>
          </a:p>
        </p:txBody>
      </p:sp>
      <p:sp>
        <p:nvSpPr>
          <p:cNvPr id="11" name="Content Placeholder 2">
            <a:extLst>
              <a:ext uri="{FF2B5EF4-FFF2-40B4-BE49-F238E27FC236}">
                <a16:creationId xmlns:a16="http://schemas.microsoft.com/office/drawing/2014/main" id="{78BFCB78-1137-49BA-9929-9ACC20DF6E98}"/>
              </a:ext>
            </a:extLst>
          </p:cNvPr>
          <p:cNvSpPr txBox="1">
            <a:spLocks/>
          </p:cNvSpPr>
          <p:nvPr/>
        </p:nvSpPr>
        <p:spPr bwMode="auto">
          <a:xfrm>
            <a:off x="317562" y="1990818"/>
            <a:ext cx="4412512" cy="475252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ts val="600"/>
              </a:spcBef>
              <a:spcAft>
                <a:spcPct val="0"/>
              </a:spcAft>
              <a:buClr>
                <a:schemeClr val="accent1"/>
              </a:buClr>
              <a:buSzPct val="76000"/>
              <a:buFont typeface="Wingdings 3" panose="05040102010807070707" pitchFamily="18" charset="2"/>
              <a:buChar char=""/>
              <a:defRPr sz="2400" kern="1200">
                <a:solidFill>
                  <a:schemeClr val="tx1"/>
                </a:solidFill>
                <a:latin typeface="+mn-lt"/>
                <a:ea typeface="+mn-ea"/>
                <a:cs typeface="+mn-cs"/>
              </a:defRPr>
            </a:lvl1pPr>
            <a:lvl2pPr marL="547688" indent="-273050" algn="l" rtl="0" eaLnBrk="0" fontAlgn="base" hangingPunct="0">
              <a:spcBef>
                <a:spcPts val="500"/>
              </a:spcBef>
              <a:spcAft>
                <a:spcPct val="0"/>
              </a:spcAft>
              <a:buClr>
                <a:schemeClr val="accent2"/>
              </a:buClr>
              <a:buSzPct val="76000"/>
              <a:buFont typeface="Wingdings 3" panose="05040102010807070707" pitchFamily="18" charset="2"/>
              <a:buChar char=""/>
              <a:defRPr sz="2000" kern="1200">
                <a:solidFill>
                  <a:schemeClr val="tx2"/>
                </a:solidFill>
                <a:latin typeface="+mn-lt"/>
                <a:ea typeface="+mn-ea"/>
                <a:cs typeface="+mn-cs"/>
              </a:defRPr>
            </a:lvl2pPr>
            <a:lvl3pPr marL="822325" indent="-228600" algn="l" rtl="0" eaLnBrk="0" fontAlgn="base" hangingPunct="0">
              <a:spcBef>
                <a:spcPts val="500"/>
              </a:spcBef>
              <a:spcAft>
                <a:spcPct val="0"/>
              </a:spcAft>
              <a:buClr>
                <a:srgbClr val="BCBCBC"/>
              </a:buClr>
              <a:buSzPct val="76000"/>
              <a:buFont typeface="Wingdings 3" panose="05040102010807070707" pitchFamily="18" charset="2"/>
              <a:buChar char=""/>
              <a:defRPr sz="2400" kern="1200">
                <a:solidFill>
                  <a:schemeClr val="tx1"/>
                </a:solidFill>
                <a:latin typeface="+mn-lt"/>
                <a:ea typeface="+mn-ea"/>
                <a:cs typeface="+mn-cs"/>
              </a:defRPr>
            </a:lvl3pPr>
            <a:lvl4pPr marL="1096963" indent="-228600" algn="l" rtl="0" eaLnBrk="0" fontAlgn="base" hangingPunct="0">
              <a:spcBef>
                <a:spcPts val="400"/>
              </a:spcBef>
              <a:spcAft>
                <a:spcPct val="0"/>
              </a:spcAft>
              <a:buClr>
                <a:srgbClr val="23A900"/>
              </a:buClr>
              <a:buSzPct val="70000"/>
              <a:buFont typeface="Wingdings" panose="05000000000000000000" pitchFamily="2" charset="2"/>
              <a:buChar char=""/>
              <a:defRPr sz="2000" kern="1200">
                <a:solidFill>
                  <a:schemeClr val="tx1"/>
                </a:solidFill>
                <a:latin typeface="+mn-lt"/>
                <a:ea typeface="+mn-ea"/>
                <a:cs typeface="+mn-cs"/>
              </a:defRPr>
            </a:lvl4pPr>
            <a:lvl5pPr marL="1371600" indent="-228600" algn="l" rtl="0" eaLnBrk="0" fontAlgn="base" hangingPunct="0">
              <a:spcBef>
                <a:spcPts val="300"/>
              </a:spcBef>
              <a:spcAft>
                <a:spcPct val="0"/>
              </a:spcAft>
              <a:buClr>
                <a:schemeClr val="accent2"/>
              </a:buClr>
              <a:buSzPct val="70000"/>
              <a:buFont typeface="Wingdings" panose="05000000000000000000" pitchFamily="2" charset="2"/>
              <a:buChar char=""/>
              <a:defRPr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spcAft>
                <a:spcPts val="1200"/>
              </a:spcAft>
              <a:buClr>
                <a:srgbClr val="29C000"/>
              </a:buClr>
              <a:buFont typeface="Wingdings" panose="05000000000000000000" pitchFamily="2" charset="2"/>
              <a:buChar char="ü"/>
              <a:defRPr/>
            </a:pPr>
            <a:r>
              <a:rPr lang="en-US" dirty="0">
                <a:latin typeface="Times New Roman" panose="02020603050405020304" pitchFamily="18" charset="0"/>
                <a:ea typeface="Calibri" panose="020F0502020204030204" pitchFamily="34" charset="0"/>
                <a:cs typeface="Times New Roman" panose="02020603050405020304" pitchFamily="18" charset="0"/>
              </a:rPr>
              <a:t>5 points increase in budget transparency</a:t>
            </a:r>
          </a:p>
          <a:p>
            <a:pPr>
              <a:spcAft>
                <a:spcPts val="1200"/>
              </a:spcAft>
              <a:buClr>
                <a:srgbClr val="29C000"/>
              </a:buClr>
              <a:buFont typeface="Wingdings" panose="05000000000000000000" pitchFamily="2" charset="2"/>
              <a:buChar char="ü"/>
              <a:defRPr/>
            </a:pPr>
            <a:r>
              <a:rPr lang="en-US" dirty="0">
                <a:latin typeface="Times New Roman" panose="02020603050405020304" pitchFamily="18" charset="0"/>
                <a:ea typeface="Calibri" panose="020F0502020204030204" pitchFamily="34" charset="0"/>
                <a:cs typeface="Times New Roman" panose="02020603050405020304" pitchFamily="18" charset="0"/>
              </a:rPr>
              <a:t>1 points improvement in Public participation</a:t>
            </a:r>
          </a:p>
          <a:p>
            <a:pPr>
              <a:spcAft>
                <a:spcPts val="1200"/>
              </a:spcAft>
              <a:buClr>
                <a:srgbClr val="29C000"/>
              </a:buClr>
              <a:buFont typeface="Wingdings" panose="05000000000000000000" pitchFamily="2" charset="2"/>
              <a:buChar char="ü"/>
              <a:defRPr/>
            </a:pPr>
            <a:r>
              <a:rPr lang="en-US" dirty="0">
                <a:latin typeface="Times New Roman" panose="02020603050405020304" pitchFamily="18" charset="0"/>
                <a:ea typeface="Calibri" panose="020F0502020204030204" pitchFamily="34" charset="0"/>
                <a:cs typeface="Times New Roman" panose="02020603050405020304" pitchFamily="18" charset="0"/>
              </a:rPr>
              <a:t>9 points decrease in </a:t>
            </a:r>
            <a:r>
              <a:rPr lang="en-GB" dirty="0">
                <a:latin typeface="Times New Roman" panose="02020603050405020304" pitchFamily="18" charset="0"/>
                <a:ea typeface="Calibri" panose="020F0502020204030204" pitchFamily="34" charset="0"/>
                <a:cs typeface="Times New Roman" panose="02020603050405020304" pitchFamily="18" charset="0"/>
              </a:rPr>
              <a:t>Budget oversight</a:t>
            </a:r>
            <a:endParaRPr lang="en-GB" dirty="0">
              <a:solidFill>
                <a:prstClr val="black"/>
              </a:solidFill>
              <a:latin typeface="Times New Roman" panose="02020603050405020304" pitchFamily="18" charset="0"/>
              <a:cs typeface="Times New Roman" panose="02020603050405020304" pitchFamily="18" charset="0"/>
            </a:endParaRPr>
          </a:p>
          <a:p>
            <a:pPr algn="just">
              <a:spcAft>
                <a:spcPts val="1200"/>
              </a:spcAft>
              <a:buClr>
                <a:srgbClr val="29C000"/>
              </a:buClr>
              <a:buFont typeface="Wingdings" panose="05000000000000000000" pitchFamily="2" charset="2"/>
              <a:buChar char="ü"/>
              <a:defRPr/>
            </a:pPr>
            <a:endParaRPr lang="en-GB" dirty="0">
              <a:solidFill>
                <a:prstClr val="black"/>
              </a:solidFill>
              <a:latin typeface="Times New Roman" panose="02020603050405020304" pitchFamily="18" charset="0"/>
              <a:cs typeface="Times New Roman" panose="02020603050405020304" pitchFamily="18" charset="0"/>
            </a:endParaRPr>
          </a:p>
        </p:txBody>
      </p:sp>
      <p:graphicFrame>
        <p:nvGraphicFramePr>
          <p:cNvPr id="12" name="Content Placeholder 8">
            <a:extLst>
              <a:ext uri="{FF2B5EF4-FFF2-40B4-BE49-F238E27FC236}">
                <a16:creationId xmlns:a16="http://schemas.microsoft.com/office/drawing/2014/main" id="{222335DC-8BCF-491F-8139-D839AA68443E}"/>
              </a:ext>
            </a:extLst>
          </p:cNvPr>
          <p:cNvGraphicFramePr>
            <a:graphicFrameLocks/>
          </p:cNvGraphicFramePr>
          <p:nvPr>
            <p:extLst>
              <p:ext uri="{D42A27DB-BD31-4B8C-83A1-F6EECF244321}">
                <p14:modId xmlns:p14="http://schemas.microsoft.com/office/powerpoint/2010/main" val="2278132837"/>
              </p:ext>
            </p:extLst>
          </p:nvPr>
        </p:nvGraphicFramePr>
        <p:xfrm>
          <a:off x="5227675" y="1488971"/>
          <a:ext cx="6687878" cy="5152767"/>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8F4F2367-C307-6F52-4AFD-8398D516E865}"/>
              </a:ext>
            </a:extLst>
          </p:cNvPr>
          <p:cNvSpPr txBox="1"/>
          <p:nvPr/>
        </p:nvSpPr>
        <p:spPr>
          <a:xfrm>
            <a:off x="625389" y="114654"/>
            <a:ext cx="10058400"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4000" b="1">
                <a:solidFill>
                  <a:srgbClr val="002060"/>
                </a:solidFill>
              </a:defRPr>
            </a:pPr>
            <a:r>
              <a:rPr lang="en-US" sz="3600" b="1" kern="1200" spc="-410" dirty="0">
                <a:solidFill>
                  <a:srgbClr val="135DAB"/>
                </a:solidFill>
                <a:latin typeface="Bahnschrift" panose="020B0502040204020203" pitchFamily="34" charset="0"/>
                <a:ea typeface="+mn-ea"/>
                <a:cs typeface="Trebuchet MS"/>
              </a:rPr>
              <a:t>National Budget</a:t>
            </a:r>
            <a:endParaRPr sz="3600" b="1" kern="1200" spc="-410" dirty="0">
              <a:solidFill>
                <a:srgbClr val="135DAB"/>
              </a:solidFill>
              <a:latin typeface="Bahnschrift" panose="020B0502040204020203" pitchFamily="34" charset="0"/>
              <a:ea typeface="+mn-ea"/>
              <a:cs typeface="Trebuchet MS"/>
            </a:endParaRPr>
          </a:p>
        </p:txBody>
      </p:sp>
    </p:spTree>
    <p:extLst>
      <p:ext uri="{BB962C8B-B14F-4D97-AF65-F5344CB8AC3E}">
        <p14:creationId xmlns:p14="http://schemas.microsoft.com/office/powerpoint/2010/main" val="1032808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69">
          <a:extLst>
            <a:ext uri="{FF2B5EF4-FFF2-40B4-BE49-F238E27FC236}">
              <a16:creationId xmlns:a16="http://schemas.microsoft.com/office/drawing/2014/main" id="{13D76DE9-DBA3-C5D0-475D-D38E3F135F8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B4983B-9D1D-F53D-8474-766C0CEDDB62}"/>
              </a:ext>
            </a:extLst>
          </p:cNvPr>
          <p:cNvSpPr>
            <a:spLocks noGrp="1"/>
          </p:cNvSpPr>
          <p:nvPr>
            <p:ph type="sldNum" sz="quarter" idx="12"/>
          </p:nvPr>
        </p:nvSpPr>
        <p:spPr>
          <a:xfrm>
            <a:off x="9736" y="290388"/>
            <a:ext cx="61565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4617368-41BA-4894-91AF-0AE86004FFB9}" type="slidenum">
              <a:rPr kumimoji="0" lang="en-GB" sz="1200" b="0" i="0" u="none" strike="noStrike" kern="1200" cap="none" spc="0" normalizeH="0" baseline="0" noProof="0" smtClean="0">
                <a:ln>
                  <a:noFill/>
                </a:ln>
                <a:solidFill>
                  <a:prstClr val="white"/>
                </a:solidFill>
                <a:effectLst/>
                <a:uLnTx/>
                <a:uFillTx/>
                <a:latin typeface="Arial" panose="020B0604020202020204" pitchFamily="34" charset="0"/>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5" name="TextBox 64">
            <a:extLst>
              <a:ext uri="{FF2B5EF4-FFF2-40B4-BE49-F238E27FC236}">
                <a16:creationId xmlns:a16="http://schemas.microsoft.com/office/drawing/2014/main" id="{167A32AE-2DB0-9D81-2116-B1DC154926E7}"/>
              </a:ext>
            </a:extLst>
          </p:cNvPr>
          <p:cNvSpPr txBox="1"/>
          <p:nvPr/>
        </p:nvSpPr>
        <p:spPr>
          <a:xfrm>
            <a:off x="1663655" y="114654"/>
            <a:ext cx="949798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2"/>
                </a:solidFill>
                <a:effectLst/>
                <a:uLnTx/>
                <a:uFillTx/>
                <a:latin typeface="Cambria" panose="02040503050406030204" pitchFamily="18" charset="0"/>
                <a:ea typeface="+mn-ea"/>
                <a:cs typeface="+mn-cs"/>
              </a:rPr>
              <a:t>Prospects for 2025 OBS results</a:t>
            </a:r>
            <a:endParaRPr kumimoji="0" lang="en-IN" sz="2800" b="0" i="0" u="none" strike="noStrike" kern="1200" cap="none" spc="0" normalizeH="0" baseline="0" noProof="0" dirty="0">
              <a:ln>
                <a:noFill/>
              </a:ln>
              <a:solidFill>
                <a:schemeClr val="tx2"/>
              </a:solidFill>
              <a:effectLst/>
              <a:uLnTx/>
              <a:uFillTx/>
              <a:latin typeface="Cambria" panose="02040503050406030204" pitchFamily="18" charset="0"/>
              <a:ea typeface="+mn-ea"/>
              <a:cs typeface="+mn-cs"/>
            </a:endParaRPr>
          </a:p>
        </p:txBody>
      </p:sp>
      <p:sp>
        <p:nvSpPr>
          <p:cNvPr id="6" name="Content Placeholder 2">
            <a:extLst>
              <a:ext uri="{FF2B5EF4-FFF2-40B4-BE49-F238E27FC236}">
                <a16:creationId xmlns:a16="http://schemas.microsoft.com/office/drawing/2014/main" id="{6D1945A8-6003-481C-92FC-E914274B3768}"/>
              </a:ext>
            </a:extLst>
          </p:cNvPr>
          <p:cNvSpPr txBox="1">
            <a:spLocks/>
          </p:cNvSpPr>
          <p:nvPr/>
        </p:nvSpPr>
        <p:spPr bwMode="auto">
          <a:xfrm>
            <a:off x="128608" y="747796"/>
            <a:ext cx="11151907" cy="5117348"/>
          </a:xfrm>
          <a:prstGeom prst="rect">
            <a:avLst/>
          </a:prstGeom>
          <a:solidFill>
            <a:srgbClr val="FFFFFF"/>
          </a:solidFill>
          <a:ln w="19050" cap="flat" cmpd="sng" algn="ctr">
            <a:noFill/>
            <a:prstDash val="solid"/>
            <a:miter lim="800000"/>
            <a:headEnd/>
            <a:tailEnd/>
          </a:ln>
          <a:effectLst/>
        </p:spPr>
        <p:txBody>
          <a:bodyPr vert="horz" wrap="square" lIns="91440" tIns="45720" rIns="91440" bIns="45720" numCol="1" anchor="t" anchorCtr="0" compatLnSpc="1">
            <a:prstTxWarp prst="textNoShape">
              <a:avLst/>
            </a:prstTxWarp>
          </a:bodyPr>
          <a:lstStyle>
            <a:lvl1pPr marL="273050" indent="-273050" algn="l" rtl="0" eaLnBrk="0" fontAlgn="base" hangingPunct="0">
              <a:lnSpc>
                <a:spcPct val="114000"/>
              </a:lnSpc>
              <a:spcBef>
                <a:spcPts val="600"/>
              </a:spcBef>
              <a:spcAft>
                <a:spcPct val="0"/>
              </a:spcAft>
              <a:buClr>
                <a:schemeClr val="accent2"/>
              </a:buClr>
              <a:buSzPct val="76000"/>
              <a:buFont typeface="Wingdings 3" pitchFamily="18" charset="2"/>
              <a:buChar char=""/>
              <a:defRPr sz="1800" b="0" kern="1200">
                <a:solidFill>
                  <a:schemeClr val="tx1"/>
                </a:solidFill>
                <a:latin typeface="Arial"/>
                <a:ea typeface="MS PMincho" pitchFamily="18" charset="-128"/>
                <a:cs typeface="Arial"/>
              </a:defRPr>
            </a:lvl1pPr>
            <a:lvl2pPr marL="547688" indent="-273050" algn="l" rtl="0" eaLnBrk="0" fontAlgn="base" hangingPunct="0">
              <a:spcBef>
                <a:spcPts val="500"/>
              </a:spcBef>
              <a:spcAft>
                <a:spcPct val="0"/>
              </a:spcAft>
              <a:buClrTx/>
              <a:buSzPct val="100000"/>
              <a:buFont typeface="Lucida Grande"/>
              <a:buChar char="-"/>
              <a:defRPr sz="1800" b="0" kern="1200">
                <a:solidFill>
                  <a:srgbClr val="29C000"/>
                </a:solidFill>
                <a:latin typeface="Arial"/>
                <a:ea typeface="MS PMincho" pitchFamily="18" charset="-128"/>
                <a:cs typeface="Arial"/>
              </a:defRPr>
            </a:lvl2pPr>
            <a:lvl3pPr marL="822325" indent="-228600" algn="l" rtl="0" eaLnBrk="0" fontAlgn="base" hangingPunct="0">
              <a:spcBef>
                <a:spcPts val="500"/>
              </a:spcBef>
              <a:spcAft>
                <a:spcPct val="0"/>
              </a:spcAft>
              <a:buClrTx/>
              <a:buSzPct val="76000"/>
              <a:buFont typeface="Wingdings 3" pitchFamily="18" charset="2"/>
              <a:buChar char=""/>
              <a:defRPr sz="1600" b="0" kern="1200">
                <a:solidFill>
                  <a:schemeClr val="accent1">
                    <a:lumMod val="75000"/>
                  </a:schemeClr>
                </a:solidFill>
                <a:latin typeface="Arial"/>
                <a:ea typeface="MS PMincho" pitchFamily="18" charset="-128"/>
                <a:cs typeface="Arial"/>
              </a:defRPr>
            </a:lvl3pPr>
            <a:lvl4pPr marL="1096963" indent="-228600" algn="l" rtl="0" eaLnBrk="0" fontAlgn="base" hangingPunct="0">
              <a:spcBef>
                <a:spcPts val="400"/>
              </a:spcBef>
              <a:spcAft>
                <a:spcPct val="0"/>
              </a:spcAft>
              <a:buClr>
                <a:schemeClr val="accent1">
                  <a:lumMod val="75000"/>
                </a:schemeClr>
              </a:buClr>
              <a:buSzPct val="70000"/>
              <a:buFont typeface="Wingdings" pitchFamily="2" charset="2"/>
              <a:buChar char="§"/>
              <a:defRPr sz="1600" b="0" kern="1200">
                <a:solidFill>
                  <a:schemeClr val="accent1">
                    <a:lumMod val="75000"/>
                  </a:schemeClr>
                </a:solidFill>
                <a:latin typeface="Trebuchet MS"/>
                <a:ea typeface="MS PMincho" pitchFamily="18" charset="-128"/>
                <a:cs typeface="Trebuchet MS"/>
              </a:defRPr>
            </a:lvl4pPr>
            <a:lvl5pPr marL="1371600" indent="-228600" algn="l" rtl="0" eaLnBrk="0" fontAlgn="base" hangingPunct="0">
              <a:spcBef>
                <a:spcPts val="300"/>
              </a:spcBef>
              <a:spcAft>
                <a:spcPct val="0"/>
              </a:spcAft>
              <a:buClr>
                <a:schemeClr val="accent2"/>
              </a:buClr>
              <a:buSzPct val="70000"/>
              <a:buFont typeface="Wingdings" pitchFamily="2" charset="2"/>
              <a:buChar char="§"/>
              <a:defRPr sz="1600" b="0" kern="1200">
                <a:solidFill>
                  <a:schemeClr val="accent2"/>
                </a:solidFill>
                <a:latin typeface="+mn-lt"/>
                <a:ea typeface="MS PMincho" pitchFamily="18" charset="-128"/>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lgn="just">
              <a:lnSpc>
                <a:spcPct val="100000"/>
              </a:lnSpc>
              <a:spcAft>
                <a:spcPts val="600"/>
              </a:spcAf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The Government of Rwanda through the Ministry of Finance is committed to continue undertaking necessary measures to increase budget transparency, participation and oversight with the aim of maximizing efficiency of public spending.</a:t>
            </a:r>
          </a:p>
          <a:p>
            <a:pPr algn="just">
              <a:lnSpc>
                <a:spcPct val="100000"/>
              </a:lnSpc>
              <a:spcAft>
                <a:spcPts val="600"/>
              </a:spcAf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  The following efforts will continue to be at the fore front to improve budget transparency;</a:t>
            </a:r>
          </a:p>
          <a:p>
            <a:pPr lvl="1" algn="just">
              <a:spcBef>
                <a:spcPts val="600"/>
              </a:spcBef>
              <a:spcAft>
                <a:spcPts val="600"/>
              </a:spcAft>
              <a:buFont typeface="Wingdings" panose="05000000000000000000" pitchFamily="2" charset="2"/>
              <a:buChar char="§"/>
            </a:pPr>
            <a:r>
              <a:rPr lang="en-US" sz="2400" i="1" dirty="0">
                <a:solidFill>
                  <a:schemeClr val="tx1"/>
                </a:solidFill>
                <a:latin typeface="Times New Roman" panose="02020603050405020304" pitchFamily="18" charset="0"/>
                <a:cs typeface="Times New Roman" panose="02020603050405020304" pitchFamily="18" charset="0"/>
              </a:rPr>
              <a:t>Ensure timely and quality dissemination of key budget documents;</a:t>
            </a:r>
          </a:p>
          <a:p>
            <a:pPr lvl="1" algn="just">
              <a:spcBef>
                <a:spcPts val="600"/>
              </a:spcBef>
              <a:spcAft>
                <a:spcPts val="600"/>
              </a:spcAft>
              <a:buFont typeface="Wingdings" panose="05000000000000000000" pitchFamily="2" charset="2"/>
              <a:buChar char="§"/>
            </a:pPr>
            <a:r>
              <a:rPr lang="en-US" sz="2400" i="1" dirty="0">
                <a:solidFill>
                  <a:schemeClr val="tx1"/>
                </a:solidFill>
                <a:latin typeface="Times New Roman" panose="02020603050405020304" pitchFamily="18" charset="0"/>
                <a:cs typeface="Times New Roman" panose="02020603050405020304" pitchFamily="18" charset="0"/>
              </a:rPr>
              <a:t>Strengthen linkages among budget actors (Citizens, The Parliament, Office of the Auditor General, CSOs and other Partners);</a:t>
            </a:r>
          </a:p>
          <a:p>
            <a:pPr lvl="1" algn="just">
              <a:spcBef>
                <a:spcPts val="600"/>
              </a:spcBef>
              <a:spcAft>
                <a:spcPts val="600"/>
              </a:spcAft>
              <a:buFont typeface="Wingdings" panose="05000000000000000000" pitchFamily="2" charset="2"/>
              <a:buChar char="§"/>
            </a:pPr>
            <a:r>
              <a:rPr lang="en-US" sz="2400" i="1" dirty="0">
                <a:solidFill>
                  <a:schemeClr val="tx1"/>
                </a:solidFill>
                <a:latin typeface="Times New Roman" panose="02020603050405020304" pitchFamily="18" charset="0"/>
                <a:cs typeface="Times New Roman" panose="02020603050405020304" pitchFamily="18" charset="0"/>
              </a:rPr>
              <a:t>Build the capacity of relevant institutions on Budget Transparency;</a:t>
            </a:r>
          </a:p>
          <a:p>
            <a:pPr lvl="1" algn="just">
              <a:spcBef>
                <a:spcPts val="600"/>
              </a:spcBef>
              <a:spcAft>
                <a:spcPts val="600"/>
              </a:spcAft>
              <a:buFont typeface="Wingdings" panose="05000000000000000000" pitchFamily="2" charset="2"/>
              <a:buChar char="§"/>
            </a:pPr>
            <a:r>
              <a:rPr lang="en-US" sz="2400" i="1" dirty="0">
                <a:solidFill>
                  <a:schemeClr val="tx1"/>
                </a:solidFill>
                <a:latin typeface="Times New Roman" panose="02020603050405020304" pitchFamily="18" charset="0"/>
                <a:cs typeface="Times New Roman" panose="02020603050405020304" pitchFamily="18" charset="0"/>
              </a:rPr>
              <a:t>Undertake Lesson learning from the best performers across the globe.</a:t>
            </a:r>
          </a:p>
        </p:txBody>
      </p:sp>
    </p:spTree>
    <p:extLst>
      <p:ext uri="{BB962C8B-B14F-4D97-AF65-F5344CB8AC3E}">
        <p14:creationId xmlns:p14="http://schemas.microsoft.com/office/powerpoint/2010/main" val="20886288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2" name="Title 1"/>
          <p:cNvSpPr>
            <a:spLocks noGrp="1"/>
          </p:cNvSpPr>
          <p:nvPr>
            <p:ph type="title"/>
          </p:nvPr>
        </p:nvSpPr>
        <p:spPr>
          <a:xfrm>
            <a:off x="829067" y="1823925"/>
            <a:ext cx="10363200" cy="3086742"/>
          </a:xfrm>
          <a:ln>
            <a:solidFill>
              <a:schemeClr val="tx2"/>
            </a:solidFill>
          </a:ln>
        </p:spPr>
        <p:txBody>
          <a:bodyPr/>
          <a:lstStyle/>
          <a:p>
            <a:pPr algn="ctr"/>
            <a:r>
              <a:rPr lang="fr-FR" sz="8000" dirty="0">
                <a:solidFill>
                  <a:srgbClr val="00B050"/>
                </a:solidFill>
                <a:latin typeface="Bahnschrift" panose="020B0502040204020203" pitchFamily="34" charset="0"/>
              </a:rPr>
              <a:t>Mu</a:t>
            </a:r>
            <a:r>
              <a:rPr lang="fr-FR" sz="8000" dirty="0">
                <a:solidFill>
                  <a:srgbClr val="FFFF00"/>
                </a:solidFill>
                <a:latin typeface="Bahnschrift" panose="020B0502040204020203" pitchFamily="34" charset="0"/>
              </a:rPr>
              <a:t>rak</a:t>
            </a:r>
            <a:r>
              <a:rPr lang="fr-FR" sz="8000" dirty="0">
                <a:solidFill>
                  <a:srgbClr val="00B0F0"/>
                </a:solidFill>
                <a:latin typeface="Bahnschrift" panose="020B0502040204020203" pitchFamily="34" charset="0"/>
              </a:rPr>
              <a:t>oze</a:t>
            </a:r>
            <a:r>
              <a:rPr lang="fr-FR" sz="8000" dirty="0">
                <a:solidFill>
                  <a:srgbClr val="00B050"/>
                </a:solidFill>
                <a:latin typeface="Bahnschrift" panose="020B0502040204020203" pitchFamily="34" charset="0"/>
              </a:rPr>
              <a:t>!</a:t>
            </a:r>
            <a:r>
              <a:rPr lang="fr-FR" sz="8000" dirty="0">
                <a:solidFill>
                  <a:srgbClr val="FFFF00"/>
                </a:solidFill>
                <a:latin typeface="Bahnschrift" panose="020B0502040204020203" pitchFamily="34" charset="0"/>
              </a:rPr>
              <a:t>!</a:t>
            </a:r>
            <a:r>
              <a:rPr lang="fr-FR" sz="8000" dirty="0">
                <a:solidFill>
                  <a:srgbClr val="00B0F0"/>
                </a:solidFill>
                <a:latin typeface="Bahnschrift" panose="020B0502040204020203"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000"/>
                                        <p:tgtEl>
                                          <p:spTgt spid="2"/>
                                        </p:tgtEl>
                                      </p:cBhvr>
                                    </p:animEffect>
                                    <p:anim calcmode="lin" valueType="num">
                                      <p:cBhvr>
                                        <p:cTn id="8" dur="3000" fill="hold"/>
                                        <p:tgtEl>
                                          <p:spTgt spid="2"/>
                                        </p:tgtEl>
                                        <p:attrNameLst>
                                          <p:attrName>ppt_w</p:attrName>
                                        </p:attrNameLst>
                                      </p:cBhvr>
                                      <p:tavLst>
                                        <p:tav tm="0" fmla="#ppt_w*sin(2.5*pi*$)">
                                          <p:val>
                                            <p:fltVal val="0"/>
                                          </p:val>
                                        </p:tav>
                                        <p:tav tm="100000">
                                          <p:val>
                                            <p:fltVal val="1"/>
                                          </p:val>
                                        </p:tav>
                                      </p:tavLst>
                                    </p:anim>
                                    <p:anim calcmode="lin" valueType="num">
                                      <p:cBhvr>
                                        <p:cTn id="9" dur="3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94" y="25130"/>
            <a:ext cx="12191081" cy="6807741"/>
            <a:chOff x="0" y="19062"/>
            <a:chExt cx="12168505" cy="6795134"/>
          </a:xfrm>
        </p:grpSpPr>
        <p:sp>
          <p:nvSpPr>
            <p:cNvPr id="3" name="object 3"/>
            <p:cNvSpPr/>
            <p:nvPr/>
          </p:nvSpPr>
          <p:spPr>
            <a:xfrm>
              <a:off x="0" y="3435210"/>
              <a:ext cx="6064885" cy="3378835"/>
            </a:xfrm>
            <a:custGeom>
              <a:avLst/>
              <a:gdLst/>
              <a:ahLst/>
              <a:cxnLst/>
              <a:rect l="l" t="t" r="r" b="b"/>
              <a:pathLst>
                <a:path w="6064885" h="3378834">
                  <a:moveTo>
                    <a:pt x="293344" y="0"/>
                  </a:moveTo>
                  <a:lnTo>
                    <a:pt x="257365" y="0"/>
                  </a:lnTo>
                  <a:lnTo>
                    <a:pt x="212407" y="50088"/>
                  </a:lnTo>
                  <a:lnTo>
                    <a:pt x="167449" y="0"/>
                  </a:lnTo>
                  <a:lnTo>
                    <a:pt x="131470" y="0"/>
                  </a:lnTo>
                  <a:lnTo>
                    <a:pt x="212407" y="90170"/>
                  </a:lnTo>
                  <a:lnTo>
                    <a:pt x="248386" y="50088"/>
                  </a:lnTo>
                  <a:lnTo>
                    <a:pt x="293344" y="0"/>
                  </a:lnTo>
                  <a:close/>
                </a:path>
                <a:path w="6064885" h="3378834">
                  <a:moveTo>
                    <a:pt x="650798" y="3057931"/>
                  </a:moveTo>
                  <a:lnTo>
                    <a:pt x="430504" y="2812504"/>
                  </a:lnTo>
                  <a:lnTo>
                    <a:pt x="210223" y="3057906"/>
                  </a:lnTo>
                  <a:lnTo>
                    <a:pt x="0" y="2823705"/>
                  </a:lnTo>
                  <a:lnTo>
                    <a:pt x="0" y="3292144"/>
                  </a:lnTo>
                  <a:lnTo>
                    <a:pt x="210210" y="3057931"/>
                  </a:lnTo>
                  <a:lnTo>
                    <a:pt x="430504" y="3303359"/>
                  </a:lnTo>
                  <a:lnTo>
                    <a:pt x="650798" y="3057931"/>
                  </a:lnTo>
                  <a:close/>
                </a:path>
                <a:path w="6064885" h="3378834">
                  <a:moveTo>
                    <a:pt x="650798" y="2475725"/>
                  </a:moveTo>
                  <a:lnTo>
                    <a:pt x="430504" y="2230297"/>
                  </a:lnTo>
                  <a:lnTo>
                    <a:pt x="210210" y="2475725"/>
                  </a:lnTo>
                  <a:lnTo>
                    <a:pt x="0" y="2241499"/>
                  </a:lnTo>
                  <a:lnTo>
                    <a:pt x="0" y="2709951"/>
                  </a:lnTo>
                  <a:lnTo>
                    <a:pt x="210210" y="2475750"/>
                  </a:lnTo>
                  <a:lnTo>
                    <a:pt x="430504" y="2721152"/>
                  </a:lnTo>
                  <a:lnTo>
                    <a:pt x="650798" y="2475725"/>
                  </a:lnTo>
                  <a:close/>
                </a:path>
                <a:path w="6064885" h="3378834">
                  <a:moveTo>
                    <a:pt x="650798" y="1885213"/>
                  </a:moveTo>
                  <a:lnTo>
                    <a:pt x="430504" y="1639785"/>
                  </a:lnTo>
                  <a:lnTo>
                    <a:pt x="210210" y="1885213"/>
                  </a:lnTo>
                  <a:lnTo>
                    <a:pt x="0" y="1651000"/>
                  </a:lnTo>
                  <a:lnTo>
                    <a:pt x="0" y="2119426"/>
                  </a:lnTo>
                  <a:lnTo>
                    <a:pt x="210210" y="1885226"/>
                  </a:lnTo>
                  <a:lnTo>
                    <a:pt x="430504" y="2130641"/>
                  </a:lnTo>
                  <a:lnTo>
                    <a:pt x="650798" y="1885213"/>
                  </a:lnTo>
                  <a:close/>
                </a:path>
                <a:path w="6064885" h="3378834">
                  <a:moveTo>
                    <a:pt x="650798" y="1303680"/>
                  </a:moveTo>
                  <a:lnTo>
                    <a:pt x="430504" y="1058252"/>
                  </a:lnTo>
                  <a:lnTo>
                    <a:pt x="210210" y="1303680"/>
                  </a:lnTo>
                  <a:lnTo>
                    <a:pt x="0" y="1069454"/>
                  </a:lnTo>
                  <a:lnTo>
                    <a:pt x="0" y="1537906"/>
                  </a:lnTo>
                  <a:lnTo>
                    <a:pt x="210210" y="1303705"/>
                  </a:lnTo>
                  <a:lnTo>
                    <a:pt x="430504" y="1549107"/>
                  </a:lnTo>
                  <a:lnTo>
                    <a:pt x="650798" y="1303680"/>
                  </a:lnTo>
                  <a:close/>
                </a:path>
                <a:path w="6064885" h="3378834">
                  <a:moveTo>
                    <a:pt x="650798" y="713168"/>
                  </a:moveTo>
                  <a:lnTo>
                    <a:pt x="430504" y="467741"/>
                  </a:lnTo>
                  <a:lnTo>
                    <a:pt x="210210" y="713168"/>
                  </a:lnTo>
                  <a:lnTo>
                    <a:pt x="0" y="478942"/>
                  </a:lnTo>
                  <a:lnTo>
                    <a:pt x="0" y="947394"/>
                  </a:lnTo>
                  <a:lnTo>
                    <a:pt x="210210" y="713181"/>
                  </a:lnTo>
                  <a:lnTo>
                    <a:pt x="430504" y="958596"/>
                  </a:lnTo>
                  <a:lnTo>
                    <a:pt x="650798" y="713168"/>
                  </a:lnTo>
                  <a:close/>
                </a:path>
                <a:path w="6064885" h="3378834">
                  <a:moveTo>
                    <a:pt x="650798" y="124472"/>
                  </a:moveTo>
                  <a:lnTo>
                    <a:pt x="539076" y="0"/>
                  </a:lnTo>
                  <a:lnTo>
                    <a:pt x="321932" y="0"/>
                  </a:lnTo>
                  <a:lnTo>
                    <a:pt x="210210" y="124472"/>
                  </a:lnTo>
                  <a:lnTo>
                    <a:pt x="98501" y="0"/>
                  </a:lnTo>
                  <a:lnTo>
                    <a:pt x="0" y="0"/>
                  </a:lnTo>
                  <a:lnTo>
                    <a:pt x="0" y="358698"/>
                  </a:lnTo>
                  <a:lnTo>
                    <a:pt x="210210" y="124485"/>
                  </a:lnTo>
                  <a:lnTo>
                    <a:pt x="430504" y="369900"/>
                  </a:lnTo>
                  <a:lnTo>
                    <a:pt x="650798" y="124472"/>
                  </a:lnTo>
                  <a:close/>
                </a:path>
                <a:path w="6064885" h="3378834">
                  <a:moveTo>
                    <a:pt x="733920" y="0"/>
                  </a:moveTo>
                  <a:lnTo>
                    <a:pt x="697941" y="0"/>
                  </a:lnTo>
                  <a:lnTo>
                    <a:pt x="652983" y="50088"/>
                  </a:lnTo>
                  <a:lnTo>
                    <a:pt x="608037" y="0"/>
                  </a:lnTo>
                  <a:lnTo>
                    <a:pt x="572058" y="0"/>
                  </a:lnTo>
                  <a:lnTo>
                    <a:pt x="652983" y="90170"/>
                  </a:lnTo>
                  <a:lnTo>
                    <a:pt x="688962" y="50088"/>
                  </a:lnTo>
                  <a:lnTo>
                    <a:pt x="733920" y="0"/>
                  </a:lnTo>
                  <a:close/>
                </a:path>
                <a:path w="6064885" h="3378834">
                  <a:moveTo>
                    <a:pt x="1091387" y="3057931"/>
                  </a:moveTo>
                  <a:lnTo>
                    <a:pt x="871093" y="2812504"/>
                  </a:lnTo>
                  <a:lnTo>
                    <a:pt x="650798" y="3057931"/>
                  </a:lnTo>
                  <a:lnTo>
                    <a:pt x="871093" y="3303359"/>
                  </a:lnTo>
                  <a:lnTo>
                    <a:pt x="1091387" y="3057931"/>
                  </a:lnTo>
                  <a:close/>
                </a:path>
                <a:path w="6064885" h="3378834">
                  <a:moveTo>
                    <a:pt x="1091387" y="2475725"/>
                  </a:moveTo>
                  <a:lnTo>
                    <a:pt x="871093" y="2230297"/>
                  </a:lnTo>
                  <a:lnTo>
                    <a:pt x="650798" y="2475725"/>
                  </a:lnTo>
                  <a:lnTo>
                    <a:pt x="871093" y="2721152"/>
                  </a:lnTo>
                  <a:lnTo>
                    <a:pt x="1091387" y="2475725"/>
                  </a:lnTo>
                  <a:close/>
                </a:path>
                <a:path w="6064885" h="3378834">
                  <a:moveTo>
                    <a:pt x="1091387" y="1885213"/>
                  </a:moveTo>
                  <a:lnTo>
                    <a:pt x="871093" y="1639785"/>
                  </a:lnTo>
                  <a:lnTo>
                    <a:pt x="650798" y="1885213"/>
                  </a:lnTo>
                  <a:lnTo>
                    <a:pt x="871093" y="2130641"/>
                  </a:lnTo>
                  <a:lnTo>
                    <a:pt x="1091387" y="1885213"/>
                  </a:lnTo>
                  <a:close/>
                </a:path>
                <a:path w="6064885" h="3378834">
                  <a:moveTo>
                    <a:pt x="1091387" y="1303680"/>
                  </a:moveTo>
                  <a:lnTo>
                    <a:pt x="871093" y="1058252"/>
                  </a:lnTo>
                  <a:lnTo>
                    <a:pt x="650798" y="1303680"/>
                  </a:lnTo>
                  <a:lnTo>
                    <a:pt x="871093" y="1549107"/>
                  </a:lnTo>
                  <a:lnTo>
                    <a:pt x="1091387" y="1303680"/>
                  </a:lnTo>
                  <a:close/>
                </a:path>
                <a:path w="6064885" h="3378834">
                  <a:moveTo>
                    <a:pt x="1091387" y="713168"/>
                  </a:moveTo>
                  <a:lnTo>
                    <a:pt x="871093" y="467741"/>
                  </a:lnTo>
                  <a:lnTo>
                    <a:pt x="650798" y="713168"/>
                  </a:lnTo>
                  <a:lnTo>
                    <a:pt x="871093" y="958596"/>
                  </a:lnTo>
                  <a:lnTo>
                    <a:pt x="1091387" y="713168"/>
                  </a:lnTo>
                  <a:close/>
                </a:path>
                <a:path w="6064885" h="3378834">
                  <a:moveTo>
                    <a:pt x="1091387" y="124472"/>
                  </a:moveTo>
                  <a:lnTo>
                    <a:pt x="979665" y="0"/>
                  </a:lnTo>
                  <a:lnTo>
                    <a:pt x="762520" y="0"/>
                  </a:lnTo>
                  <a:lnTo>
                    <a:pt x="650798" y="124472"/>
                  </a:lnTo>
                  <a:lnTo>
                    <a:pt x="871093" y="369900"/>
                  </a:lnTo>
                  <a:lnTo>
                    <a:pt x="1091387" y="124472"/>
                  </a:lnTo>
                  <a:close/>
                </a:path>
                <a:path w="6064885" h="3378834">
                  <a:moveTo>
                    <a:pt x="1174508" y="0"/>
                  </a:moveTo>
                  <a:lnTo>
                    <a:pt x="1138529" y="0"/>
                  </a:lnTo>
                  <a:lnTo>
                    <a:pt x="1093571" y="50088"/>
                  </a:lnTo>
                  <a:lnTo>
                    <a:pt x="1048613" y="0"/>
                  </a:lnTo>
                  <a:lnTo>
                    <a:pt x="1012634" y="0"/>
                  </a:lnTo>
                  <a:lnTo>
                    <a:pt x="1093571" y="90170"/>
                  </a:lnTo>
                  <a:lnTo>
                    <a:pt x="1129550" y="50088"/>
                  </a:lnTo>
                  <a:lnTo>
                    <a:pt x="1174508" y="0"/>
                  </a:lnTo>
                  <a:close/>
                </a:path>
                <a:path w="6064885" h="3378834">
                  <a:moveTo>
                    <a:pt x="1531975" y="124472"/>
                  </a:moveTo>
                  <a:lnTo>
                    <a:pt x="1420253" y="0"/>
                  </a:lnTo>
                  <a:lnTo>
                    <a:pt x="1203109" y="0"/>
                  </a:lnTo>
                  <a:lnTo>
                    <a:pt x="1091387" y="124472"/>
                  </a:lnTo>
                  <a:lnTo>
                    <a:pt x="1311681" y="369900"/>
                  </a:lnTo>
                  <a:lnTo>
                    <a:pt x="1531975" y="124472"/>
                  </a:lnTo>
                  <a:close/>
                </a:path>
                <a:path w="6064885" h="3378834">
                  <a:moveTo>
                    <a:pt x="1531988" y="3057931"/>
                  </a:moveTo>
                  <a:lnTo>
                    <a:pt x="1311694" y="2812504"/>
                  </a:lnTo>
                  <a:lnTo>
                    <a:pt x="1091399" y="3057931"/>
                  </a:lnTo>
                  <a:lnTo>
                    <a:pt x="1311694" y="3303359"/>
                  </a:lnTo>
                  <a:lnTo>
                    <a:pt x="1531988" y="3057931"/>
                  </a:lnTo>
                  <a:close/>
                </a:path>
                <a:path w="6064885" h="3378834">
                  <a:moveTo>
                    <a:pt x="1531988" y="2475725"/>
                  </a:moveTo>
                  <a:lnTo>
                    <a:pt x="1311694" y="2230297"/>
                  </a:lnTo>
                  <a:lnTo>
                    <a:pt x="1091399" y="2475725"/>
                  </a:lnTo>
                  <a:lnTo>
                    <a:pt x="1311694" y="2721152"/>
                  </a:lnTo>
                  <a:lnTo>
                    <a:pt x="1531988" y="2475725"/>
                  </a:lnTo>
                  <a:close/>
                </a:path>
                <a:path w="6064885" h="3378834">
                  <a:moveTo>
                    <a:pt x="1531988" y="1885213"/>
                  </a:moveTo>
                  <a:lnTo>
                    <a:pt x="1311694" y="1639785"/>
                  </a:lnTo>
                  <a:lnTo>
                    <a:pt x="1091399" y="1885213"/>
                  </a:lnTo>
                  <a:lnTo>
                    <a:pt x="1311694" y="2130641"/>
                  </a:lnTo>
                  <a:lnTo>
                    <a:pt x="1531988" y="1885213"/>
                  </a:lnTo>
                  <a:close/>
                </a:path>
                <a:path w="6064885" h="3378834">
                  <a:moveTo>
                    <a:pt x="1531988" y="1303680"/>
                  </a:moveTo>
                  <a:lnTo>
                    <a:pt x="1311694" y="1058252"/>
                  </a:lnTo>
                  <a:lnTo>
                    <a:pt x="1091399" y="1303680"/>
                  </a:lnTo>
                  <a:lnTo>
                    <a:pt x="1311694" y="1549107"/>
                  </a:lnTo>
                  <a:lnTo>
                    <a:pt x="1531988" y="1303680"/>
                  </a:lnTo>
                  <a:close/>
                </a:path>
                <a:path w="6064885" h="3378834">
                  <a:moveTo>
                    <a:pt x="1531988" y="713168"/>
                  </a:moveTo>
                  <a:lnTo>
                    <a:pt x="1311694" y="467741"/>
                  </a:lnTo>
                  <a:lnTo>
                    <a:pt x="1091399" y="713168"/>
                  </a:lnTo>
                  <a:lnTo>
                    <a:pt x="1311694" y="958596"/>
                  </a:lnTo>
                  <a:lnTo>
                    <a:pt x="1531988" y="713168"/>
                  </a:lnTo>
                  <a:close/>
                </a:path>
                <a:path w="6064885" h="3378834">
                  <a:moveTo>
                    <a:pt x="1615097" y="0"/>
                  </a:moveTo>
                  <a:lnTo>
                    <a:pt x="1579118" y="0"/>
                  </a:lnTo>
                  <a:lnTo>
                    <a:pt x="1534160" y="50088"/>
                  </a:lnTo>
                  <a:lnTo>
                    <a:pt x="1489202" y="0"/>
                  </a:lnTo>
                  <a:lnTo>
                    <a:pt x="1453222" y="0"/>
                  </a:lnTo>
                  <a:lnTo>
                    <a:pt x="1534160" y="90170"/>
                  </a:lnTo>
                  <a:lnTo>
                    <a:pt x="1570139" y="50088"/>
                  </a:lnTo>
                  <a:lnTo>
                    <a:pt x="1615097" y="0"/>
                  </a:lnTo>
                  <a:close/>
                </a:path>
                <a:path w="6064885" h="3378834">
                  <a:moveTo>
                    <a:pt x="2055685" y="0"/>
                  </a:moveTo>
                  <a:lnTo>
                    <a:pt x="2019706" y="0"/>
                  </a:lnTo>
                  <a:lnTo>
                    <a:pt x="1974761" y="50088"/>
                  </a:lnTo>
                  <a:lnTo>
                    <a:pt x="1929803" y="0"/>
                  </a:lnTo>
                  <a:lnTo>
                    <a:pt x="1893824" y="0"/>
                  </a:lnTo>
                  <a:lnTo>
                    <a:pt x="1974761" y="90170"/>
                  </a:lnTo>
                  <a:lnTo>
                    <a:pt x="2010727" y="50088"/>
                  </a:lnTo>
                  <a:lnTo>
                    <a:pt x="2055685" y="0"/>
                  </a:lnTo>
                  <a:close/>
                </a:path>
                <a:path w="6064885" h="3378834">
                  <a:moveTo>
                    <a:pt x="2413152" y="124472"/>
                  </a:moveTo>
                  <a:lnTo>
                    <a:pt x="2301430" y="0"/>
                  </a:lnTo>
                  <a:lnTo>
                    <a:pt x="2084285" y="0"/>
                  </a:lnTo>
                  <a:lnTo>
                    <a:pt x="1972564" y="124472"/>
                  </a:lnTo>
                  <a:lnTo>
                    <a:pt x="1860854" y="0"/>
                  </a:lnTo>
                  <a:lnTo>
                    <a:pt x="1643710" y="0"/>
                  </a:lnTo>
                  <a:lnTo>
                    <a:pt x="1531988" y="124472"/>
                  </a:lnTo>
                  <a:lnTo>
                    <a:pt x="1752282" y="369900"/>
                  </a:lnTo>
                  <a:lnTo>
                    <a:pt x="1972564" y="124485"/>
                  </a:lnTo>
                  <a:lnTo>
                    <a:pt x="2192858" y="369900"/>
                  </a:lnTo>
                  <a:lnTo>
                    <a:pt x="2413152" y="124472"/>
                  </a:lnTo>
                  <a:close/>
                </a:path>
                <a:path w="6064885" h="3378834">
                  <a:moveTo>
                    <a:pt x="2496274" y="0"/>
                  </a:moveTo>
                  <a:lnTo>
                    <a:pt x="2460294" y="0"/>
                  </a:lnTo>
                  <a:lnTo>
                    <a:pt x="2415336" y="50088"/>
                  </a:lnTo>
                  <a:lnTo>
                    <a:pt x="2370378" y="0"/>
                  </a:lnTo>
                  <a:lnTo>
                    <a:pt x="2334399" y="0"/>
                  </a:lnTo>
                  <a:lnTo>
                    <a:pt x="2415336" y="90170"/>
                  </a:lnTo>
                  <a:lnTo>
                    <a:pt x="2451316" y="50088"/>
                  </a:lnTo>
                  <a:lnTo>
                    <a:pt x="2496274" y="0"/>
                  </a:lnTo>
                  <a:close/>
                </a:path>
                <a:path w="6064885" h="3378834">
                  <a:moveTo>
                    <a:pt x="2853728" y="3057931"/>
                  </a:moveTo>
                  <a:lnTo>
                    <a:pt x="2633434" y="2812504"/>
                  </a:lnTo>
                  <a:lnTo>
                    <a:pt x="2413139" y="3057931"/>
                  </a:lnTo>
                  <a:lnTo>
                    <a:pt x="2192858" y="2812504"/>
                  </a:lnTo>
                  <a:lnTo>
                    <a:pt x="1972564" y="3057931"/>
                  </a:lnTo>
                  <a:lnTo>
                    <a:pt x="1752282" y="2812504"/>
                  </a:lnTo>
                  <a:lnTo>
                    <a:pt x="1531988" y="3057931"/>
                  </a:lnTo>
                  <a:lnTo>
                    <a:pt x="1752282" y="3303359"/>
                  </a:lnTo>
                  <a:lnTo>
                    <a:pt x="1972564" y="3057944"/>
                  </a:lnTo>
                  <a:lnTo>
                    <a:pt x="2192858" y="3303359"/>
                  </a:lnTo>
                  <a:lnTo>
                    <a:pt x="2413139" y="3057944"/>
                  </a:lnTo>
                  <a:lnTo>
                    <a:pt x="2633434" y="3303359"/>
                  </a:lnTo>
                  <a:lnTo>
                    <a:pt x="2853728" y="3057931"/>
                  </a:lnTo>
                  <a:close/>
                </a:path>
                <a:path w="6064885" h="3378834">
                  <a:moveTo>
                    <a:pt x="2853728" y="2475725"/>
                  </a:moveTo>
                  <a:lnTo>
                    <a:pt x="2633434" y="2230297"/>
                  </a:lnTo>
                  <a:lnTo>
                    <a:pt x="2413139" y="2475725"/>
                  </a:lnTo>
                  <a:lnTo>
                    <a:pt x="2192858" y="2230297"/>
                  </a:lnTo>
                  <a:lnTo>
                    <a:pt x="1972564" y="2475725"/>
                  </a:lnTo>
                  <a:lnTo>
                    <a:pt x="1752282" y="2230297"/>
                  </a:lnTo>
                  <a:lnTo>
                    <a:pt x="1531988" y="2475725"/>
                  </a:lnTo>
                  <a:lnTo>
                    <a:pt x="1752282" y="2721152"/>
                  </a:lnTo>
                  <a:lnTo>
                    <a:pt x="1972564" y="2475738"/>
                  </a:lnTo>
                  <a:lnTo>
                    <a:pt x="2192858" y="2721152"/>
                  </a:lnTo>
                  <a:lnTo>
                    <a:pt x="2413139" y="2475738"/>
                  </a:lnTo>
                  <a:lnTo>
                    <a:pt x="2633434" y="2721152"/>
                  </a:lnTo>
                  <a:lnTo>
                    <a:pt x="2853728" y="2475725"/>
                  </a:lnTo>
                  <a:close/>
                </a:path>
                <a:path w="6064885" h="3378834">
                  <a:moveTo>
                    <a:pt x="2853728" y="1885213"/>
                  </a:moveTo>
                  <a:lnTo>
                    <a:pt x="2633434" y="1639785"/>
                  </a:lnTo>
                  <a:lnTo>
                    <a:pt x="2413139" y="1885213"/>
                  </a:lnTo>
                  <a:lnTo>
                    <a:pt x="2192858" y="1639785"/>
                  </a:lnTo>
                  <a:lnTo>
                    <a:pt x="1972564" y="1885213"/>
                  </a:lnTo>
                  <a:lnTo>
                    <a:pt x="1752282" y="1639785"/>
                  </a:lnTo>
                  <a:lnTo>
                    <a:pt x="1531988" y="1885213"/>
                  </a:lnTo>
                  <a:lnTo>
                    <a:pt x="1752282" y="2130641"/>
                  </a:lnTo>
                  <a:lnTo>
                    <a:pt x="1972564" y="1885226"/>
                  </a:lnTo>
                  <a:lnTo>
                    <a:pt x="2192858" y="2130641"/>
                  </a:lnTo>
                  <a:lnTo>
                    <a:pt x="2413139" y="1885226"/>
                  </a:lnTo>
                  <a:lnTo>
                    <a:pt x="2633434" y="2130641"/>
                  </a:lnTo>
                  <a:lnTo>
                    <a:pt x="2853728" y="1885213"/>
                  </a:lnTo>
                  <a:close/>
                </a:path>
                <a:path w="6064885" h="3378834">
                  <a:moveTo>
                    <a:pt x="2853728" y="1303680"/>
                  </a:moveTo>
                  <a:lnTo>
                    <a:pt x="2633434" y="1058252"/>
                  </a:lnTo>
                  <a:lnTo>
                    <a:pt x="2413139" y="1303680"/>
                  </a:lnTo>
                  <a:lnTo>
                    <a:pt x="2192858" y="1058252"/>
                  </a:lnTo>
                  <a:lnTo>
                    <a:pt x="1972564" y="1303680"/>
                  </a:lnTo>
                  <a:lnTo>
                    <a:pt x="1752282" y="1058252"/>
                  </a:lnTo>
                  <a:lnTo>
                    <a:pt x="1531988" y="1303680"/>
                  </a:lnTo>
                  <a:lnTo>
                    <a:pt x="1752282" y="1549107"/>
                  </a:lnTo>
                  <a:lnTo>
                    <a:pt x="1972564" y="1303693"/>
                  </a:lnTo>
                  <a:lnTo>
                    <a:pt x="2192858" y="1549107"/>
                  </a:lnTo>
                  <a:lnTo>
                    <a:pt x="2413139" y="1303693"/>
                  </a:lnTo>
                  <a:lnTo>
                    <a:pt x="2633434" y="1549107"/>
                  </a:lnTo>
                  <a:lnTo>
                    <a:pt x="2853728" y="1303680"/>
                  </a:lnTo>
                  <a:close/>
                </a:path>
                <a:path w="6064885" h="3378834">
                  <a:moveTo>
                    <a:pt x="2853728" y="713168"/>
                  </a:moveTo>
                  <a:lnTo>
                    <a:pt x="2633434" y="467741"/>
                  </a:lnTo>
                  <a:lnTo>
                    <a:pt x="2413139" y="713168"/>
                  </a:lnTo>
                  <a:lnTo>
                    <a:pt x="2192858" y="467741"/>
                  </a:lnTo>
                  <a:lnTo>
                    <a:pt x="1972564" y="713168"/>
                  </a:lnTo>
                  <a:lnTo>
                    <a:pt x="1752282" y="467741"/>
                  </a:lnTo>
                  <a:lnTo>
                    <a:pt x="1531988" y="713168"/>
                  </a:lnTo>
                  <a:lnTo>
                    <a:pt x="1752282" y="958596"/>
                  </a:lnTo>
                  <a:lnTo>
                    <a:pt x="1972564" y="713181"/>
                  </a:lnTo>
                  <a:lnTo>
                    <a:pt x="2192858" y="958596"/>
                  </a:lnTo>
                  <a:lnTo>
                    <a:pt x="2413139" y="713181"/>
                  </a:lnTo>
                  <a:lnTo>
                    <a:pt x="2633434" y="958596"/>
                  </a:lnTo>
                  <a:lnTo>
                    <a:pt x="2853728" y="713168"/>
                  </a:lnTo>
                  <a:close/>
                </a:path>
                <a:path w="6064885" h="3378834">
                  <a:moveTo>
                    <a:pt x="2853740" y="124472"/>
                  </a:moveTo>
                  <a:lnTo>
                    <a:pt x="2742019" y="0"/>
                  </a:lnTo>
                  <a:lnTo>
                    <a:pt x="2524874" y="0"/>
                  </a:lnTo>
                  <a:lnTo>
                    <a:pt x="2413152" y="124472"/>
                  </a:lnTo>
                  <a:lnTo>
                    <a:pt x="2633446" y="369900"/>
                  </a:lnTo>
                  <a:lnTo>
                    <a:pt x="2853740" y="124472"/>
                  </a:lnTo>
                  <a:close/>
                </a:path>
                <a:path w="6064885" h="3378834">
                  <a:moveTo>
                    <a:pt x="2936875" y="0"/>
                  </a:moveTo>
                  <a:lnTo>
                    <a:pt x="2900896" y="0"/>
                  </a:lnTo>
                  <a:lnTo>
                    <a:pt x="2855938" y="50088"/>
                  </a:lnTo>
                  <a:lnTo>
                    <a:pt x="2810980" y="0"/>
                  </a:lnTo>
                  <a:lnTo>
                    <a:pt x="2774988" y="0"/>
                  </a:lnTo>
                  <a:lnTo>
                    <a:pt x="2855938" y="90170"/>
                  </a:lnTo>
                  <a:lnTo>
                    <a:pt x="2891917" y="50088"/>
                  </a:lnTo>
                  <a:lnTo>
                    <a:pt x="2936875" y="0"/>
                  </a:lnTo>
                  <a:close/>
                </a:path>
                <a:path w="6064885" h="3378834">
                  <a:moveTo>
                    <a:pt x="2976270" y="2921406"/>
                  </a:moveTo>
                  <a:lnTo>
                    <a:pt x="2853740" y="3057918"/>
                  </a:lnTo>
                  <a:lnTo>
                    <a:pt x="2976270" y="3194431"/>
                  </a:lnTo>
                  <a:lnTo>
                    <a:pt x="2976270" y="2921406"/>
                  </a:lnTo>
                  <a:close/>
                </a:path>
                <a:path w="6064885" h="3378834">
                  <a:moveTo>
                    <a:pt x="2976270" y="2339225"/>
                  </a:moveTo>
                  <a:lnTo>
                    <a:pt x="2853740" y="2475738"/>
                  </a:lnTo>
                  <a:lnTo>
                    <a:pt x="2976270" y="2612250"/>
                  </a:lnTo>
                  <a:lnTo>
                    <a:pt x="2976270" y="2339225"/>
                  </a:lnTo>
                  <a:close/>
                </a:path>
                <a:path w="6064885" h="3378834">
                  <a:moveTo>
                    <a:pt x="2976270" y="1748701"/>
                  </a:moveTo>
                  <a:lnTo>
                    <a:pt x="2853740" y="1885213"/>
                  </a:lnTo>
                  <a:lnTo>
                    <a:pt x="2976270" y="2021725"/>
                  </a:lnTo>
                  <a:lnTo>
                    <a:pt x="2976270" y="1748701"/>
                  </a:lnTo>
                  <a:close/>
                </a:path>
                <a:path w="6064885" h="3378834">
                  <a:moveTo>
                    <a:pt x="2976270" y="1167180"/>
                  </a:moveTo>
                  <a:lnTo>
                    <a:pt x="2853740" y="1303693"/>
                  </a:lnTo>
                  <a:lnTo>
                    <a:pt x="2976270" y="1440205"/>
                  </a:lnTo>
                  <a:lnTo>
                    <a:pt x="2976270" y="1167180"/>
                  </a:lnTo>
                  <a:close/>
                </a:path>
                <a:path w="6064885" h="3378834">
                  <a:moveTo>
                    <a:pt x="2976270" y="576656"/>
                  </a:moveTo>
                  <a:lnTo>
                    <a:pt x="2853740" y="713168"/>
                  </a:lnTo>
                  <a:lnTo>
                    <a:pt x="2976270" y="849680"/>
                  </a:lnTo>
                  <a:lnTo>
                    <a:pt x="2976270" y="576656"/>
                  </a:lnTo>
                  <a:close/>
                </a:path>
                <a:path w="6064885" h="3378834">
                  <a:moveTo>
                    <a:pt x="2976270" y="0"/>
                  </a:moveTo>
                  <a:lnTo>
                    <a:pt x="2965462" y="0"/>
                  </a:lnTo>
                  <a:lnTo>
                    <a:pt x="2853740" y="124472"/>
                  </a:lnTo>
                  <a:lnTo>
                    <a:pt x="2976270" y="260985"/>
                  </a:lnTo>
                  <a:lnTo>
                    <a:pt x="2976270" y="0"/>
                  </a:lnTo>
                  <a:close/>
                </a:path>
                <a:path w="6064885" h="3378834">
                  <a:moveTo>
                    <a:pt x="2976283" y="3229572"/>
                  </a:moveTo>
                  <a:lnTo>
                    <a:pt x="2889834" y="3133255"/>
                  </a:lnTo>
                  <a:lnTo>
                    <a:pt x="2853855" y="3093161"/>
                  </a:lnTo>
                  <a:lnTo>
                    <a:pt x="2633561" y="3338601"/>
                  </a:lnTo>
                  <a:lnTo>
                    <a:pt x="2449233" y="3133255"/>
                  </a:lnTo>
                  <a:lnTo>
                    <a:pt x="2413254" y="3093161"/>
                  </a:lnTo>
                  <a:lnTo>
                    <a:pt x="2192972" y="3338601"/>
                  </a:lnTo>
                  <a:lnTo>
                    <a:pt x="2008657" y="3133255"/>
                  </a:lnTo>
                  <a:lnTo>
                    <a:pt x="1972678" y="3093161"/>
                  </a:lnTo>
                  <a:lnTo>
                    <a:pt x="1752384" y="3338588"/>
                  </a:lnTo>
                  <a:lnTo>
                    <a:pt x="1568081" y="3133255"/>
                  </a:lnTo>
                  <a:lnTo>
                    <a:pt x="1532102" y="3093161"/>
                  </a:lnTo>
                  <a:lnTo>
                    <a:pt x="1311795" y="3338601"/>
                  </a:lnTo>
                  <a:lnTo>
                    <a:pt x="1127480" y="3133255"/>
                  </a:lnTo>
                  <a:lnTo>
                    <a:pt x="1091501" y="3093161"/>
                  </a:lnTo>
                  <a:lnTo>
                    <a:pt x="871207" y="3338601"/>
                  </a:lnTo>
                  <a:lnTo>
                    <a:pt x="686892" y="3133255"/>
                  </a:lnTo>
                  <a:lnTo>
                    <a:pt x="650913" y="3093161"/>
                  </a:lnTo>
                  <a:lnTo>
                    <a:pt x="430606" y="3338601"/>
                  </a:lnTo>
                  <a:lnTo>
                    <a:pt x="246303" y="3133255"/>
                  </a:lnTo>
                  <a:lnTo>
                    <a:pt x="210324" y="3093161"/>
                  </a:lnTo>
                  <a:lnTo>
                    <a:pt x="0" y="3327489"/>
                  </a:lnTo>
                  <a:lnTo>
                    <a:pt x="0" y="3367582"/>
                  </a:lnTo>
                  <a:lnTo>
                    <a:pt x="210324" y="3133255"/>
                  </a:lnTo>
                  <a:lnTo>
                    <a:pt x="430606" y="3378682"/>
                  </a:lnTo>
                  <a:lnTo>
                    <a:pt x="466585" y="3338601"/>
                  </a:lnTo>
                  <a:lnTo>
                    <a:pt x="650913" y="3133255"/>
                  </a:lnTo>
                  <a:lnTo>
                    <a:pt x="871207" y="3378682"/>
                  </a:lnTo>
                  <a:lnTo>
                    <a:pt x="907186" y="3338601"/>
                  </a:lnTo>
                  <a:lnTo>
                    <a:pt x="889190" y="3338601"/>
                  </a:lnTo>
                  <a:lnTo>
                    <a:pt x="907186" y="3338588"/>
                  </a:lnTo>
                  <a:lnTo>
                    <a:pt x="1091501" y="3133255"/>
                  </a:lnTo>
                  <a:lnTo>
                    <a:pt x="1311795" y="3378682"/>
                  </a:lnTo>
                  <a:lnTo>
                    <a:pt x="1347774" y="3338601"/>
                  </a:lnTo>
                  <a:lnTo>
                    <a:pt x="1532102" y="3133255"/>
                  </a:lnTo>
                  <a:lnTo>
                    <a:pt x="1752384" y="3378682"/>
                  </a:lnTo>
                  <a:lnTo>
                    <a:pt x="1788363" y="3338588"/>
                  </a:lnTo>
                  <a:lnTo>
                    <a:pt x="1972678" y="3133255"/>
                  </a:lnTo>
                  <a:lnTo>
                    <a:pt x="2192972" y="3378682"/>
                  </a:lnTo>
                  <a:lnTo>
                    <a:pt x="2228939" y="3338601"/>
                  </a:lnTo>
                  <a:lnTo>
                    <a:pt x="2413254" y="3133255"/>
                  </a:lnTo>
                  <a:lnTo>
                    <a:pt x="2633561" y="3378682"/>
                  </a:lnTo>
                  <a:lnTo>
                    <a:pt x="2669540" y="3338601"/>
                  </a:lnTo>
                  <a:lnTo>
                    <a:pt x="2651544" y="3338601"/>
                  </a:lnTo>
                  <a:lnTo>
                    <a:pt x="2669540" y="3338588"/>
                  </a:lnTo>
                  <a:lnTo>
                    <a:pt x="2853855" y="3133255"/>
                  </a:lnTo>
                  <a:lnTo>
                    <a:pt x="2976283" y="3269653"/>
                  </a:lnTo>
                  <a:lnTo>
                    <a:pt x="2976283" y="3229572"/>
                  </a:lnTo>
                  <a:close/>
                </a:path>
                <a:path w="6064885" h="3378834">
                  <a:moveTo>
                    <a:pt x="2976283" y="2647365"/>
                  </a:moveTo>
                  <a:lnTo>
                    <a:pt x="2889821" y="2551049"/>
                  </a:lnTo>
                  <a:lnTo>
                    <a:pt x="2853855" y="2510967"/>
                  </a:lnTo>
                  <a:lnTo>
                    <a:pt x="2633561" y="2756395"/>
                  </a:lnTo>
                  <a:lnTo>
                    <a:pt x="2449233" y="2551049"/>
                  </a:lnTo>
                  <a:lnTo>
                    <a:pt x="2413254" y="2510967"/>
                  </a:lnTo>
                  <a:lnTo>
                    <a:pt x="2192972" y="2756395"/>
                  </a:lnTo>
                  <a:lnTo>
                    <a:pt x="2008657" y="2551049"/>
                  </a:lnTo>
                  <a:lnTo>
                    <a:pt x="1972678" y="2510967"/>
                  </a:lnTo>
                  <a:lnTo>
                    <a:pt x="1752384" y="2756395"/>
                  </a:lnTo>
                  <a:lnTo>
                    <a:pt x="1568069" y="2551049"/>
                  </a:lnTo>
                  <a:lnTo>
                    <a:pt x="1532102" y="2510967"/>
                  </a:lnTo>
                  <a:lnTo>
                    <a:pt x="1311795" y="2756395"/>
                  </a:lnTo>
                  <a:lnTo>
                    <a:pt x="1127480" y="2551049"/>
                  </a:lnTo>
                  <a:lnTo>
                    <a:pt x="1091501" y="2510967"/>
                  </a:lnTo>
                  <a:lnTo>
                    <a:pt x="871207" y="2756395"/>
                  </a:lnTo>
                  <a:lnTo>
                    <a:pt x="686892" y="2551049"/>
                  </a:lnTo>
                  <a:lnTo>
                    <a:pt x="650913" y="2510967"/>
                  </a:lnTo>
                  <a:lnTo>
                    <a:pt x="430606" y="2756395"/>
                  </a:lnTo>
                  <a:lnTo>
                    <a:pt x="246291" y="2551049"/>
                  </a:lnTo>
                  <a:lnTo>
                    <a:pt x="210324" y="2510967"/>
                  </a:lnTo>
                  <a:lnTo>
                    <a:pt x="0" y="2745308"/>
                  </a:lnTo>
                  <a:lnTo>
                    <a:pt x="0" y="2785389"/>
                  </a:lnTo>
                  <a:lnTo>
                    <a:pt x="210324" y="2551049"/>
                  </a:lnTo>
                  <a:lnTo>
                    <a:pt x="430606" y="2796489"/>
                  </a:lnTo>
                  <a:lnTo>
                    <a:pt x="466585" y="2756395"/>
                  </a:lnTo>
                  <a:lnTo>
                    <a:pt x="650913" y="2551049"/>
                  </a:lnTo>
                  <a:lnTo>
                    <a:pt x="871207" y="2796489"/>
                  </a:lnTo>
                  <a:lnTo>
                    <a:pt x="907186" y="2756395"/>
                  </a:lnTo>
                  <a:lnTo>
                    <a:pt x="1091501" y="2551049"/>
                  </a:lnTo>
                  <a:lnTo>
                    <a:pt x="1311795" y="2796489"/>
                  </a:lnTo>
                  <a:lnTo>
                    <a:pt x="1347774" y="2756395"/>
                  </a:lnTo>
                  <a:lnTo>
                    <a:pt x="1532102" y="2551049"/>
                  </a:lnTo>
                  <a:lnTo>
                    <a:pt x="1752384" y="2796476"/>
                  </a:lnTo>
                  <a:lnTo>
                    <a:pt x="1788363" y="2756395"/>
                  </a:lnTo>
                  <a:lnTo>
                    <a:pt x="1972678" y="2551049"/>
                  </a:lnTo>
                  <a:lnTo>
                    <a:pt x="2192972" y="2796489"/>
                  </a:lnTo>
                  <a:lnTo>
                    <a:pt x="2228951" y="2756395"/>
                  </a:lnTo>
                  <a:lnTo>
                    <a:pt x="2413254" y="2551049"/>
                  </a:lnTo>
                  <a:lnTo>
                    <a:pt x="2633561" y="2796489"/>
                  </a:lnTo>
                  <a:lnTo>
                    <a:pt x="2669540" y="2756395"/>
                  </a:lnTo>
                  <a:lnTo>
                    <a:pt x="2853855" y="2551049"/>
                  </a:lnTo>
                  <a:lnTo>
                    <a:pt x="2976283" y="2687459"/>
                  </a:lnTo>
                  <a:lnTo>
                    <a:pt x="2976283" y="2647365"/>
                  </a:lnTo>
                  <a:close/>
                </a:path>
                <a:path w="6064885" h="3378834">
                  <a:moveTo>
                    <a:pt x="2976283" y="2056841"/>
                  </a:moveTo>
                  <a:lnTo>
                    <a:pt x="2889821" y="1960524"/>
                  </a:lnTo>
                  <a:lnTo>
                    <a:pt x="2853855" y="1920443"/>
                  </a:lnTo>
                  <a:lnTo>
                    <a:pt x="2633561" y="2165870"/>
                  </a:lnTo>
                  <a:lnTo>
                    <a:pt x="2449233" y="1960524"/>
                  </a:lnTo>
                  <a:lnTo>
                    <a:pt x="2413254" y="1920443"/>
                  </a:lnTo>
                  <a:lnTo>
                    <a:pt x="2192972" y="2165870"/>
                  </a:lnTo>
                  <a:lnTo>
                    <a:pt x="2008657" y="1960524"/>
                  </a:lnTo>
                  <a:lnTo>
                    <a:pt x="1972678" y="1920443"/>
                  </a:lnTo>
                  <a:lnTo>
                    <a:pt x="1752384" y="2165870"/>
                  </a:lnTo>
                  <a:lnTo>
                    <a:pt x="1568069" y="1960524"/>
                  </a:lnTo>
                  <a:lnTo>
                    <a:pt x="1532102" y="1920443"/>
                  </a:lnTo>
                  <a:lnTo>
                    <a:pt x="1311795" y="2165870"/>
                  </a:lnTo>
                  <a:lnTo>
                    <a:pt x="1127480" y="1960524"/>
                  </a:lnTo>
                  <a:lnTo>
                    <a:pt x="1091501" y="1920443"/>
                  </a:lnTo>
                  <a:lnTo>
                    <a:pt x="871207" y="2165870"/>
                  </a:lnTo>
                  <a:lnTo>
                    <a:pt x="686892" y="1960524"/>
                  </a:lnTo>
                  <a:lnTo>
                    <a:pt x="650913" y="1920443"/>
                  </a:lnTo>
                  <a:lnTo>
                    <a:pt x="430606" y="2165870"/>
                  </a:lnTo>
                  <a:lnTo>
                    <a:pt x="246291" y="1960524"/>
                  </a:lnTo>
                  <a:lnTo>
                    <a:pt x="210324" y="1920443"/>
                  </a:lnTo>
                  <a:lnTo>
                    <a:pt x="0" y="2154783"/>
                  </a:lnTo>
                  <a:lnTo>
                    <a:pt x="0" y="2194877"/>
                  </a:lnTo>
                  <a:lnTo>
                    <a:pt x="210324" y="1960524"/>
                  </a:lnTo>
                  <a:lnTo>
                    <a:pt x="430606" y="2205964"/>
                  </a:lnTo>
                  <a:lnTo>
                    <a:pt x="466585" y="2165870"/>
                  </a:lnTo>
                  <a:lnTo>
                    <a:pt x="650913" y="1960524"/>
                  </a:lnTo>
                  <a:lnTo>
                    <a:pt x="871207" y="2205964"/>
                  </a:lnTo>
                  <a:lnTo>
                    <a:pt x="907186" y="2165870"/>
                  </a:lnTo>
                  <a:lnTo>
                    <a:pt x="1091501" y="1960524"/>
                  </a:lnTo>
                  <a:lnTo>
                    <a:pt x="1311795" y="2205964"/>
                  </a:lnTo>
                  <a:lnTo>
                    <a:pt x="1347774" y="2165870"/>
                  </a:lnTo>
                  <a:lnTo>
                    <a:pt x="1532102" y="1960524"/>
                  </a:lnTo>
                  <a:lnTo>
                    <a:pt x="1752384" y="2205964"/>
                  </a:lnTo>
                  <a:lnTo>
                    <a:pt x="1788363" y="2165870"/>
                  </a:lnTo>
                  <a:lnTo>
                    <a:pt x="1972678" y="1960524"/>
                  </a:lnTo>
                  <a:lnTo>
                    <a:pt x="2192972" y="2205964"/>
                  </a:lnTo>
                  <a:lnTo>
                    <a:pt x="2228951" y="2165870"/>
                  </a:lnTo>
                  <a:lnTo>
                    <a:pt x="2413254" y="1960524"/>
                  </a:lnTo>
                  <a:lnTo>
                    <a:pt x="2633561" y="2205964"/>
                  </a:lnTo>
                  <a:lnTo>
                    <a:pt x="2669540" y="2165870"/>
                  </a:lnTo>
                  <a:lnTo>
                    <a:pt x="2853855" y="1960524"/>
                  </a:lnTo>
                  <a:lnTo>
                    <a:pt x="2976283" y="2096935"/>
                  </a:lnTo>
                  <a:lnTo>
                    <a:pt x="2976283" y="2056841"/>
                  </a:lnTo>
                  <a:close/>
                </a:path>
                <a:path w="6064885" h="3378834">
                  <a:moveTo>
                    <a:pt x="2976283" y="1475320"/>
                  </a:moveTo>
                  <a:lnTo>
                    <a:pt x="2889821" y="1379004"/>
                  </a:lnTo>
                  <a:lnTo>
                    <a:pt x="2853855" y="1338922"/>
                  </a:lnTo>
                  <a:lnTo>
                    <a:pt x="2633561" y="1584350"/>
                  </a:lnTo>
                  <a:lnTo>
                    <a:pt x="2449233" y="1379004"/>
                  </a:lnTo>
                  <a:lnTo>
                    <a:pt x="2413254" y="1338922"/>
                  </a:lnTo>
                  <a:lnTo>
                    <a:pt x="2192972" y="1584350"/>
                  </a:lnTo>
                  <a:lnTo>
                    <a:pt x="2008657" y="1379004"/>
                  </a:lnTo>
                  <a:lnTo>
                    <a:pt x="1972678" y="1338922"/>
                  </a:lnTo>
                  <a:lnTo>
                    <a:pt x="1752384" y="1584350"/>
                  </a:lnTo>
                  <a:lnTo>
                    <a:pt x="1568069" y="1379004"/>
                  </a:lnTo>
                  <a:lnTo>
                    <a:pt x="1532102" y="1338922"/>
                  </a:lnTo>
                  <a:lnTo>
                    <a:pt x="1311795" y="1584350"/>
                  </a:lnTo>
                  <a:lnTo>
                    <a:pt x="1127480" y="1379004"/>
                  </a:lnTo>
                  <a:lnTo>
                    <a:pt x="1091501" y="1338922"/>
                  </a:lnTo>
                  <a:lnTo>
                    <a:pt x="871207" y="1584350"/>
                  </a:lnTo>
                  <a:lnTo>
                    <a:pt x="686892" y="1379004"/>
                  </a:lnTo>
                  <a:lnTo>
                    <a:pt x="650913" y="1338922"/>
                  </a:lnTo>
                  <a:lnTo>
                    <a:pt x="430606" y="1584350"/>
                  </a:lnTo>
                  <a:lnTo>
                    <a:pt x="246291" y="1379004"/>
                  </a:lnTo>
                  <a:lnTo>
                    <a:pt x="210324" y="1338922"/>
                  </a:lnTo>
                  <a:lnTo>
                    <a:pt x="0" y="1573263"/>
                  </a:lnTo>
                  <a:lnTo>
                    <a:pt x="0" y="1613344"/>
                  </a:lnTo>
                  <a:lnTo>
                    <a:pt x="210324" y="1379004"/>
                  </a:lnTo>
                  <a:lnTo>
                    <a:pt x="430606" y="1624431"/>
                  </a:lnTo>
                  <a:lnTo>
                    <a:pt x="466585" y="1584350"/>
                  </a:lnTo>
                  <a:lnTo>
                    <a:pt x="650913" y="1379004"/>
                  </a:lnTo>
                  <a:lnTo>
                    <a:pt x="871207" y="1624431"/>
                  </a:lnTo>
                  <a:lnTo>
                    <a:pt x="907186" y="1584350"/>
                  </a:lnTo>
                  <a:lnTo>
                    <a:pt x="1091501" y="1379004"/>
                  </a:lnTo>
                  <a:lnTo>
                    <a:pt x="1311795" y="1624431"/>
                  </a:lnTo>
                  <a:lnTo>
                    <a:pt x="1347774" y="1584350"/>
                  </a:lnTo>
                  <a:lnTo>
                    <a:pt x="1532102" y="1379004"/>
                  </a:lnTo>
                  <a:lnTo>
                    <a:pt x="1752384" y="1624431"/>
                  </a:lnTo>
                  <a:lnTo>
                    <a:pt x="1788363" y="1584350"/>
                  </a:lnTo>
                  <a:lnTo>
                    <a:pt x="1972678" y="1379004"/>
                  </a:lnTo>
                  <a:lnTo>
                    <a:pt x="2192972" y="1624431"/>
                  </a:lnTo>
                  <a:lnTo>
                    <a:pt x="2228939" y="1584350"/>
                  </a:lnTo>
                  <a:lnTo>
                    <a:pt x="2413254" y="1379004"/>
                  </a:lnTo>
                  <a:lnTo>
                    <a:pt x="2633561" y="1624431"/>
                  </a:lnTo>
                  <a:lnTo>
                    <a:pt x="2669540" y="1584350"/>
                  </a:lnTo>
                  <a:lnTo>
                    <a:pt x="2853855" y="1379004"/>
                  </a:lnTo>
                  <a:lnTo>
                    <a:pt x="2976283" y="1515402"/>
                  </a:lnTo>
                  <a:lnTo>
                    <a:pt x="2976283" y="1475320"/>
                  </a:lnTo>
                  <a:close/>
                </a:path>
                <a:path w="6064885" h="3378834">
                  <a:moveTo>
                    <a:pt x="2976283" y="884809"/>
                  </a:moveTo>
                  <a:lnTo>
                    <a:pt x="2889821" y="788492"/>
                  </a:lnTo>
                  <a:lnTo>
                    <a:pt x="2853855" y="748411"/>
                  </a:lnTo>
                  <a:lnTo>
                    <a:pt x="2633561" y="993838"/>
                  </a:lnTo>
                  <a:lnTo>
                    <a:pt x="2449233" y="788492"/>
                  </a:lnTo>
                  <a:lnTo>
                    <a:pt x="2413254" y="748411"/>
                  </a:lnTo>
                  <a:lnTo>
                    <a:pt x="2192972" y="993838"/>
                  </a:lnTo>
                  <a:lnTo>
                    <a:pt x="2008657" y="788492"/>
                  </a:lnTo>
                  <a:lnTo>
                    <a:pt x="1972678" y="748411"/>
                  </a:lnTo>
                  <a:lnTo>
                    <a:pt x="1752384" y="993838"/>
                  </a:lnTo>
                  <a:lnTo>
                    <a:pt x="1568069" y="788492"/>
                  </a:lnTo>
                  <a:lnTo>
                    <a:pt x="1532102" y="748411"/>
                  </a:lnTo>
                  <a:lnTo>
                    <a:pt x="1311795" y="993838"/>
                  </a:lnTo>
                  <a:lnTo>
                    <a:pt x="1127480" y="788492"/>
                  </a:lnTo>
                  <a:lnTo>
                    <a:pt x="1091501" y="748411"/>
                  </a:lnTo>
                  <a:lnTo>
                    <a:pt x="871207" y="993838"/>
                  </a:lnTo>
                  <a:lnTo>
                    <a:pt x="686892" y="788492"/>
                  </a:lnTo>
                  <a:lnTo>
                    <a:pt x="650913" y="748411"/>
                  </a:lnTo>
                  <a:lnTo>
                    <a:pt x="430606" y="993838"/>
                  </a:lnTo>
                  <a:lnTo>
                    <a:pt x="246291" y="788492"/>
                  </a:lnTo>
                  <a:lnTo>
                    <a:pt x="210324" y="748411"/>
                  </a:lnTo>
                  <a:lnTo>
                    <a:pt x="0" y="982738"/>
                  </a:lnTo>
                  <a:lnTo>
                    <a:pt x="0" y="1022819"/>
                  </a:lnTo>
                  <a:lnTo>
                    <a:pt x="210324" y="788492"/>
                  </a:lnTo>
                  <a:lnTo>
                    <a:pt x="430606" y="1033932"/>
                  </a:lnTo>
                  <a:lnTo>
                    <a:pt x="466585" y="993838"/>
                  </a:lnTo>
                  <a:lnTo>
                    <a:pt x="650913" y="788492"/>
                  </a:lnTo>
                  <a:lnTo>
                    <a:pt x="871207" y="1033932"/>
                  </a:lnTo>
                  <a:lnTo>
                    <a:pt x="907186" y="993838"/>
                  </a:lnTo>
                  <a:lnTo>
                    <a:pt x="1091501" y="788492"/>
                  </a:lnTo>
                  <a:lnTo>
                    <a:pt x="1311795" y="1033932"/>
                  </a:lnTo>
                  <a:lnTo>
                    <a:pt x="1347774" y="993838"/>
                  </a:lnTo>
                  <a:lnTo>
                    <a:pt x="1532102" y="788492"/>
                  </a:lnTo>
                  <a:lnTo>
                    <a:pt x="1752384" y="1033919"/>
                  </a:lnTo>
                  <a:lnTo>
                    <a:pt x="1788363" y="993838"/>
                  </a:lnTo>
                  <a:lnTo>
                    <a:pt x="1972678" y="788492"/>
                  </a:lnTo>
                  <a:lnTo>
                    <a:pt x="2192972" y="1033932"/>
                  </a:lnTo>
                  <a:lnTo>
                    <a:pt x="2228951" y="993838"/>
                  </a:lnTo>
                  <a:lnTo>
                    <a:pt x="2413254" y="788492"/>
                  </a:lnTo>
                  <a:lnTo>
                    <a:pt x="2633561" y="1033932"/>
                  </a:lnTo>
                  <a:lnTo>
                    <a:pt x="2669540" y="993838"/>
                  </a:lnTo>
                  <a:lnTo>
                    <a:pt x="2853855" y="788492"/>
                  </a:lnTo>
                  <a:lnTo>
                    <a:pt x="2976283" y="924902"/>
                  </a:lnTo>
                  <a:lnTo>
                    <a:pt x="2976283" y="884809"/>
                  </a:lnTo>
                  <a:close/>
                </a:path>
                <a:path w="6064885" h="3378834">
                  <a:moveTo>
                    <a:pt x="2976283" y="296113"/>
                  </a:moveTo>
                  <a:lnTo>
                    <a:pt x="2889821" y="199796"/>
                  </a:lnTo>
                  <a:lnTo>
                    <a:pt x="2853855" y="159715"/>
                  </a:lnTo>
                  <a:lnTo>
                    <a:pt x="2633561" y="405142"/>
                  </a:lnTo>
                  <a:lnTo>
                    <a:pt x="2449233" y="199796"/>
                  </a:lnTo>
                  <a:lnTo>
                    <a:pt x="2413254" y="159715"/>
                  </a:lnTo>
                  <a:lnTo>
                    <a:pt x="2192972" y="405142"/>
                  </a:lnTo>
                  <a:lnTo>
                    <a:pt x="2008657" y="199796"/>
                  </a:lnTo>
                  <a:lnTo>
                    <a:pt x="1972678" y="159715"/>
                  </a:lnTo>
                  <a:lnTo>
                    <a:pt x="1752384" y="405142"/>
                  </a:lnTo>
                  <a:lnTo>
                    <a:pt x="1568069" y="199796"/>
                  </a:lnTo>
                  <a:lnTo>
                    <a:pt x="1532102" y="159715"/>
                  </a:lnTo>
                  <a:lnTo>
                    <a:pt x="1311795" y="405142"/>
                  </a:lnTo>
                  <a:lnTo>
                    <a:pt x="1127480" y="199796"/>
                  </a:lnTo>
                  <a:lnTo>
                    <a:pt x="1091501" y="159715"/>
                  </a:lnTo>
                  <a:lnTo>
                    <a:pt x="871207" y="405142"/>
                  </a:lnTo>
                  <a:lnTo>
                    <a:pt x="686892" y="199796"/>
                  </a:lnTo>
                  <a:lnTo>
                    <a:pt x="650913" y="159715"/>
                  </a:lnTo>
                  <a:lnTo>
                    <a:pt x="430606" y="405142"/>
                  </a:lnTo>
                  <a:lnTo>
                    <a:pt x="246291" y="199796"/>
                  </a:lnTo>
                  <a:lnTo>
                    <a:pt x="210324" y="159715"/>
                  </a:lnTo>
                  <a:lnTo>
                    <a:pt x="0" y="394055"/>
                  </a:lnTo>
                  <a:lnTo>
                    <a:pt x="0" y="434136"/>
                  </a:lnTo>
                  <a:lnTo>
                    <a:pt x="210324" y="199796"/>
                  </a:lnTo>
                  <a:lnTo>
                    <a:pt x="430606" y="445223"/>
                  </a:lnTo>
                  <a:lnTo>
                    <a:pt x="466585" y="405142"/>
                  </a:lnTo>
                  <a:lnTo>
                    <a:pt x="650913" y="199796"/>
                  </a:lnTo>
                  <a:lnTo>
                    <a:pt x="871207" y="445223"/>
                  </a:lnTo>
                  <a:lnTo>
                    <a:pt x="907186" y="405142"/>
                  </a:lnTo>
                  <a:lnTo>
                    <a:pt x="1091501" y="199796"/>
                  </a:lnTo>
                  <a:lnTo>
                    <a:pt x="1311795" y="445223"/>
                  </a:lnTo>
                  <a:lnTo>
                    <a:pt x="1347774" y="405142"/>
                  </a:lnTo>
                  <a:lnTo>
                    <a:pt x="1532102" y="199796"/>
                  </a:lnTo>
                  <a:lnTo>
                    <a:pt x="1752384" y="445223"/>
                  </a:lnTo>
                  <a:lnTo>
                    <a:pt x="1788363" y="405142"/>
                  </a:lnTo>
                  <a:lnTo>
                    <a:pt x="1972678" y="199796"/>
                  </a:lnTo>
                  <a:lnTo>
                    <a:pt x="2192972" y="445223"/>
                  </a:lnTo>
                  <a:lnTo>
                    <a:pt x="2228939" y="405142"/>
                  </a:lnTo>
                  <a:lnTo>
                    <a:pt x="2413254" y="199796"/>
                  </a:lnTo>
                  <a:lnTo>
                    <a:pt x="2633561" y="445223"/>
                  </a:lnTo>
                  <a:lnTo>
                    <a:pt x="2669540" y="405142"/>
                  </a:lnTo>
                  <a:lnTo>
                    <a:pt x="2853855" y="199796"/>
                  </a:lnTo>
                  <a:lnTo>
                    <a:pt x="2976283" y="336194"/>
                  </a:lnTo>
                  <a:lnTo>
                    <a:pt x="2976283" y="296113"/>
                  </a:lnTo>
                  <a:close/>
                </a:path>
                <a:path w="6064885" h="3378834">
                  <a:moveTo>
                    <a:pt x="3105645" y="124472"/>
                  </a:moveTo>
                  <a:lnTo>
                    <a:pt x="2993923" y="0"/>
                  </a:lnTo>
                  <a:lnTo>
                    <a:pt x="2983128" y="0"/>
                  </a:lnTo>
                  <a:lnTo>
                    <a:pt x="2983128" y="260972"/>
                  </a:lnTo>
                  <a:lnTo>
                    <a:pt x="3105645" y="124472"/>
                  </a:lnTo>
                  <a:close/>
                </a:path>
                <a:path w="6064885" h="3378834">
                  <a:moveTo>
                    <a:pt x="3546246" y="713168"/>
                  </a:moveTo>
                  <a:lnTo>
                    <a:pt x="3325952" y="467741"/>
                  </a:lnTo>
                  <a:lnTo>
                    <a:pt x="3105658" y="713168"/>
                  </a:lnTo>
                  <a:lnTo>
                    <a:pt x="3325952" y="958596"/>
                  </a:lnTo>
                  <a:lnTo>
                    <a:pt x="3546246" y="713168"/>
                  </a:lnTo>
                  <a:close/>
                </a:path>
                <a:path w="6064885" h="3378834">
                  <a:moveTo>
                    <a:pt x="3546246" y="124472"/>
                  </a:moveTo>
                  <a:lnTo>
                    <a:pt x="3434524" y="0"/>
                  </a:lnTo>
                  <a:lnTo>
                    <a:pt x="3217380" y="0"/>
                  </a:lnTo>
                  <a:lnTo>
                    <a:pt x="3105658" y="124472"/>
                  </a:lnTo>
                  <a:lnTo>
                    <a:pt x="3325952" y="369900"/>
                  </a:lnTo>
                  <a:lnTo>
                    <a:pt x="3546246" y="124472"/>
                  </a:lnTo>
                  <a:close/>
                </a:path>
                <a:path w="6064885" h="3378834">
                  <a:moveTo>
                    <a:pt x="4427410" y="713168"/>
                  </a:moveTo>
                  <a:lnTo>
                    <a:pt x="4207116" y="467741"/>
                  </a:lnTo>
                  <a:lnTo>
                    <a:pt x="3986822" y="713168"/>
                  </a:lnTo>
                  <a:lnTo>
                    <a:pt x="3766540" y="467741"/>
                  </a:lnTo>
                  <a:lnTo>
                    <a:pt x="3546246" y="713168"/>
                  </a:lnTo>
                  <a:lnTo>
                    <a:pt x="3766540" y="958596"/>
                  </a:lnTo>
                  <a:lnTo>
                    <a:pt x="3986822" y="713181"/>
                  </a:lnTo>
                  <a:lnTo>
                    <a:pt x="4207116" y="958596"/>
                  </a:lnTo>
                  <a:lnTo>
                    <a:pt x="4427410" y="713168"/>
                  </a:lnTo>
                  <a:close/>
                </a:path>
                <a:path w="6064885" h="3378834">
                  <a:moveTo>
                    <a:pt x="4427410" y="124472"/>
                  </a:moveTo>
                  <a:lnTo>
                    <a:pt x="4315688" y="0"/>
                  </a:lnTo>
                  <a:lnTo>
                    <a:pt x="4098544" y="0"/>
                  </a:lnTo>
                  <a:lnTo>
                    <a:pt x="3986822" y="124472"/>
                  </a:lnTo>
                  <a:lnTo>
                    <a:pt x="3875113" y="0"/>
                  </a:lnTo>
                  <a:lnTo>
                    <a:pt x="3657968" y="0"/>
                  </a:lnTo>
                  <a:lnTo>
                    <a:pt x="3546246" y="124472"/>
                  </a:lnTo>
                  <a:lnTo>
                    <a:pt x="3766540" y="369900"/>
                  </a:lnTo>
                  <a:lnTo>
                    <a:pt x="3986822" y="124485"/>
                  </a:lnTo>
                  <a:lnTo>
                    <a:pt x="4207116" y="369900"/>
                  </a:lnTo>
                  <a:lnTo>
                    <a:pt x="4427410" y="124472"/>
                  </a:lnTo>
                  <a:close/>
                </a:path>
                <a:path w="6064885" h="3378834">
                  <a:moveTo>
                    <a:pt x="4867999" y="713168"/>
                  </a:moveTo>
                  <a:lnTo>
                    <a:pt x="4647704" y="467741"/>
                  </a:lnTo>
                  <a:lnTo>
                    <a:pt x="4427410" y="713168"/>
                  </a:lnTo>
                  <a:lnTo>
                    <a:pt x="4647704" y="958596"/>
                  </a:lnTo>
                  <a:lnTo>
                    <a:pt x="4867999" y="713168"/>
                  </a:lnTo>
                  <a:close/>
                </a:path>
                <a:path w="6064885" h="3378834">
                  <a:moveTo>
                    <a:pt x="4867999" y="124472"/>
                  </a:moveTo>
                  <a:lnTo>
                    <a:pt x="4756277" y="0"/>
                  </a:lnTo>
                  <a:lnTo>
                    <a:pt x="4539132" y="0"/>
                  </a:lnTo>
                  <a:lnTo>
                    <a:pt x="4427410" y="124472"/>
                  </a:lnTo>
                  <a:lnTo>
                    <a:pt x="4647704" y="369900"/>
                  </a:lnTo>
                  <a:lnTo>
                    <a:pt x="4867999" y="124472"/>
                  </a:lnTo>
                  <a:close/>
                </a:path>
                <a:path w="6064885" h="3378834">
                  <a:moveTo>
                    <a:pt x="6064339" y="299313"/>
                  </a:moveTo>
                  <a:lnTo>
                    <a:pt x="5969343" y="405142"/>
                  </a:lnTo>
                  <a:lnTo>
                    <a:pt x="5749074" y="159715"/>
                  </a:lnTo>
                  <a:lnTo>
                    <a:pt x="5528780" y="405142"/>
                  </a:lnTo>
                  <a:lnTo>
                    <a:pt x="5308485" y="159715"/>
                  </a:lnTo>
                  <a:lnTo>
                    <a:pt x="5088191" y="405142"/>
                  </a:lnTo>
                  <a:lnTo>
                    <a:pt x="4867884" y="159715"/>
                  </a:lnTo>
                  <a:lnTo>
                    <a:pt x="4647590" y="405142"/>
                  </a:lnTo>
                  <a:lnTo>
                    <a:pt x="4427296" y="159715"/>
                  </a:lnTo>
                  <a:lnTo>
                    <a:pt x="4207002" y="405142"/>
                  </a:lnTo>
                  <a:lnTo>
                    <a:pt x="3986720" y="159715"/>
                  </a:lnTo>
                  <a:lnTo>
                    <a:pt x="3766439" y="405142"/>
                  </a:lnTo>
                  <a:lnTo>
                    <a:pt x="3546132" y="159715"/>
                  </a:lnTo>
                  <a:lnTo>
                    <a:pt x="3325825" y="405142"/>
                  </a:lnTo>
                  <a:lnTo>
                    <a:pt x="3105543" y="159715"/>
                  </a:lnTo>
                  <a:lnTo>
                    <a:pt x="2983128" y="296100"/>
                  </a:lnTo>
                  <a:lnTo>
                    <a:pt x="2983128" y="336181"/>
                  </a:lnTo>
                  <a:lnTo>
                    <a:pt x="3105543" y="199796"/>
                  </a:lnTo>
                  <a:lnTo>
                    <a:pt x="3325825" y="445223"/>
                  </a:lnTo>
                  <a:lnTo>
                    <a:pt x="3546132" y="199796"/>
                  </a:lnTo>
                  <a:lnTo>
                    <a:pt x="3766439" y="445223"/>
                  </a:lnTo>
                  <a:lnTo>
                    <a:pt x="3986720" y="199796"/>
                  </a:lnTo>
                  <a:lnTo>
                    <a:pt x="4207002" y="445223"/>
                  </a:lnTo>
                  <a:lnTo>
                    <a:pt x="4427296" y="199796"/>
                  </a:lnTo>
                  <a:lnTo>
                    <a:pt x="4647590" y="445223"/>
                  </a:lnTo>
                  <a:lnTo>
                    <a:pt x="4867884" y="199796"/>
                  </a:lnTo>
                  <a:lnTo>
                    <a:pt x="5088191" y="445223"/>
                  </a:lnTo>
                  <a:lnTo>
                    <a:pt x="5308485" y="199796"/>
                  </a:lnTo>
                  <a:lnTo>
                    <a:pt x="5528780" y="445223"/>
                  </a:lnTo>
                  <a:lnTo>
                    <a:pt x="5749074" y="199796"/>
                  </a:lnTo>
                  <a:lnTo>
                    <a:pt x="5969343" y="445223"/>
                  </a:lnTo>
                  <a:lnTo>
                    <a:pt x="6064339" y="339394"/>
                  </a:lnTo>
                  <a:lnTo>
                    <a:pt x="6064339" y="299313"/>
                  </a:lnTo>
                  <a:close/>
                </a:path>
                <a:path w="6064885" h="3378834">
                  <a:moveTo>
                    <a:pt x="6064351" y="573455"/>
                  </a:moveTo>
                  <a:lnTo>
                    <a:pt x="5969457" y="467728"/>
                  </a:lnTo>
                  <a:lnTo>
                    <a:pt x="5749163" y="713168"/>
                  </a:lnTo>
                  <a:lnTo>
                    <a:pt x="5528881" y="467741"/>
                  </a:lnTo>
                  <a:lnTo>
                    <a:pt x="5308587" y="713168"/>
                  </a:lnTo>
                  <a:lnTo>
                    <a:pt x="5088306" y="467741"/>
                  </a:lnTo>
                  <a:lnTo>
                    <a:pt x="4868011" y="713168"/>
                  </a:lnTo>
                  <a:lnTo>
                    <a:pt x="5088306" y="958596"/>
                  </a:lnTo>
                  <a:lnTo>
                    <a:pt x="5308587" y="713181"/>
                  </a:lnTo>
                  <a:lnTo>
                    <a:pt x="5528881" y="958596"/>
                  </a:lnTo>
                  <a:lnTo>
                    <a:pt x="5749163" y="713181"/>
                  </a:lnTo>
                  <a:lnTo>
                    <a:pt x="5969457" y="958596"/>
                  </a:lnTo>
                  <a:lnTo>
                    <a:pt x="6064351" y="852868"/>
                  </a:lnTo>
                  <a:lnTo>
                    <a:pt x="6064351" y="573455"/>
                  </a:lnTo>
                  <a:close/>
                </a:path>
                <a:path w="6064885" h="3378834">
                  <a:moveTo>
                    <a:pt x="6064351" y="0"/>
                  </a:moveTo>
                  <a:lnTo>
                    <a:pt x="5860885" y="0"/>
                  </a:lnTo>
                  <a:lnTo>
                    <a:pt x="5749163" y="124472"/>
                  </a:lnTo>
                  <a:lnTo>
                    <a:pt x="5637454" y="0"/>
                  </a:lnTo>
                  <a:lnTo>
                    <a:pt x="5420309" y="0"/>
                  </a:lnTo>
                  <a:lnTo>
                    <a:pt x="5308600" y="124460"/>
                  </a:lnTo>
                  <a:lnTo>
                    <a:pt x="5196891" y="0"/>
                  </a:lnTo>
                  <a:lnTo>
                    <a:pt x="4979746" y="0"/>
                  </a:lnTo>
                  <a:lnTo>
                    <a:pt x="4868024" y="124472"/>
                  </a:lnTo>
                  <a:lnTo>
                    <a:pt x="5088318" y="369900"/>
                  </a:lnTo>
                  <a:lnTo>
                    <a:pt x="5308600" y="124498"/>
                  </a:lnTo>
                  <a:lnTo>
                    <a:pt x="5528881" y="369900"/>
                  </a:lnTo>
                  <a:lnTo>
                    <a:pt x="5749163" y="124485"/>
                  </a:lnTo>
                  <a:lnTo>
                    <a:pt x="5969457" y="369900"/>
                  </a:lnTo>
                  <a:lnTo>
                    <a:pt x="6064351" y="264172"/>
                  </a:lnTo>
                  <a:lnTo>
                    <a:pt x="6064351" y="0"/>
                  </a:lnTo>
                  <a:close/>
                </a:path>
              </a:pathLst>
            </a:custGeom>
            <a:solidFill>
              <a:srgbClr val="8AA1AD">
                <a:alpha val="3999"/>
              </a:srgbClr>
            </a:solidFill>
          </p:spPr>
          <p:txBody>
            <a:bodyPr wrap="square" lIns="0" tIns="0" rIns="0" bIns="0" rtlCol="0"/>
            <a:lstStyle/>
            <a:p>
              <a:endParaRPr sz="1403"/>
            </a:p>
          </p:txBody>
        </p:sp>
        <p:sp>
          <p:nvSpPr>
            <p:cNvPr id="4" name="object 4"/>
            <p:cNvSpPr/>
            <p:nvPr/>
          </p:nvSpPr>
          <p:spPr>
            <a:xfrm>
              <a:off x="2983128" y="3435210"/>
              <a:ext cx="6187440" cy="3378835"/>
            </a:xfrm>
            <a:custGeom>
              <a:avLst/>
              <a:gdLst/>
              <a:ahLst/>
              <a:cxnLst/>
              <a:rect l="l" t="t" r="r" b="b"/>
              <a:pathLst>
                <a:path w="6187440" h="3378834">
                  <a:moveTo>
                    <a:pt x="122516" y="3057931"/>
                  </a:moveTo>
                  <a:lnTo>
                    <a:pt x="0" y="2921431"/>
                  </a:lnTo>
                  <a:lnTo>
                    <a:pt x="0" y="3194431"/>
                  </a:lnTo>
                  <a:lnTo>
                    <a:pt x="122516" y="3057931"/>
                  </a:lnTo>
                  <a:close/>
                </a:path>
                <a:path w="6187440" h="3378834">
                  <a:moveTo>
                    <a:pt x="122516" y="2475725"/>
                  </a:moveTo>
                  <a:lnTo>
                    <a:pt x="0" y="2339225"/>
                  </a:lnTo>
                  <a:lnTo>
                    <a:pt x="0" y="2612225"/>
                  </a:lnTo>
                  <a:lnTo>
                    <a:pt x="122516" y="2475725"/>
                  </a:lnTo>
                  <a:close/>
                </a:path>
                <a:path w="6187440" h="3378834">
                  <a:moveTo>
                    <a:pt x="122516" y="1885213"/>
                  </a:moveTo>
                  <a:lnTo>
                    <a:pt x="0" y="1748713"/>
                  </a:lnTo>
                  <a:lnTo>
                    <a:pt x="0" y="2021713"/>
                  </a:lnTo>
                  <a:lnTo>
                    <a:pt x="122516" y="1885213"/>
                  </a:lnTo>
                  <a:close/>
                </a:path>
                <a:path w="6187440" h="3378834">
                  <a:moveTo>
                    <a:pt x="122516" y="1303693"/>
                  </a:moveTo>
                  <a:lnTo>
                    <a:pt x="0" y="1167193"/>
                  </a:lnTo>
                  <a:lnTo>
                    <a:pt x="0" y="1440192"/>
                  </a:lnTo>
                  <a:lnTo>
                    <a:pt x="122516" y="1303693"/>
                  </a:lnTo>
                  <a:close/>
                </a:path>
                <a:path w="6187440" h="3378834">
                  <a:moveTo>
                    <a:pt x="122516" y="713168"/>
                  </a:moveTo>
                  <a:lnTo>
                    <a:pt x="0" y="576668"/>
                  </a:lnTo>
                  <a:lnTo>
                    <a:pt x="0" y="849668"/>
                  </a:lnTo>
                  <a:lnTo>
                    <a:pt x="122516" y="713168"/>
                  </a:lnTo>
                  <a:close/>
                </a:path>
                <a:path w="6187440" h="3378834">
                  <a:moveTo>
                    <a:pt x="201269" y="0"/>
                  </a:moveTo>
                  <a:lnTo>
                    <a:pt x="165290" y="0"/>
                  </a:lnTo>
                  <a:lnTo>
                    <a:pt x="120332" y="50088"/>
                  </a:lnTo>
                  <a:lnTo>
                    <a:pt x="75374" y="0"/>
                  </a:lnTo>
                  <a:lnTo>
                    <a:pt x="39395" y="0"/>
                  </a:lnTo>
                  <a:lnTo>
                    <a:pt x="120332" y="90170"/>
                  </a:lnTo>
                  <a:lnTo>
                    <a:pt x="156311" y="50088"/>
                  </a:lnTo>
                  <a:lnTo>
                    <a:pt x="201269" y="0"/>
                  </a:lnTo>
                  <a:close/>
                </a:path>
                <a:path w="6187440" h="3378834">
                  <a:moveTo>
                    <a:pt x="563118" y="3057931"/>
                  </a:moveTo>
                  <a:lnTo>
                    <a:pt x="342823" y="2812504"/>
                  </a:lnTo>
                  <a:lnTo>
                    <a:pt x="122529" y="3057931"/>
                  </a:lnTo>
                  <a:lnTo>
                    <a:pt x="342823" y="3303359"/>
                  </a:lnTo>
                  <a:lnTo>
                    <a:pt x="563118" y="3057931"/>
                  </a:lnTo>
                  <a:close/>
                </a:path>
                <a:path w="6187440" h="3378834">
                  <a:moveTo>
                    <a:pt x="563118" y="2475725"/>
                  </a:moveTo>
                  <a:lnTo>
                    <a:pt x="342823" y="2230297"/>
                  </a:lnTo>
                  <a:lnTo>
                    <a:pt x="122529" y="2475725"/>
                  </a:lnTo>
                  <a:lnTo>
                    <a:pt x="342823" y="2721152"/>
                  </a:lnTo>
                  <a:lnTo>
                    <a:pt x="563118" y="2475725"/>
                  </a:lnTo>
                  <a:close/>
                </a:path>
                <a:path w="6187440" h="3378834">
                  <a:moveTo>
                    <a:pt x="563118" y="1885213"/>
                  </a:moveTo>
                  <a:lnTo>
                    <a:pt x="342823" y="1639785"/>
                  </a:lnTo>
                  <a:lnTo>
                    <a:pt x="122529" y="1885213"/>
                  </a:lnTo>
                  <a:lnTo>
                    <a:pt x="342823" y="2130641"/>
                  </a:lnTo>
                  <a:lnTo>
                    <a:pt x="563118" y="1885213"/>
                  </a:lnTo>
                  <a:close/>
                </a:path>
                <a:path w="6187440" h="3378834">
                  <a:moveTo>
                    <a:pt x="563118" y="1303680"/>
                  </a:moveTo>
                  <a:lnTo>
                    <a:pt x="342823" y="1058252"/>
                  </a:lnTo>
                  <a:lnTo>
                    <a:pt x="122529" y="1303680"/>
                  </a:lnTo>
                  <a:lnTo>
                    <a:pt x="342823" y="1549107"/>
                  </a:lnTo>
                  <a:lnTo>
                    <a:pt x="563118" y="1303680"/>
                  </a:lnTo>
                  <a:close/>
                </a:path>
                <a:path w="6187440" h="3378834">
                  <a:moveTo>
                    <a:pt x="563118" y="713168"/>
                  </a:moveTo>
                  <a:lnTo>
                    <a:pt x="342823" y="467741"/>
                  </a:lnTo>
                  <a:lnTo>
                    <a:pt x="122529" y="713168"/>
                  </a:lnTo>
                  <a:lnTo>
                    <a:pt x="342823" y="958596"/>
                  </a:lnTo>
                  <a:lnTo>
                    <a:pt x="563118" y="713168"/>
                  </a:lnTo>
                  <a:close/>
                </a:path>
                <a:path w="6187440" h="3378834">
                  <a:moveTo>
                    <a:pt x="641858" y="0"/>
                  </a:moveTo>
                  <a:lnTo>
                    <a:pt x="605878" y="0"/>
                  </a:lnTo>
                  <a:lnTo>
                    <a:pt x="560920" y="50088"/>
                  </a:lnTo>
                  <a:lnTo>
                    <a:pt x="515962" y="0"/>
                  </a:lnTo>
                  <a:lnTo>
                    <a:pt x="479983" y="0"/>
                  </a:lnTo>
                  <a:lnTo>
                    <a:pt x="560920" y="90170"/>
                  </a:lnTo>
                  <a:lnTo>
                    <a:pt x="596900" y="50088"/>
                  </a:lnTo>
                  <a:lnTo>
                    <a:pt x="641858" y="0"/>
                  </a:lnTo>
                  <a:close/>
                </a:path>
                <a:path w="6187440" h="3378834">
                  <a:moveTo>
                    <a:pt x="1082446" y="0"/>
                  </a:moveTo>
                  <a:lnTo>
                    <a:pt x="1046467" y="0"/>
                  </a:lnTo>
                  <a:lnTo>
                    <a:pt x="1001509" y="50088"/>
                  </a:lnTo>
                  <a:lnTo>
                    <a:pt x="956551" y="0"/>
                  </a:lnTo>
                  <a:lnTo>
                    <a:pt x="920572" y="0"/>
                  </a:lnTo>
                  <a:lnTo>
                    <a:pt x="1001509" y="90170"/>
                  </a:lnTo>
                  <a:lnTo>
                    <a:pt x="1037488" y="50088"/>
                  </a:lnTo>
                  <a:lnTo>
                    <a:pt x="1082446" y="0"/>
                  </a:lnTo>
                  <a:close/>
                </a:path>
                <a:path w="6187440" h="3378834">
                  <a:moveTo>
                    <a:pt x="1444282" y="3057931"/>
                  </a:moveTo>
                  <a:lnTo>
                    <a:pt x="1223987" y="2812504"/>
                  </a:lnTo>
                  <a:lnTo>
                    <a:pt x="1003693" y="3057931"/>
                  </a:lnTo>
                  <a:lnTo>
                    <a:pt x="783412" y="2812504"/>
                  </a:lnTo>
                  <a:lnTo>
                    <a:pt x="563118" y="3057931"/>
                  </a:lnTo>
                  <a:lnTo>
                    <a:pt x="783412" y="3303359"/>
                  </a:lnTo>
                  <a:lnTo>
                    <a:pt x="1003693" y="3057944"/>
                  </a:lnTo>
                  <a:lnTo>
                    <a:pt x="1223987" y="3303359"/>
                  </a:lnTo>
                  <a:lnTo>
                    <a:pt x="1444282" y="3057931"/>
                  </a:lnTo>
                  <a:close/>
                </a:path>
                <a:path w="6187440" h="3378834">
                  <a:moveTo>
                    <a:pt x="1444282" y="2475725"/>
                  </a:moveTo>
                  <a:lnTo>
                    <a:pt x="1223987" y="2230297"/>
                  </a:lnTo>
                  <a:lnTo>
                    <a:pt x="1003693" y="2475725"/>
                  </a:lnTo>
                  <a:lnTo>
                    <a:pt x="783412" y="2230297"/>
                  </a:lnTo>
                  <a:lnTo>
                    <a:pt x="563118" y="2475725"/>
                  </a:lnTo>
                  <a:lnTo>
                    <a:pt x="783412" y="2721152"/>
                  </a:lnTo>
                  <a:lnTo>
                    <a:pt x="1003693" y="2475738"/>
                  </a:lnTo>
                  <a:lnTo>
                    <a:pt x="1223987" y="2721152"/>
                  </a:lnTo>
                  <a:lnTo>
                    <a:pt x="1444282" y="2475725"/>
                  </a:lnTo>
                  <a:close/>
                </a:path>
                <a:path w="6187440" h="3378834">
                  <a:moveTo>
                    <a:pt x="1444282" y="1885213"/>
                  </a:moveTo>
                  <a:lnTo>
                    <a:pt x="1223987" y="1639785"/>
                  </a:lnTo>
                  <a:lnTo>
                    <a:pt x="1003693" y="1885213"/>
                  </a:lnTo>
                  <a:lnTo>
                    <a:pt x="783412" y="1639785"/>
                  </a:lnTo>
                  <a:lnTo>
                    <a:pt x="563118" y="1885213"/>
                  </a:lnTo>
                  <a:lnTo>
                    <a:pt x="783412" y="2130641"/>
                  </a:lnTo>
                  <a:lnTo>
                    <a:pt x="1003693" y="1885226"/>
                  </a:lnTo>
                  <a:lnTo>
                    <a:pt x="1223987" y="2130641"/>
                  </a:lnTo>
                  <a:lnTo>
                    <a:pt x="1444282" y="1885213"/>
                  </a:lnTo>
                  <a:close/>
                </a:path>
                <a:path w="6187440" h="3378834">
                  <a:moveTo>
                    <a:pt x="1444282" y="1303680"/>
                  </a:moveTo>
                  <a:lnTo>
                    <a:pt x="1223987" y="1058252"/>
                  </a:lnTo>
                  <a:lnTo>
                    <a:pt x="1003693" y="1303680"/>
                  </a:lnTo>
                  <a:lnTo>
                    <a:pt x="783412" y="1058252"/>
                  </a:lnTo>
                  <a:lnTo>
                    <a:pt x="563118" y="1303680"/>
                  </a:lnTo>
                  <a:lnTo>
                    <a:pt x="783412" y="1549107"/>
                  </a:lnTo>
                  <a:lnTo>
                    <a:pt x="1003693" y="1303693"/>
                  </a:lnTo>
                  <a:lnTo>
                    <a:pt x="1223987" y="1549107"/>
                  </a:lnTo>
                  <a:lnTo>
                    <a:pt x="1444282" y="1303680"/>
                  </a:lnTo>
                  <a:close/>
                </a:path>
                <a:path w="6187440" h="3378834">
                  <a:moveTo>
                    <a:pt x="1523034" y="0"/>
                  </a:moveTo>
                  <a:lnTo>
                    <a:pt x="1487055" y="0"/>
                  </a:lnTo>
                  <a:lnTo>
                    <a:pt x="1442097" y="50088"/>
                  </a:lnTo>
                  <a:lnTo>
                    <a:pt x="1397139" y="0"/>
                  </a:lnTo>
                  <a:lnTo>
                    <a:pt x="1361160" y="0"/>
                  </a:lnTo>
                  <a:lnTo>
                    <a:pt x="1442097" y="90170"/>
                  </a:lnTo>
                  <a:lnTo>
                    <a:pt x="1478076" y="50088"/>
                  </a:lnTo>
                  <a:lnTo>
                    <a:pt x="1523034" y="0"/>
                  </a:lnTo>
                  <a:close/>
                </a:path>
                <a:path w="6187440" h="3378834">
                  <a:moveTo>
                    <a:pt x="1884870" y="3057931"/>
                  </a:moveTo>
                  <a:lnTo>
                    <a:pt x="1664576" y="2812504"/>
                  </a:lnTo>
                  <a:lnTo>
                    <a:pt x="1444282" y="3057931"/>
                  </a:lnTo>
                  <a:lnTo>
                    <a:pt x="1664576" y="3303359"/>
                  </a:lnTo>
                  <a:lnTo>
                    <a:pt x="1884870" y="3057931"/>
                  </a:lnTo>
                  <a:close/>
                </a:path>
                <a:path w="6187440" h="3378834">
                  <a:moveTo>
                    <a:pt x="1884870" y="2475725"/>
                  </a:moveTo>
                  <a:lnTo>
                    <a:pt x="1664576" y="2230297"/>
                  </a:lnTo>
                  <a:lnTo>
                    <a:pt x="1444282" y="2475725"/>
                  </a:lnTo>
                  <a:lnTo>
                    <a:pt x="1664576" y="2721152"/>
                  </a:lnTo>
                  <a:lnTo>
                    <a:pt x="1884870" y="2475725"/>
                  </a:lnTo>
                  <a:close/>
                </a:path>
                <a:path w="6187440" h="3378834">
                  <a:moveTo>
                    <a:pt x="1884870" y="1885213"/>
                  </a:moveTo>
                  <a:lnTo>
                    <a:pt x="1664576" y="1639785"/>
                  </a:lnTo>
                  <a:lnTo>
                    <a:pt x="1444282" y="1885213"/>
                  </a:lnTo>
                  <a:lnTo>
                    <a:pt x="1664576" y="2130641"/>
                  </a:lnTo>
                  <a:lnTo>
                    <a:pt x="1884870" y="1885213"/>
                  </a:lnTo>
                  <a:close/>
                </a:path>
                <a:path w="6187440" h="3378834">
                  <a:moveTo>
                    <a:pt x="1884870" y="1303680"/>
                  </a:moveTo>
                  <a:lnTo>
                    <a:pt x="1664576" y="1058252"/>
                  </a:lnTo>
                  <a:lnTo>
                    <a:pt x="1444282" y="1303680"/>
                  </a:lnTo>
                  <a:lnTo>
                    <a:pt x="1664576" y="1549107"/>
                  </a:lnTo>
                  <a:lnTo>
                    <a:pt x="1884870" y="1303680"/>
                  </a:lnTo>
                  <a:close/>
                </a:path>
                <a:path w="6187440" h="3378834">
                  <a:moveTo>
                    <a:pt x="1963623" y="0"/>
                  </a:moveTo>
                  <a:lnTo>
                    <a:pt x="1927644" y="0"/>
                  </a:lnTo>
                  <a:lnTo>
                    <a:pt x="1882686" y="50088"/>
                  </a:lnTo>
                  <a:lnTo>
                    <a:pt x="1837728" y="0"/>
                  </a:lnTo>
                  <a:lnTo>
                    <a:pt x="1801749" y="0"/>
                  </a:lnTo>
                  <a:lnTo>
                    <a:pt x="1882686" y="90170"/>
                  </a:lnTo>
                  <a:lnTo>
                    <a:pt x="1918665" y="50088"/>
                  </a:lnTo>
                  <a:lnTo>
                    <a:pt x="1963623" y="0"/>
                  </a:lnTo>
                  <a:close/>
                </a:path>
                <a:path w="6187440" h="3378834">
                  <a:moveTo>
                    <a:pt x="2404224" y="0"/>
                  </a:moveTo>
                  <a:lnTo>
                    <a:pt x="2368232" y="0"/>
                  </a:lnTo>
                  <a:lnTo>
                    <a:pt x="2323287" y="50088"/>
                  </a:lnTo>
                  <a:lnTo>
                    <a:pt x="2278316" y="0"/>
                  </a:lnTo>
                  <a:lnTo>
                    <a:pt x="2242337" y="0"/>
                  </a:lnTo>
                  <a:lnTo>
                    <a:pt x="2323287" y="90170"/>
                  </a:lnTo>
                  <a:lnTo>
                    <a:pt x="2359266" y="50088"/>
                  </a:lnTo>
                  <a:lnTo>
                    <a:pt x="2404224" y="0"/>
                  </a:lnTo>
                  <a:close/>
                </a:path>
                <a:path w="6187440" h="3378834">
                  <a:moveTo>
                    <a:pt x="2844787" y="0"/>
                  </a:moveTo>
                  <a:lnTo>
                    <a:pt x="2808808" y="0"/>
                  </a:lnTo>
                  <a:lnTo>
                    <a:pt x="2763850" y="50088"/>
                  </a:lnTo>
                  <a:lnTo>
                    <a:pt x="2718892" y="0"/>
                  </a:lnTo>
                  <a:lnTo>
                    <a:pt x="2682913" y="0"/>
                  </a:lnTo>
                  <a:lnTo>
                    <a:pt x="2763850" y="90170"/>
                  </a:lnTo>
                  <a:lnTo>
                    <a:pt x="2799829" y="50088"/>
                  </a:lnTo>
                  <a:lnTo>
                    <a:pt x="2844787" y="0"/>
                  </a:lnTo>
                  <a:close/>
                </a:path>
                <a:path w="6187440" h="3378834">
                  <a:moveTo>
                    <a:pt x="3081210" y="3232759"/>
                  </a:moveTo>
                  <a:lnTo>
                    <a:pt x="2986214" y="3338588"/>
                  </a:lnTo>
                  <a:lnTo>
                    <a:pt x="2765945" y="3093161"/>
                  </a:lnTo>
                  <a:lnTo>
                    <a:pt x="2545651" y="3338601"/>
                  </a:lnTo>
                  <a:lnTo>
                    <a:pt x="2325357" y="3093161"/>
                  </a:lnTo>
                  <a:lnTo>
                    <a:pt x="2105063" y="3338601"/>
                  </a:lnTo>
                  <a:lnTo>
                    <a:pt x="1884756" y="3093161"/>
                  </a:lnTo>
                  <a:lnTo>
                    <a:pt x="1664462" y="3338601"/>
                  </a:lnTo>
                  <a:lnTo>
                    <a:pt x="1444167" y="3093161"/>
                  </a:lnTo>
                  <a:lnTo>
                    <a:pt x="1223873" y="3338588"/>
                  </a:lnTo>
                  <a:lnTo>
                    <a:pt x="1003592" y="3093161"/>
                  </a:lnTo>
                  <a:lnTo>
                    <a:pt x="783310" y="3338601"/>
                  </a:lnTo>
                  <a:lnTo>
                    <a:pt x="563003" y="3093161"/>
                  </a:lnTo>
                  <a:lnTo>
                    <a:pt x="342696" y="3338601"/>
                  </a:lnTo>
                  <a:lnTo>
                    <a:pt x="122415" y="3093161"/>
                  </a:lnTo>
                  <a:lnTo>
                    <a:pt x="0" y="3229559"/>
                  </a:lnTo>
                  <a:lnTo>
                    <a:pt x="0" y="3269640"/>
                  </a:lnTo>
                  <a:lnTo>
                    <a:pt x="122415" y="3133255"/>
                  </a:lnTo>
                  <a:lnTo>
                    <a:pt x="342696" y="3378682"/>
                  </a:lnTo>
                  <a:lnTo>
                    <a:pt x="563003" y="3133255"/>
                  </a:lnTo>
                  <a:lnTo>
                    <a:pt x="783310" y="3378682"/>
                  </a:lnTo>
                  <a:lnTo>
                    <a:pt x="1003592" y="3133255"/>
                  </a:lnTo>
                  <a:lnTo>
                    <a:pt x="1223873" y="3378682"/>
                  </a:lnTo>
                  <a:lnTo>
                    <a:pt x="1444167" y="3133255"/>
                  </a:lnTo>
                  <a:lnTo>
                    <a:pt x="1664462" y="3378682"/>
                  </a:lnTo>
                  <a:lnTo>
                    <a:pt x="1884756" y="3133255"/>
                  </a:lnTo>
                  <a:lnTo>
                    <a:pt x="2105063" y="3378682"/>
                  </a:lnTo>
                  <a:lnTo>
                    <a:pt x="2325357" y="3133255"/>
                  </a:lnTo>
                  <a:lnTo>
                    <a:pt x="2545651" y="3378682"/>
                  </a:lnTo>
                  <a:lnTo>
                    <a:pt x="2765945" y="3133255"/>
                  </a:lnTo>
                  <a:lnTo>
                    <a:pt x="2986214" y="3378682"/>
                  </a:lnTo>
                  <a:lnTo>
                    <a:pt x="3081210" y="3272853"/>
                  </a:lnTo>
                  <a:lnTo>
                    <a:pt x="3081210" y="3232759"/>
                  </a:lnTo>
                  <a:close/>
                </a:path>
                <a:path w="6187440" h="3378834">
                  <a:moveTo>
                    <a:pt x="3081210" y="2650566"/>
                  </a:moveTo>
                  <a:lnTo>
                    <a:pt x="2986214" y="2756395"/>
                  </a:lnTo>
                  <a:lnTo>
                    <a:pt x="2765945" y="2510967"/>
                  </a:lnTo>
                  <a:lnTo>
                    <a:pt x="2545651" y="2756395"/>
                  </a:lnTo>
                  <a:lnTo>
                    <a:pt x="2325357" y="2510967"/>
                  </a:lnTo>
                  <a:lnTo>
                    <a:pt x="2105063" y="2756395"/>
                  </a:lnTo>
                  <a:lnTo>
                    <a:pt x="1884756" y="2510967"/>
                  </a:lnTo>
                  <a:lnTo>
                    <a:pt x="1664462" y="2756395"/>
                  </a:lnTo>
                  <a:lnTo>
                    <a:pt x="1444167" y="2510967"/>
                  </a:lnTo>
                  <a:lnTo>
                    <a:pt x="1223873" y="2756395"/>
                  </a:lnTo>
                  <a:lnTo>
                    <a:pt x="1003592" y="2510967"/>
                  </a:lnTo>
                  <a:lnTo>
                    <a:pt x="783310" y="2756395"/>
                  </a:lnTo>
                  <a:lnTo>
                    <a:pt x="563003" y="2510967"/>
                  </a:lnTo>
                  <a:lnTo>
                    <a:pt x="342696" y="2756395"/>
                  </a:lnTo>
                  <a:lnTo>
                    <a:pt x="122415" y="2510967"/>
                  </a:lnTo>
                  <a:lnTo>
                    <a:pt x="0" y="2647353"/>
                  </a:lnTo>
                  <a:lnTo>
                    <a:pt x="0" y="2687447"/>
                  </a:lnTo>
                  <a:lnTo>
                    <a:pt x="122415" y="2551049"/>
                  </a:lnTo>
                  <a:lnTo>
                    <a:pt x="342696" y="2796489"/>
                  </a:lnTo>
                  <a:lnTo>
                    <a:pt x="563003" y="2551049"/>
                  </a:lnTo>
                  <a:lnTo>
                    <a:pt x="783310" y="2796489"/>
                  </a:lnTo>
                  <a:lnTo>
                    <a:pt x="1003592" y="2551049"/>
                  </a:lnTo>
                  <a:lnTo>
                    <a:pt x="1223873" y="2796476"/>
                  </a:lnTo>
                  <a:lnTo>
                    <a:pt x="1444167" y="2551049"/>
                  </a:lnTo>
                  <a:lnTo>
                    <a:pt x="1664462" y="2796489"/>
                  </a:lnTo>
                  <a:lnTo>
                    <a:pt x="1884756" y="2551049"/>
                  </a:lnTo>
                  <a:lnTo>
                    <a:pt x="2105063" y="2796489"/>
                  </a:lnTo>
                  <a:lnTo>
                    <a:pt x="2325357" y="2551049"/>
                  </a:lnTo>
                  <a:lnTo>
                    <a:pt x="2545651" y="2796489"/>
                  </a:lnTo>
                  <a:lnTo>
                    <a:pt x="2765945" y="2551049"/>
                  </a:lnTo>
                  <a:lnTo>
                    <a:pt x="2986214" y="2796476"/>
                  </a:lnTo>
                  <a:lnTo>
                    <a:pt x="3081210" y="2690647"/>
                  </a:lnTo>
                  <a:lnTo>
                    <a:pt x="3081210" y="2650566"/>
                  </a:lnTo>
                  <a:close/>
                </a:path>
                <a:path w="6187440" h="3378834">
                  <a:moveTo>
                    <a:pt x="3081210" y="2060041"/>
                  </a:moveTo>
                  <a:lnTo>
                    <a:pt x="2986214" y="2165870"/>
                  </a:lnTo>
                  <a:lnTo>
                    <a:pt x="2765945" y="1920443"/>
                  </a:lnTo>
                  <a:lnTo>
                    <a:pt x="2545651" y="2165870"/>
                  </a:lnTo>
                  <a:lnTo>
                    <a:pt x="2325357" y="1920443"/>
                  </a:lnTo>
                  <a:lnTo>
                    <a:pt x="2105063" y="2165870"/>
                  </a:lnTo>
                  <a:lnTo>
                    <a:pt x="1884756" y="1920443"/>
                  </a:lnTo>
                  <a:lnTo>
                    <a:pt x="1664462" y="2165870"/>
                  </a:lnTo>
                  <a:lnTo>
                    <a:pt x="1444167" y="1920443"/>
                  </a:lnTo>
                  <a:lnTo>
                    <a:pt x="1223873" y="2165870"/>
                  </a:lnTo>
                  <a:lnTo>
                    <a:pt x="1003592" y="1920443"/>
                  </a:lnTo>
                  <a:lnTo>
                    <a:pt x="783310" y="2165870"/>
                  </a:lnTo>
                  <a:lnTo>
                    <a:pt x="563003" y="1920443"/>
                  </a:lnTo>
                  <a:lnTo>
                    <a:pt x="342696" y="2165870"/>
                  </a:lnTo>
                  <a:lnTo>
                    <a:pt x="122415" y="1920443"/>
                  </a:lnTo>
                  <a:lnTo>
                    <a:pt x="0" y="2056828"/>
                  </a:lnTo>
                  <a:lnTo>
                    <a:pt x="0" y="2096922"/>
                  </a:lnTo>
                  <a:lnTo>
                    <a:pt x="122415" y="1960524"/>
                  </a:lnTo>
                  <a:lnTo>
                    <a:pt x="342696" y="2205964"/>
                  </a:lnTo>
                  <a:lnTo>
                    <a:pt x="563003" y="1960524"/>
                  </a:lnTo>
                  <a:lnTo>
                    <a:pt x="783310" y="2205964"/>
                  </a:lnTo>
                  <a:lnTo>
                    <a:pt x="1003592" y="1960524"/>
                  </a:lnTo>
                  <a:lnTo>
                    <a:pt x="1223873" y="2205964"/>
                  </a:lnTo>
                  <a:lnTo>
                    <a:pt x="1444167" y="1960524"/>
                  </a:lnTo>
                  <a:lnTo>
                    <a:pt x="1664462" y="2205964"/>
                  </a:lnTo>
                  <a:lnTo>
                    <a:pt x="1884756" y="1960524"/>
                  </a:lnTo>
                  <a:lnTo>
                    <a:pt x="2105063" y="2205964"/>
                  </a:lnTo>
                  <a:lnTo>
                    <a:pt x="2325357" y="1960524"/>
                  </a:lnTo>
                  <a:lnTo>
                    <a:pt x="2545651" y="2205964"/>
                  </a:lnTo>
                  <a:lnTo>
                    <a:pt x="2765945" y="1960524"/>
                  </a:lnTo>
                  <a:lnTo>
                    <a:pt x="2986214" y="2205964"/>
                  </a:lnTo>
                  <a:lnTo>
                    <a:pt x="3081210" y="2100122"/>
                  </a:lnTo>
                  <a:lnTo>
                    <a:pt x="3081210" y="2060041"/>
                  </a:lnTo>
                  <a:close/>
                </a:path>
                <a:path w="6187440" h="3378834">
                  <a:moveTo>
                    <a:pt x="3081210" y="1478521"/>
                  </a:moveTo>
                  <a:lnTo>
                    <a:pt x="2986214" y="1584350"/>
                  </a:lnTo>
                  <a:lnTo>
                    <a:pt x="2765945" y="1338922"/>
                  </a:lnTo>
                  <a:lnTo>
                    <a:pt x="2545651" y="1584350"/>
                  </a:lnTo>
                  <a:lnTo>
                    <a:pt x="2325357" y="1338922"/>
                  </a:lnTo>
                  <a:lnTo>
                    <a:pt x="2105063" y="1584350"/>
                  </a:lnTo>
                  <a:lnTo>
                    <a:pt x="1884756" y="1338922"/>
                  </a:lnTo>
                  <a:lnTo>
                    <a:pt x="1664462" y="1584350"/>
                  </a:lnTo>
                  <a:lnTo>
                    <a:pt x="1444167" y="1338922"/>
                  </a:lnTo>
                  <a:lnTo>
                    <a:pt x="1223873" y="1584350"/>
                  </a:lnTo>
                  <a:lnTo>
                    <a:pt x="1003592" y="1338922"/>
                  </a:lnTo>
                  <a:lnTo>
                    <a:pt x="783310" y="1584350"/>
                  </a:lnTo>
                  <a:lnTo>
                    <a:pt x="563003" y="1338922"/>
                  </a:lnTo>
                  <a:lnTo>
                    <a:pt x="342696" y="1584350"/>
                  </a:lnTo>
                  <a:lnTo>
                    <a:pt x="122415" y="1338922"/>
                  </a:lnTo>
                  <a:lnTo>
                    <a:pt x="0" y="1475308"/>
                  </a:lnTo>
                  <a:lnTo>
                    <a:pt x="0" y="1515389"/>
                  </a:lnTo>
                  <a:lnTo>
                    <a:pt x="122415" y="1379004"/>
                  </a:lnTo>
                  <a:lnTo>
                    <a:pt x="342696" y="1624431"/>
                  </a:lnTo>
                  <a:lnTo>
                    <a:pt x="563003" y="1379004"/>
                  </a:lnTo>
                  <a:lnTo>
                    <a:pt x="783310" y="1624431"/>
                  </a:lnTo>
                  <a:lnTo>
                    <a:pt x="1003592" y="1379004"/>
                  </a:lnTo>
                  <a:lnTo>
                    <a:pt x="1223873" y="1624431"/>
                  </a:lnTo>
                  <a:lnTo>
                    <a:pt x="1444167" y="1379004"/>
                  </a:lnTo>
                  <a:lnTo>
                    <a:pt x="1664462" y="1624431"/>
                  </a:lnTo>
                  <a:lnTo>
                    <a:pt x="1884756" y="1379004"/>
                  </a:lnTo>
                  <a:lnTo>
                    <a:pt x="2105063" y="1624431"/>
                  </a:lnTo>
                  <a:lnTo>
                    <a:pt x="2325357" y="1379004"/>
                  </a:lnTo>
                  <a:lnTo>
                    <a:pt x="2545651" y="1624431"/>
                  </a:lnTo>
                  <a:lnTo>
                    <a:pt x="2765945" y="1379004"/>
                  </a:lnTo>
                  <a:lnTo>
                    <a:pt x="2986214" y="1624431"/>
                  </a:lnTo>
                  <a:lnTo>
                    <a:pt x="3081210" y="1518602"/>
                  </a:lnTo>
                  <a:lnTo>
                    <a:pt x="3081210" y="1478521"/>
                  </a:lnTo>
                  <a:close/>
                </a:path>
                <a:path w="6187440" h="3378834">
                  <a:moveTo>
                    <a:pt x="3081210" y="888009"/>
                  </a:moveTo>
                  <a:lnTo>
                    <a:pt x="2986214" y="993838"/>
                  </a:lnTo>
                  <a:lnTo>
                    <a:pt x="2765945" y="748411"/>
                  </a:lnTo>
                  <a:lnTo>
                    <a:pt x="2545651" y="993838"/>
                  </a:lnTo>
                  <a:lnTo>
                    <a:pt x="2325357" y="748411"/>
                  </a:lnTo>
                  <a:lnTo>
                    <a:pt x="2105063" y="993838"/>
                  </a:lnTo>
                  <a:lnTo>
                    <a:pt x="1884756" y="748411"/>
                  </a:lnTo>
                  <a:lnTo>
                    <a:pt x="1664462" y="993838"/>
                  </a:lnTo>
                  <a:lnTo>
                    <a:pt x="1444167" y="748411"/>
                  </a:lnTo>
                  <a:lnTo>
                    <a:pt x="1223873" y="993838"/>
                  </a:lnTo>
                  <a:lnTo>
                    <a:pt x="1003592" y="748411"/>
                  </a:lnTo>
                  <a:lnTo>
                    <a:pt x="783310" y="993838"/>
                  </a:lnTo>
                  <a:lnTo>
                    <a:pt x="563003" y="748411"/>
                  </a:lnTo>
                  <a:lnTo>
                    <a:pt x="342696" y="993838"/>
                  </a:lnTo>
                  <a:lnTo>
                    <a:pt x="122415" y="748411"/>
                  </a:lnTo>
                  <a:lnTo>
                    <a:pt x="0" y="884796"/>
                  </a:lnTo>
                  <a:lnTo>
                    <a:pt x="0" y="924890"/>
                  </a:lnTo>
                  <a:lnTo>
                    <a:pt x="122415" y="788492"/>
                  </a:lnTo>
                  <a:lnTo>
                    <a:pt x="342696" y="1033932"/>
                  </a:lnTo>
                  <a:lnTo>
                    <a:pt x="563003" y="788492"/>
                  </a:lnTo>
                  <a:lnTo>
                    <a:pt x="783310" y="1033932"/>
                  </a:lnTo>
                  <a:lnTo>
                    <a:pt x="1003592" y="788492"/>
                  </a:lnTo>
                  <a:lnTo>
                    <a:pt x="1223873" y="1033919"/>
                  </a:lnTo>
                  <a:lnTo>
                    <a:pt x="1444167" y="788492"/>
                  </a:lnTo>
                  <a:lnTo>
                    <a:pt x="1664462" y="1033932"/>
                  </a:lnTo>
                  <a:lnTo>
                    <a:pt x="1884756" y="788492"/>
                  </a:lnTo>
                  <a:lnTo>
                    <a:pt x="2105063" y="1033932"/>
                  </a:lnTo>
                  <a:lnTo>
                    <a:pt x="2325357" y="788492"/>
                  </a:lnTo>
                  <a:lnTo>
                    <a:pt x="2545651" y="1033932"/>
                  </a:lnTo>
                  <a:lnTo>
                    <a:pt x="2765945" y="788492"/>
                  </a:lnTo>
                  <a:lnTo>
                    <a:pt x="2986214" y="1033919"/>
                  </a:lnTo>
                  <a:lnTo>
                    <a:pt x="3081210" y="928090"/>
                  </a:lnTo>
                  <a:lnTo>
                    <a:pt x="3081210" y="888009"/>
                  </a:lnTo>
                  <a:close/>
                </a:path>
                <a:path w="6187440" h="3378834">
                  <a:moveTo>
                    <a:pt x="3081223" y="2918218"/>
                  </a:moveTo>
                  <a:lnTo>
                    <a:pt x="2986328" y="2812491"/>
                  </a:lnTo>
                  <a:lnTo>
                    <a:pt x="2766034" y="3057918"/>
                  </a:lnTo>
                  <a:lnTo>
                    <a:pt x="2545753" y="2812504"/>
                  </a:lnTo>
                  <a:lnTo>
                    <a:pt x="2325459" y="3057931"/>
                  </a:lnTo>
                  <a:lnTo>
                    <a:pt x="2105177" y="2812504"/>
                  </a:lnTo>
                  <a:lnTo>
                    <a:pt x="1884883" y="3057931"/>
                  </a:lnTo>
                  <a:lnTo>
                    <a:pt x="2105177" y="3303359"/>
                  </a:lnTo>
                  <a:lnTo>
                    <a:pt x="2325459" y="3057944"/>
                  </a:lnTo>
                  <a:lnTo>
                    <a:pt x="2545753" y="3303359"/>
                  </a:lnTo>
                  <a:lnTo>
                    <a:pt x="2766034" y="3057944"/>
                  </a:lnTo>
                  <a:lnTo>
                    <a:pt x="2986328" y="3303359"/>
                  </a:lnTo>
                  <a:lnTo>
                    <a:pt x="3081223" y="3197631"/>
                  </a:lnTo>
                  <a:lnTo>
                    <a:pt x="3081223" y="2918218"/>
                  </a:lnTo>
                  <a:close/>
                </a:path>
                <a:path w="6187440" h="3378834">
                  <a:moveTo>
                    <a:pt x="3081223" y="2336025"/>
                  </a:moveTo>
                  <a:lnTo>
                    <a:pt x="2986328" y="2230297"/>
                  </a:lnTo>
                  <a:lnTo>
                    <a:pt x="2766047" y="2475725"/>
                  </a:lnTo>
                  <a:lnTo>
                    <a:pt x="2545753" y="2230297"/>
                  </a:lnTo>
                  <a:lnTo>
                    <a:pt x="2325459" y="2475725"/>
                  </a:lnTo>
                  <a:lnTo>
                    <a:pt x="2105177" y="2230297"/>
                  </a:lnTo>
                  <a:lnTo>
                    <a:pt x="1884883" y="2475725"/>
                  </a:lnTo>
                  <a:lnTo>
                    <a:pt x="2105177" y="2721152"/>
                  </a:lnTo>
                  <a:lnTo>
                    <a:pt x="2325459" y="2475738"/>
                  </a:lnTo>
                  <a:lnTo>
                    <a:pt x="2545753" y="2721152"/>
                  </a:lnTo>
                  <a:lnTo>
                    <a:pt x="2766034" y="2475750"/>
                  </a:lnTo>
                  <a:lnTo>
                    <a:pt x="2986328" y="2721165"/>
                  </a:lnTo>
                  <a:lnTo>
                    <a:pt x="3081223" y="2615438"/>
                  </a:lnTo>
                  <a:lnTo>
                    <a:pt x="3081223" y="2336025"/>
                  </a:lnTo>
                  <a:close/>
                </a:path>
                <a:path w="6187440" h="3378834">
                  <a:moveTo>
                    <a:pt x="3081223" y="1745513"/>
                  </a:moveTo>
                  <a:lnTo>
                    <a:pt x="2986328" y="1639785"/>
                  </a:lnTo>
                  <a:lnTo>
                    <a:pt x="2766034" y="1885213"/>
                  </a:lnTo>
                  <a:lnTo>
                    <a:pt x="2545753" y="1639785"/>
                  </a:lnTo>
                  <a:lnTo>
                    <a:pt x="2325459" y="1885213"/>
                  </a:lnTo>
                  <a:lnTo>
                    <a:pt x="2105177" y="1639785"/>
                  </a:lnTo>
                  <a:lnTo>
                    <a:pt x="1884883" y="1885213"/>
                  </a:lnTo>
                  <a:lnTo>
                    <a:pt x="2105177" y="2130641"/>
                  </a:lnTo>
                  <a:lnTo>
                    <a:pt x="2325459" y="1885226"/>
                  </a:lnTo>
                  <a:lnTo>
                    <a:pt x="2545753" y="2130641"/>
                  </a:lnTo>
                  <a:lnTo>
                    <a:pt x="2766034" y="1885226"/>
                  </a:lnTo>
                  <a:lnTo>
                    <a:pt x="2986328" y="2130641"/>
                  </a:lnTo>
                  <a:lnTo>
                    <a:pt x="3081223" y="2024913"/>
                  </a:lnTo>
                  <a:lnTo>
                    <a:pt x="3081223" y="1745513"/>
                  </a:lnTo>
                  <a:close/>
                </a:path>
                <a:path w="6187440" h="3378834">
                  <a:moveTo>
                    <a:pt x="3081223" y="1163980"/>
                  </a:moveTo>
                  <a:lnTo>
                    <a:pt x="2986328" y="1058252"/>
                  </a:lnTo>
                  <a:lnTo>
                    <a:pt x="2766047" y="1303680"/>
                  </a:lnTo>
                  <a:lnTo>
                    <a:pt x="2545753" y="1058252"/>
                  </a:lnTo>
                  <a:lnTo>
                    <a:pt x="2325459" y="1303680"/>
                  </a:lnTo>
                  <a:lnTo>
                    <a:pt x="2105177" y="1058252"/>
                  </a:lnTo>
                  <a:lnTo>
                    <a:pt x="1884883" y="1303680"/>
                  </a:lnTo>
                  <a:lnTo>
                    <a:pt x="2105177" y="1549107"/>
                  </a:lnTo>
                  <a:lnTo>
                    <a:pt x="2325459" y="1303693"/>
                  </a:lnTo>
                  <a:lnTo>
                    <a:pt x="2545753" y="1549107"/>
                  </a:lnTo>
                  <a:lnTo>
                    <a:pt x="2766034" y="1303705"/>
                  </a:lnTo>
                  <a:lnTo>
                    <a:pt x="2986328" y="1549120"/>
                  </a:lnTo>
                  <a:lnTo>
                    <a:pt x="3081223" y="1443393"/>
                  </a:lnTo>
                  <a:lnTo>
                    <a:pt x="3081223" y="1163980"/>
                  </a:lnTo>
                  <a:close/>
                </a:path>
                <a:path w="6187440" h="3378834">
                  <a:moveTo>
                    <a:pt x="4302049" y="1885213"/>
                  </a:moveTo>
                  <a:lnTo>
                    <a:pt x="4081754" y="1639785"/>
                  </a:lnTo>
                  <a:lnTo>
                    <a:pt x="3861460" y="1885213"/>
                  </a:lnTo>
                  <a:lnTo>
                    <a:pt x="3641179" y="1639785"/>
                  </a:lnTo>
                  <a:lnTo>
                    <a:pt x="3420884" y="1885213"/>
                  </a:lnTo>
                  <a:lnTo>
                    <a:pt x="3200603" y="1639798"/>
                  </a:lnTo>
                  <a:lnTo>
                    <a:pt x="3105708" y="1745513"/>
                  </a:lnTo>
                  <a:lnTo>
                    <a:pt x="3105708" y="2024926"/>
                  </a:lnTo>
                  <a:lnTo>
                    <a:pt x="3200603" y="2130641"/>
                  </a:lnTo>
                  <a:lnTo>
                    <a:pt x="3420884" y="1885226"/>
                  </a:lnTo>
                  <a:lnTo>
                    <a:pt x="3641179" y="2130641"/>
                  </a:lnTo>
                  <a:lnTo>
                    <a:pt x="3861460" y="1885226"/>
                  </a:lnTo>
                  <a:lnTo>
                    <a:pt x="4081754" y="2130641"/>
                  </a:lnTo>
                  <a:lnTo>
                    <a:pt x="4302049" y="1885213"/>
                  </a:lnTo>
                  <a:close/>
                </a:path>
                <a:path w="6187440" h="3378834">
                  <a:moveTo>
                    <a:pt x="4302049" y="1303680"/>
                  </a:moveTo>
                  <a:lnTo>
                    <a:pt x="4081754" y="1058252"/>
                  </a:lnTo>
                  <a:lnTo>
                    <a:pt x="3861460" y="1303680"/>
                  </a:lnTo>
                  <a:lnTo>
                    <a:pt x="3641179" y="1058252"/>
                  </a:lnTo>
                  <a:lnTo>
                    <a:pt x="3420884" y="1303680"/>
                  </a:lnTo>
                  <a:lnTo>
                    <a:pt x="3200603" y="1058252"/>
                  </a:lnTo>
                  <a:lnTo>
                    <a:pt x="3105708" y="1163980"/>
                  </a:lnTo>
                  <a:lnTo>
                    <a:pt x="3105708" y="1443393"/>
                  </a:lnTo>
                  <a:lnTo>
                    <a:pt x="3200603" y="1549120"/>
                  </a:lnTo>
                  <a:lnTo>
                    <a:pt x="3420884" y="1303705"/>
                  </a:lnTo>
                  <a:lnTo>
                    <a:pt x="3641179" y="1549107"/>
                  </a:lnTo>
                  <a:lnTo>
                    <a:pt x="3861460" y="1303693"/>
                  </a:lnTo>
                  <a:lnTo>
                    <a:pt x="4081754" y="1549107"/>
                  </a:lnTo>
                  <a:lnTo>
                    <a:pt x="4302049" y="1303680"/>
                  </a:lnTo>
                  <a:close/>
                </a:path>
                <a:path w="6187440" h="3378834">
                  <a:moveTo>
                    <a:pt x="4302049" y="713168"/>
                  </a:moveTo>
                  <a:lnTo>
                    <a:pt x="4081754" y="467741"/>
                  </a:lnTo>
                  <a:lnTo>
                    <a:pt x="3861460" y="713168"/>
                  </a:lnTo>
                  <a:lnTo>
                    <a:pt x="3641179" y="467741"/>
                  </a:lnTo>
                  <a:lnTo>
                    <a:pt x="3420884" y="713168"/>
                  </a:lnTo>
                  <a:lnTo>
                    <a:pt x="3200603" y="467728"/>
                  </a:lnTo>
                  <a:lnTo>
                    <a:pt x="3105708" y="573455"/>
                  </a:lnTo>
                  <a:lnTo>
                    <a:pt x="3105708" y="852868"/>
                  </a:lnTo>
                  <a:lnTo>
                    <a:pt x="3200603" y="958596"/>
                  </a:lnTo>
                  <a:lnTo>
                    <a:pt x="3420884" y="713181"/>
                  </a:lnTo>
                  <a:lnTo>
                    <a:pt x="3641179" y="958596"/>
                  </a:lnTo>
                  <a:lnTo>
                    <a:pt x="3861460" y="713181"/>
                  </a:lnTo>
                  <a:lnTo>
                    <a:pt x="4081754" y="958596"/>
                  </a:lnTo>
                  <a:lnTo>
                    <a:pt x="4302049" y="713168"/>
                  </a:lnTo>
                  <a:close/>
                </a:path>
                <a:path w="6187440" h="3378834">
                  <a:moveTo>
                    <a:pt x="4302049" y="124472"/>
                  </a:moveTo>
                  <a:lnTo>
                    <a:pt x="4190327" y="0"/>
                  </a:lnTo>
                  <a:lnTo>
                    <a:pt x="3973182" y="0"/>
                  </a:lnTo>
                  <a:lnTo>
                    <a:pt x="3861460" y="124472"/>
                  </a:lnTo>
                  <a:lnTo>
                    <a:pt x="3749751" y="0"/>
                  </a:lnTo>
                  <a:lnTo>
                    <a:pt x="3532606" y="0"/>
                  </a:lnTo>
                  <a:lnTo>
                    <a:pt x="3420884" y="124472"/>
                  </a:lnTo>
                  <a:lnTo>
                    <a:pt x="3309175" y="0"/>
                  </a:lnTo>
                  <a:lnTo>
                    <a:pt x="3105708" y="0"/>
                  </a:lnTo>
                  <a:lnTo>
                    <a:pt x="3105708" y="264172"/>
                  </a:lnTo>
                  <a:lnTo>
                    <a:pt x="3200603" y="369900"/>
                  </a:lnTo>
                  <a:lnTo>
                    <a:pt x="3420884" y="124485"/>
                  </a:lnTo>
                  <a:lnTo>
                    <a:pt x="3641179" y="369900"/>
                  </a:lnTo>
                  <a:lnTo>
                    <a:pt x="3861460" y="124485"/>
                  </a:lnTo>
                  <a:lnTo>
                    <a:pt x="4081754" y="369900"/>
                  </a:lnTo>
                  <a:lnTo>
                    <a:pt x="4302049" y="124472"/>
                  </a:lnTo>
                  <a:close/>
                </a:path>
                <a:path w="6187440" h="3378834">
                  <a:moveTo>
                    <a:pt x="4742650" y="1885213"/>
                  </a:moveTo>
                  <a:lnTo>
                    <a:pt x="4522355" y="1639785"/>
                  </a:lnTo>
                  <a:lnTo>
                    <a:pt x="4302061" y="1885213"/>
                  </a:lnTo>
                  <a:lnTo>
                    <a:pt x="4522355" y="2130641"/>
                  </a:lnTo>
                  <a:lnTo>
                    <a:pt x="4742650" y="1885213"/>
                  </a:lnTo>
                  <a:close/>
                </a:path>
                <a:path w="6187440" h="3378834">
                  <a:moveTo>
                    <a:pt x="4742650" y="1303680"/>
                  </a:moveTo>
                  <a:lnTo>
                    <a:pt x="4522355" y="1058252"/>
                  </a:lnTo>
                  <a:lnTo>
                    <a:pt x="4302061" y="1303680"/>
                  </a:lnTo>
                  <a:lnTo>
                    <a:pt x="4522355" y="1549107"/>
                  </a:lnTo>
                  <a:lnTo>
                    <a:pt x="4742650" y="1303680"/>
                  </a:lnTo>
                  <a:close/>
                </a:path>
                <a:path w="6187440" h="3378834">
                  <a:moveTo>
                    <a:pt x="4742650" y="713168"/>
                  </a:moveTo>
                  <a:lnTo>
                    <a:pt x="4522355" y="467741"/>
                  </a:lnTo>
                  <a:lnTo>
                    <a:pt x="4302061" y="713168"/>
                  </a:lnTo>
                  <a:lnTo>
                    <a:pt x="4522355" y="958596"/>
                  </a:lnTo>
                  <a:lnTo>
                    <a:pt x="4742650" y="713168"/>
                  </a:lnTo>
                  <a:close/>
                </a:path>
                <a:path w="6187440" h="3378834">
                  <a:moveTo>
                    <a:pt x="4742650" y="124472"/>
                  </a:moveTo>
                  <a:lnTo>
                    <a:pt x="4630928" y="0"/>
                  </a:lnTo>
                  <a:lnTo>
                    <a:pt x="4413783" y="0"/>
                  </a:lnTo>
                  <a:lnTo>
                    <a:pt x="4302061" y="124472"/>
                  </a:lnTo>
                  <a:lnTo>
                    <a:pt x="4522355" y="369900"/>
                  </a:lnTo>
                  <a:lnTo>
                    <a:pt x="4742650" y="124472"/>
                  </a:lnTo>
                  <a:close/>
                </a:path>
                <a:path w="6187440" h="3378834">
                  <a:moveTo>
                    <a:pt x="5623814" y="1303680"/>
                  </a:moveTo>
                  <a:lnTo>
                    <a:pt x="5403520" y="1058252"/>
                  </a:lnTo>
                  <a:lnTo>
                    <a:pt x="5183225" y="1303680"/>
                  </a:lnTo>
                  <a:lnTo>
                    <a:pt x="4962944" y="1058252"/>
                  </a:lnTo>
                  <a:lnTo>
                    <a:pt x="4742650" y="1303680"/>
                  </a:lnTo>
                  <a:lnTo>
                    <a:pt x="4962944" y="1549107"/>
                  </a:lnTo>
                  <a:lnTo>
                    <a:pt x="5183225" y="1303693"/>
                  </a:lnTo>
                  <a:lnTo>
                    <a:pt x="5403520" y="1549107"/>
                  </a:lnTo>
                  <a:lnTo>
                    <a:pt x="5623814" y="1303680"/>
                  </a:lnTo>
                  <a:close/>
                </a:path>
                <a:path w="6187440" h="3378834">
                  <a:moveTo>
                    <a:pt x="5623814" y="713168"/>
                  </a:moveTo>
                  <a:lnTo>
                    <a:pt x="5403520" y="467741"/>
                  </a:lnTo>
                  <a:lnTo>
                    <a:pt x="5183225" y="713168"/>
                  </a:lnTo>
                  <a:lnTo>
                    <a:pt x="4962944" y="467741"/>
                  </a:lnTo>
                  <a:lnTo>
                    <a:pt x="4742650" y="713168"/>
                  </a:lnTo>
                  <a:lnTo>
                    <a:pt x="4962944" y="958596"/>
                  </a:lnTo>
                  <a:lnTo>
                    <a:pt x="5183225" y="713181"/>
                  </a:lnTo>
                  <a:lnTo>
                    <a:pt x="5403520" y="958596"/>
                  </a:lnTo>
                  <a:lnTo>
                    <a:pt x="5623814" y="713168"/>
                  </a:lnTo>
                  <a:close/>
                </a:path>
                <a:path w="6187440" h="3378834">
                  <a:moveTo>
                    <a:pt x="5623814" y="124472"/>
                  </a:moveTo>
                  <a:lnTo>
                    <a:pt x="5512092" y="0"/>
                  </a:lnTo>
                  <a:lnTo>
                    <a:pt x="5294947" y="0"/>
                  </a:lnTo>
                  <a:lnTo>
                    <a:pt x="5183238" y="124460"/>
                  </a:lnTo>
                  <a:lnTo>
                    <a:pt x="5071529" y="0"/>
                  </a:lnTo>
                  <a:lnTo>
                    <a:pt x="4854384" y="0"/>
                  </a:lnTo>
                  <a:lnTo>
                    <a:pt x="4742662" y="124472"/>
                  </a:lnTo>
                  <a:lnTo>
                    <a:pt x="4962957" y="369900"/>
                  </a:lnTo>
                  <a:lnTo>
                    <a:pt x="5183238" y="124498"/>
                  </a:lnTo>
                  <a:lnTo>
                    <a:pt x="5403520" y="369900"/>
                  </a:lnTo>
                  <a:lnTo>
                    <a:pt x="5623814" y="124472"/>
                  </a:lnTo>
                  <a:close/>
                </a:path>
                <a:path w="6187440" h="3378834">
                  <a:moveTo>
                    <a:pt x="6064402" y="1303680"/>
                  </a:moveTo>
                  <a:lnTo>
                    <a:pt x="5844108" y="1058252"/>
                  </a:lnTo>
                  <a:lnTo>
                    <a:pt x="5623814" y="1303680"/>
                  </a:lnTo>
                  <a:lnTo>
                    <a:pt x="5844108" y="1549107"/>
                  </a:lnTo>
                  <a:lnTo>
                    <a:pt x="6064402" y="1303680"/>
                  </a:lnTo>
                  <a:close/>
                </a:path>
                <a:path w="6187440" h="3378834">
                  <a:moveTo>
                    <a:pt x="6064402" y="713168"/>
                  </a:moveTo>
                  <a:lnTo>
                    <a:pt x="5844108" y="467741"/>
                  </a:lnTo>
                  <a:lnTo>
                    <a:pt x="5623814" y="713168"/>
                  </a:lnTo>
                  <a:lnTo>
                    <a:pt x="5844108" y="958596"/>
                  </a:lnTo>
                  <a:lnTo>
                    <a:pt x="6064402" y="713168"/>
                  </a:lnTo>
                  <a:close/>
                </a:path>
                <a:path w="6187440" h="3378834">
                  <a:moveTo>
                    <a:pt x="6064402" y="124472"/>
                  </a:moveTo>
                  <a:lnTo>
                    <a:pt x="5952680" y="0"/>
                  </a:lnTo>
                  <a:lnTo>
                    <a:pt x="5735536" y="0"/>
                  </a:lnTo>
                  <a:lnTo>
                    <a:pt x="5623814" y="124472"/>
                  </a:lnTo>
                  <a:lnTo>
                    <a:pt x="5844108" y="369900"/>
                  </a:lnTo>
                  <a:lnTo>
                    <a:pt x="6064402" y="124472"/>
                  </a:lnTo>
                  <a:close/>
                </a:path>
                <a:path w="6187440" h="3378834">
                  <a:moveTo>
                    <a:pt x="6186932" y="1475308"/>
                  </a:moveTo>
                  <a:lnTo>
                    <a:pt x="6064516" y="1338922"/>
                  </a:lnTo>
                  <a:lnTo>
                    <a:pt x="5844222" y="1584350"/>
                  </a:lnTo>
                  <a:lnTo>
                    <a:pt x="5623903" y="1338922"/>
                  </a:lnTo>
                  <a:lnTo>
                    <a:pt x="5403621" y="1584350"/>
                  </a:lnTo>
                  <a:lnTo>
                    <a:pt x="5183327" y="1338922"/>
                  </a:lnTo>
                  <a:lnTo>
                    <a:pt x="4963033" y="1584350"/>
                  </a:lnTo>
                  <a:lnTo>
                    <a:pt x="4742764" y="1338922"/>
                  </a:lnTo>
                  <a:lnTo>
                    <a:pt x="4522457" y="1584350"/>
                  </a:lnTo>
                  <a:lnTo>
                    <a:pt x="4302163" y="1338922"/>
                  </a:lnTo>
                  <a:lnTo>
                    <a:pt x="4081856" y="1584350"/>
                  </a:lnTo>
                  <a:lnTo>
                    <a:pt x="3861562" y="1338922"/>
                  </a:lnTo>
                  <a:lnTo>
                    <a:pt x="3641267" y="1584350"/>
                  </a:lnTo>
                  <a:lnTo>
                    <a:pt x="3420986" y="1338922"/>
                  </a:lnTo>
                  <a:lnTo>
                    <a:pt x="3200692" y="1584350"/>
                  </a:lnTo>
                  <a:lnTo>
                    <a:pt x="3105696" y="1478521"/>
                  </a:lnTo>
                  <a:lnTo>
                    <a:pt x="3105696" y="1518602"/>
                  </a:lnTo>
                  <a:lnTo>
                    <a:pt x="3200692" y="1624431"/>
                  </a:lnTo>
                  <a:lnTo>
                    <a:pt x="3420986" y="1379004"/>
                  </a:lnTo>
                  <a:lnTo>
                    <a:pt x="3641267" y="1624431"/>
                  </a:lnTo>
                  <a:lnTo>
                    <a:pt x="3861562" y="1379004"/>
                  </a:lnTo>
                  <a:lnTo>
                    <a:pt x="4081856" y="1624431"/>
                  </a:lnTo>
                  <a:lnTo>
                    <a:pt x="4302163" y="1379004"/>
                  </a:lnTo>
                  <a:lnTo>
                    <a:pt x="4522457" y="1624431"/>
                  </a:lnTo>
                  <a:lnTo>
                    <a:pt x="4742764" y="1379004"/>
                  </a:lnTo>
                  <a:lnTo>
                    <a:pt x="4963033" y="1624431"/>
                  </a:lnTo>
                  <a:lnTo>
                    <a:pt x="5183327" y="1379004"/>
                  </a:lnTo>
                  <a:lnTo>
                    <a:pt x="5403621" y="1624431"/>
                  </a:lnTo>
                  <a:lnTo>
                    <a:pt x="5623903" y="1379004"/>
                  </a:lnTo>
                  <a:lnTo>
                    <a:pt x="5844222" y="1624431"/>
                  </a:lnTo>
                  <a:lnTo>
                    <a:pt x="6064516" y="1379004"/>
                  </a:lnTo>
                  <a:lnTo>
                    <a:pt x="6186932" y="1515389"/>
                  </a:lnTo>
                  <a:lnTo>
                    <a:pt x="6186932" y="1475308"/>
                  </a:lnTo>
                  <a:close/>
                </a:path>
                <a:path w="6187440" h="3378834">
                  <a:moveTo>
                    <a:pt x="6186932" y="1167193"/>
                  </a:moveTo>
                  <a:lnTo>
                    <a:pt x="6064415" y="1303693"/>
                  </a:lnTo>
                  <a:lnTo>
                    <a:pt x="6186932" y="1440192"/>
                  </a:lnTo>
                  <a:lnTo>
                    <a:pt x="6186932" y="1167193"/>
                  </a:lnTo>
                  <a:close/>
                </a:path>
                <a:path w="6187440" h="3378834">
                  <a:moveTo>
                    <a:pt x="6186932" y="884796"/>
                  </a:moveTo>
                  <a:lnTo>
                    <a:pt x="6064516" y="748411"/>
                  </a:lnTo>
                  <a:lnTo>
                    <a:pt x="5844222" y="993838"/>
                  </a:lnTo>
                  <a:lnTo>
                    <a:pt x="5623903" y="748411"/>
                  </a:lnTo>
                  <a:lnTo>
                    <a:pt x="5403621" y="993838"/>
                  </a:lnTo>
                  <a:lnTo>
                    <a:pt x="5183327" y="748411"/>
                  </a:lnTo>
                  <a:lnTo>
                    <a:pt x="4963033" y="993838"/>
                  </a:lnTo>
                  <a:lnTo>
                    <a:pt x="4742764" y="748411"/>
                  </a:lnTo>
                  <a:lnTo>
                    <a:pt x="4522457" y="993838"/>
                  </a:lnTo>
                  <a:lnTo>
                    <a:pt x="4302163" y="748411"/>
                  </a:lnTo>
                  <a:lnTo>
                    <a:pt x="4081856" y="993838"/>
                  </a:lnTo>
                  <a:lnTo>
                    <a:pt x="3861562" y="748411"/>
                  </a:lnTo>
                  <a:lnTo>
                    <a:pt x="3641267" y="993838"/>
                  </a:lnTo>
                  <a:lnTo>
                    <a:pt x="3420986" y="748411"/>
                  </a:lnTo>
                  <a:lnTo>
                    <a:pt x="3200692" y="993838"/>
                  </a:lnTo>
                  <a:lnTo>
                    <a:pt x="3105696" y="888009"/>
                  </a:lnTo>
                  <a:lnTo>
                    <a:pt x="3105696" y="928090"/>
                  </a:lnTo>
                  <a:lnTo>
                    <a:pt x="3200692" y="1033919"/>
                  </a:lnTo>
                  <a:lnTo>
                    <a:pt x="3420986" y="788492"/>
                  </a:lnTo>
                  <a:lnTo>
                    <a:pt x="3641267" y="1033932"/>
                  </a:lnTo>
                  <a:lnTo>
                    <a:pt x="3861562" y="788492"/>
                  </a:lnTo>
                  <a:lnTo>
                    <a:pt x="4081856" y="1033932"/>
                  </a:lnTo>
                  <a:lnTo>
                    <a:pt x="4302163" y="788492"/>
                  </a:lnTo>
                  <a:lnTo>
                    <a:pt x="4522457" y="1033932"/>
                  </a:lnTo>
                  <a:lnTo>
                    <a:pt x="4742764" y="788492"/>
                  </a:lnTo>
                  <a:lnTo>
                    <a:pt x="4963033" y="1033919"/>
                  </a:lnTo>
                  <a:lnTo>
                    <a:pt x="5183327" y="788492"/>
                  </a:lnTo>
                  <a:lnTo>
                    <a:pt x="5403621" y="1033932"/>
                  </a:lnTo>
                  <a:lnTo>
                    <a:pt x="5623903" y="788492"/>
                  </a:lnTo>
                  <a:lnTo>
                    <a:pt x="5844222" y="1033932"/>
                  </a:lnTo>
                  <a:lnTo>
                    <a:pt x="6064516" y="788492"/>
                  </a:lnTo>
                  <a:lnTo>
                    <a:pt x="6186932" y="924890"/>
                  </a:lnTo>
                  <a:lnTo>
                    <a:pt x="6186932" y="884796"/>
                  </a:lnTo>
                  <a:close/>
                </a:path>
                <a:path w="6187440" h="3378834">
                  <a:moveTo>
                    <a:pt x="6186932" y="576668"/>
                  </a:moveTo>
                  <a:lnTo>
                    <a:pt x="6064415" y="713168"/>
                  </a:lnTo>
                  <a:lnTo>
                    <a:pt x="6186932" y="849668"/>
                  </a:lnTo>
                  <a:lnTo>
                    <a:pt x="6186932" y="576668"/>
                  </a:lnTo>
                  <a:close/>
                </a:path>
                <a:path w="6187440" h="3378834">
                  <a:moveTo>
                    <a:pt x="6186932" y="296100"/>
                  </a:moveTo>
                  <a:lnTo>
                    <a:pt x="6064516" y="159715"/>
                  </a:lnTo>
                  <a:lnTo>
                    <a:pt x="5844222" y="405142"/>
                  </a:lnTo>
                  <a:lnTo>
                    <a:pt x="5623903" y="159715"/>
                  </a:lnTo>
                  <a:lnTo>
                    <a:pt x="5403621" y="405142"/>
                  </a:lnTo>
                  <a:lnTo>
                    <a:pt x="5183327" y="159715"/>
                  </a:lnTo>
                  <a:lnTo>
                    <a:pt x="4963033" y="405142"/>
                  </a:lnTo>
                  <a:lnTo>
                    <a:pt x="4742764" y="159715"/>
                  </a:lnTo>
                  <a:lnTo>
                    <a:pt x="4522457" y="405142"/>
                  </a:lnTo>
                  <a:lnTo>
                    <a:pt x="4302163" y="159715"/>
                  </a:lnTo>
                  <a:lnTo>
                    <a:pt x="4081856" y="405142"/>
                  </a:lnTo>
                  <a:lnTo>
                    <a:pt x="3861562" y="159715"/>
                  </a:lnTo>
                  <a:lnTo>
                    <a:pt x="3641267" y="405142"/>
                  </a:lnTo>
                  <a:lnTo>
                    <a:pt x="3420986" y="159715"/>
                  </a:lnTo>
                  <a:lnTo>
                    <a:pt x="3200692" y="405142"/>
                  </a:lnTo>
                  <a:lnTo>
                    <a:pt x="3105696" y="299313"/>
                  </a:lnTo>
                  <a:lnTo>
                    <a:pt x="3105696" y="339394"/>
                  </a:lnTo>
                  <a:lnTo>
                    <a:pt x="3200692" y="445223"/>
                  </a:lnTo>
                  <a:lnTo>
                    <a:pt x="3420986" y="199796"/>
                  </a:lnTo>
                  <a:lnTo>
                    <a:pt x="3641267" y="445223"/>
                  </a:lnTo>
                  <a:lnTo>
                    <a:pt x="3861562" y="199796"/>
                  </a:lnTo>
                  <a:lnTo>
                    <a:pt x="4081856" y="445223"/>
                  </a:lnTo>
                  <a:lnTo>
                    <a:pt x="4302163" y="199796"/>
                  </a:lnTo>
                  <a:lnTo>
                    <a:pt x="4522457" y="445223"/>
                  </a:lnTo>
                  <a:lnTo>
                    <a:pt x="4742764" y="199796"/>
                  </a:lnTo>
                  <a:lnTo>
                    <a:pt x="4963033" y="445223"/>
                  </a:lnTo>
                  <a:lnTo>
                    <a:pt x="5183327" y="199796"/>
                  </a:lnTo>
                  <a:lnTo>
                    <a:pt x="5403621" y="445223"/>
                  </a:lnTo>
                  <a:lnTo>
                    <a:pt x="5623903" y="199796"/>
                  </a:lnTo>
                  <a:lnTo>
                    <a:pt x="5844222" y="445223"/>
                  </a:lnTo>
                  <a:lnTo>
                    <a:pt x="6064516" y="199796"/>
                  </a:lnTo>
                  <a:lnTo>
                    <a:pt x="6186932" y="336181"/>
                  </a:lnTo>
                  <a:lnTo>
                    <a:pt x="6186932" y="296100"/>
                  </a:lnTo>
                  <a:close/>
                </a:path>
                <a:path w="6187440" h="3378834">
                  <a:moveTo>
                    <a:pt x="6186932" y="0"/>
                  </a:moveTo>
                  <a:lnTo>
                    <a:pt x="6176137" y="0"/>
                  </a:lnTo>
                  <a:lnTo>
                    <a:pt x="6064415" y="124472"/>
                  </a:lnTo>
                  <a:lnTo>
                    <a:pt x="6186932" y="260972"/>
                  </a:lnTo>
                  <a:lnTo>
                    <a:pt x="6186932" y="0"/>
                  </a:lnTo>
                  <a:close/>
                </a:path>
              </a:pathLst>
            </a:custGeom>
            <a:solidFill>
              <a:srgbClr val="8AA1AD">
                <a:alpha val="3999"/>
              </a:srgbClr>
            </a:solidFill>
          </p:spPr>
          <p:txBody>
            <a:bodyPr wrap="square" lIns="0" tIns="0" rIns="0" bIns="0" rtlCol="0"/>
            <a:lstStyle/>
            <a:p>
              <a:endParaRPr sz="1403"/>
            </a:p>
          </p:txBody>
        </p:sp>
        <p:sp>
          <p:nvSpPr>
            <p:cNvPr id="6" name="object 6"/>
            <p:cNvSpPr/>
            <p:nvPr/>
          </p:nvSpPr>
          <p:spPr>
            <a:xfrm>
              <a:off x="0" y="19062"/>
              <a:ext cx="12168505" cy="6795134"/>
            </a:xfrm>
            <a:custGeom>
              <a:avLst/>
              <a:gdLst/>
              <a:ahLst/>
              <a:cxnLst/>
              <a:rect l="l" t="t" r="r" b="b"/>
              <a:pathLst>
                <a:path w="12168505" h="6795134">
                  <a:moveTo>
                    <a:pt x="293331" y="0"/>
                  </a:moveTo>
                  <a:lnTo>
                    <a:pt x="257352" y="0"/>
                  </a:lnTo>
                  <a:lnTo>
                    <a:pt x="212407" y="50076"/>
                  </a:lnTo>
                  <a:lnTo>
                    <a:pt x="167462" y="0"/>
                  </a:lnTo>
                  <a:lnTo>
                    <a:pt x="131483" y="0"/>
                  </a:lnTo>
                  <a:lnTo>
                    <a:pt x="212407" y="90157"/>
                  </a:lnTo>
                  <a:lnTo>
                    <a:pt x="248386" y="50076"/>
                  </a:lnTo>
                  <a:lnTo>
                    <a:pt x="293331" y="0"/>
                  </a:lnTo>
                  <a:close/>
                </a:path>
                <a:path w="12168505" h="6795134">
                  <a:moveTo>
                    <a:pt x="650786" y="124460"/>
                  </a:moveTo>
                  <a:lnTo>
                    <a:pt x="539076" y="0"/>
                  </a:lnTo>
                  <a:lnTo>
                    <a:pt x="321919" y="0"/>
                  </a:lnTo>
                  <a:lnTo>
                    <a:pt x="210210" y="124460"/>
                  </a:lnTo>
                  <a:lnTo>
                    <a:pt x="98501" y="0"/>
                  </a:lnTo>
                  <a:lnTo>
                    <a:pt x="0" y="0"/>
                  </a:lnTo>
                  <a:lnTo>
                    <a:pt x="0" y="358673"/>
                  </a:lnTo>
                  <a:lnTo>
                    <a:pt x="210210" y="124472"/>
                  </a:lnTo>
                  <a:lnTo>
                    <a:pt x="430504" y="369887"/>
                  </a:lnTo>
                  <a:lnTo>
                    <a:pt x="650786" y="124460"/>
                  </a:lnTo>
                  <a:close/>
                </a:path>
                <a:path w="12168505" h="6795134">
                  <a:moveTo>
                    <a:pt x="650798" y="3057906"/>
                  </a:moveTo>
                  <a:lnTo>
                    <a:pt x="430504" y="2812478"/>
                  </a:lnTo>
                  <a:lnTo>
                    <a:pt x="210210" y="3057906"/>
                  </a:lnTo>
                  <a:lnTo>
                    <a:pt x="0" y="2823680"/>
                  </a:lnTo>
                  <a:lnTo>
                    <a:pt x="0" y="3292132"/>
                  </a:lnTo>
                  <a:lnTo>
                    <a:pt x="210210" y="3057931"/>
                  </a:lnTo>
                  <a:lnTo>
                    <a:pt x="430504" y="3303333"/>
                  </a:lnTo>
                  <a:lnTo>
                    <a:pt x="650798" y="3057906"/>
                  </a:lnTo>
                  <a:close/>
                </a:path>
                <a:path w="12168505" h="6795134">
                  <a:moveTo>
                    <a:pt x="650798" y="2475712"/>
                  </a:moveTo>
                  <a:lnTo>
                    <a:pt x="430504" y="2230285"/>
                  </a:lnTo>
                  <a:lnTo>
                    <a:pt x="210210" y="2475712"/>
                  </a:lnTo>
                  <a:lnTo>
                    <a:pt x="0" y="2241512"/>
                  </a:lnTo>
                  <a:lnTo>
                    <a:pt x="0" y="2709926"/>
                  </a:lnTo>
                  <a:lnTo>
                    <a:pt x="210210" y="2475725"/>
                  </a:lnTo>
                  <a:lnTo>
                    <a:pt x="430504" y="2721140"/>
                  </a:lnTo>
                  <a:lnTo>
                    <a:pt x="650798" y="2475712"/>
                  </a:lnTo>
                  <a:close/>
                </a:path>
                <a:path w="12168505" h="6795134">
                  <a:moveTo>
                    <a:pt x="650798" y="1885200"/>
                  </a:moveTo>
                  <a:lnTo>
                    <a:pt x="430504" y="1639773"/>
                  </a:lnTo>
                  <a:lnTo>
                    <a:pt x="210223" y="1885188"/>
                  </a:lnTo>
                  <a:lnTo>
                    <a:pt x="0" y="1650987"/>
                  </a:lnTo>
                  <a:lnTo>
                    <a:pt x="0" y="2119426"/>
                  </a:lnTo>
                  <a:lnTo>
                    <a:pt x="210210" y="1885213"/>
                  </a:lnTo>
                  <a:lnTo>
                    <a:pt x="430504" y="2130628"/>
                  </a:lnTo>
                  <a:lnTo>
                    <a:pt x="650798" y="1885200"/>
                  </a:lnTo>
                  <a:close/>
                </a:path>
                <a:path w="12168505" h="6795134">
                  <a:moveTo>
                    <a:pt x="650798" y="1303667"/>
                  </a:moveTo>
                  <a:lnTo>
                    <a:pt x="430504" y="1058240"/>
                  </a:lnTo>
                  <a:lnTo>
                    <a:pt x="210210" y="1303667"/>
                  </a:lnTo>
                  <a:lnTo>
                    <a:pt x="0" y="1069441"/>
                  </a:lnTo>
                  <a:lnTo>
                    <a:pt x="0" y="1537893"/>
                  </a:lnTo>
                  <a:lnTo>
                    <a:pt x="210210" y="1303680"/>
                  </a:lnTo>
                  <a:lnTo>
                    <a:pt x="430504" y="1549095"/>
                  </a:lnTo>
                  <a:lnTo>
                    <a:pt x="650798" y="1303667"/>
                  </a:lnTo>
                  <a:close/>
                </a:path>
                <a:path w="12168505" h="6795134">
                  <a:moveTo>
                    <a:pt x="650798" y="713155"/>
                  </a:moveTo>
                  <a:lnTo>
                    <a:pt x="430504" y="467728"/>
                  </a:lnTo>
                  <a:lnTo>
                    <a:pt x="210223" y="713143"/>
                  </a:lnTo>
                  <a:lnTo>
                    <a:pt x="0" y="478942"/>
                  </a:lnTo>
                  <a:lnTo>
                    <a:pt x="0" y="947369"/>
                  </a:lnTo>
                  <a:lnTo>
                    <a:pt x="210210" y="713168"/>
                  </a:lnTo>
                  <a:lnTo>
                    <a:pt x="430504" y="958583"/>
                  </a:lnTo>
                  <a:lnTo>
                    <a:pt x="650798" y="713155"/>
                  </a:lnTo>
                  <a:close/>
                </a:path>
                <a:path w="12168505" h="6795134">
                  <a:moveTo>
                    <a:pt x="733920" y="0"/>
                  </a:moveTo>
                  <a:lnTo>
                    <a:pt x="697928" y="0"/>
                  </a:lnTo>
                  <a:lnTo>
                    <a:pt x="652983" y="50076"/>
                  </a:lnTo>
                  <a:lnTo>
                    <a:pt x="608037" y="0"/>
                  </a:lnTo>
                  <a:lnTo>
                    <a:pt x="572058" y="0"/>
                  </a:lnTo>
                  <a:lnTo>
                    <a:pt x="652983" y="90170"/>
                  </a:lnTo>
                  <a:lnTo>
                    <a:pt x="688975" y="50076"/>
                  </a:lnTo>
                  <a:lnTo>
                    <a:pt x="733920" y="0"/>
                  </a:lnTo>
                  <a:close/>
                </a:path>
                <a:path w="12168505" h="6795134">
                  <a:moveTo>
                    <a:pt x="1091387" y="3057906"/>
                  </a:moveTo>
                  <a:lnTo>
                    <a:pt x="871093" y="2812478"/>
                  </a:lnTo>
                  <a:lnTo>
                    <a:pt x="650798" y="3057906"/>
                  </a:lnTo>
                  <a:lnTo>
                    <a:pt x="871093" y="3303333"/>
                  </a:lnTo>
                  <a:lnTo>
                    <a:pt x="1091387" y="3057906"/>
                  </a:lnTo>
                  <a:close/>
                </a:path>
                <a:path w="12168505" h="6795134">
                  <a:moveTo>
                    <a:pt x="1091387" y="2475712"/>
                  </a:moveTo>
                  <a:lnTo>
                    <a:pt x="871093" y="2230285"/>
                  </a:lnTo>
                  <a:lnTo>
                    <a:pt x="650798" y="2475712"/>
                  </a:lnTo>
                  <a:lnTo>
                    <a:pt x="871093" y="2721140"/>
                  </a:lnTo>
                  <a:lnTo>
                    <a:pt x="1091387" y="2475712"/>
                  </a:lnTo>
                  <a:close/>
                </a:path>
                <a:path w="12168505" h="6795134">
                  <a:moveTo>
                    <a:pt x="1091387" y="1885200"/>
                  </a:moveTo>
                  <a:lnTo>
                    <a:pt x="871093" y="1639773"/>
                  </a:lnTo>
                  <a:lnTo>
                    <a:pt x="650798" y="1885200"/>
                  </a:lnTo>
                  <a:lnTo>
                    <a:pt x="871093" y="2130628"/>
                  </a:lnTo>
                  <a:lnTo>
                    <a:pt x="1091387" y="1885200"/>
                  </a:lnTo>
                  <a:close/>
                </a:path>
                <a:path w="12168505" h="6795134">
                  <a:moveTo>
                    <a:pt x="1091387" y="1303667"/>
                  </a:moveTo>
                  <a:lnTo>
                    <a:pt x="871093" y="1058240"/>
                  </a:lnTo>
                  <a:lnTo>
                    <a:pt x="650798" y="1303667"/>
                  </a:lnTo>
                  <a:lnTo>
                    <a:pt x="871093" y="1549095"/>
                  </a:lnTo>
                  <a:lnTo>
                    <a:pt x="1091387" y="1303667"/>
                  </a:lnTo>
                  <a:close/>
                </a:path>
                <a:path w="12168505" h="6795134">
                  <a:moveTo>
                    <a:pt x="1091387" y="713155"/>
                  </a:moveTo>
                  <a:lnTo>
                    <a:pt x="871093" y="467728"/>
                  </a:lnTo>
                  <a:lnTo>
                    <a:pt x="650798" y="713155"/>
                  </a:lnTo>
                  <a:lnTo>
                    <a:pt x="871093" y="958583"/>
                  </a:lnTo>
                  <a:lnTo>
                    <a:pt x="1091387" y="713155"/>
                  </a:lnTo>
                  <a:close/>
                </a:path>
                <a:path w="12168505" h="6795134">
                  <a:moveTo>
                    <a:pt x="1091387" y="124460"/>
                  </a:moveTo>
                  <a:lnTo>
                    <a:pt x="979678" y="0"/>
                  </a:lnTo>
                  <a:lnTo>
                    <a:pt x="762520" y="0"/>
                  </a:lnTo>
                  <a:lnTo>
                    <a:pt x="650811" y="124460"/>
                  </a:lnTo>
                  <a:lnTo>
                    <a:pt x="871105" y="369887"/>
                  </a:lnTo>
                  <a:lnTo>
                    <a:pt x="1091387" y="124460"/>
                  </a:lnTo>
                  <a:close/>
                </a:path>
                <a:path w="12168505" h="6795134">
                  <a:moveTo>
                    <a:pt x="1174508" y="0"/>
                  </a:moveTo>
                  <a:lnTo>
                    <a:pt x="1138516" y="0"/>
                  </a:lnTo>
                  <a:lnTo>
                    <a:pt x="1093571" y="50076"/>
                  </a:lnTo>
                  <a:lnTo>
                    <a:pt x="1048626" y="0"/>
                  </a:lnTo>
                  <a:lnTo>
                    <a:pt x="1012634" y="0"/>
                  </a:lnTo>
                  <a:lnTo>
                    <a:pt x="1093571" y="90170"/>
                  </a:lnTo>
                  <a:lnTo>
                    <a:pt x="1129563" y="50076"/>
                  </a:lnTo>
                  <a:lnTo>
                    <a:pt x="1174508" y="0"/>
                  </a:lnTo>
                  <a:close/>
                </a:path>
                <a:path w="12168505" h="6795134">
                  <a:moveTo>
                    <a:pt x="1531975" y="124460"/>
                  </a:moveTo>
                  <a:lnTo>
                    <a:pt x="1420266" y="0"/>
                  </a:lnTo>
                  <a:lnTo>
                    <a:pt x="1203109" y="0"/>
                  </a:lnTo>
                  <a:lnTo>
                    <a:pt x="1091399" y="124460"/>
                  </a:lnTo>
                  <a:lnTo>
                    <a:pt x="1311694" y="369887"/>
                  </a:lnTo>
                  <a:lnTo>
                    <a:pt x="1531975" y="124460"/>
                  </a:lnTo>
                  <a:close/>
                </a:path>
                <a:path w="12168505" h="6795134">
                  <a:moveTo>
                    <a:pt x="1531988" y="3057906"/>
                  </a:moveTo>
                  <a:lnTo>
                    <a:pt x="1311694" y="2812478"/>
                  </a:lnTo>
                  <a:lnTo>
                    <a:pt x="1091399" y="3057906"/>
                  </a:lnTo>
                  <a:lnTo>
                    <a:pt x="1311694" y="3303333"/>
                  </a:lnTo>
                  <a:lnTo>
                    <a:pt x="1531988" y="3057906"/>
                  </a:lnTo>
                  <a:close/>
                </a:path>
                <a:path w="12168505" h="6795134">
                  <a:moveTo>
                    <a:pt x="1531988" y="2475712"/>
                  </a:moveTo>
                  <a:lnTo>
                    <a:pt x="1311694" y="2230285"/>
                  </a:lnTo>
                  <a:lnTo>
                    <a:pt x="1091399" y="2475712"/>
                  </a:lnTo>
                  <a:lnTo>
                    <a:pt x="1311694" y="2721140"/>
                  </a:lnTo>
                  <a:lnTo>
                    <a:pt x="1531988" y="2475712"/>
                  </a:lnTo>
                  <a:close/>
                </a:path>
                <a:path w="12168505" h="6795134">
                  <a:moveTo>
                    <a:pt x="1531988" y="1885200"/>
                  </a:moveTo>
                  <a:lnTo>
                    <a:pt x="1311694" y="1639773"/>
                  </a:lnTo>
                  <a:lnTo>
                    <a:pt x="1091399" y="1885200"/>
                  </a:lnTo>
                  <a:lnTo>
                    <a:pt x="1311694" y="2130628"/>
                  </a:lnTo>
                  <a:lnTo>
                    <a:pt x="1531988" y="1885200"/>
                  </a:lnTo>
                  <a:close/>
                </a:path>
                <a:path w="12168505" h="6795134">
                  <a:moveTo>
                    <a:pt x="1531988" y="1303667"/>
                  </a:moveTo>
                  <a:lnTo>
                    <a:pt x="1311694" y="1058240"/>
                  </a:lnTo>
                  <a:lnTo>
                    <a:pt x="1091399" y="1303667"/>
                  </a:lnTo>
                  <a:lnTo>
                    <a:pt x="1311694" y="1549095"/>
                  </a:lnTo>
                  <a:lnTo>
                    <a:pt x="1531988" y="1303667"/>
                  </a:lnTo>
                  <a:close/>
                </a:path>
                <a:path w="12168505" h="6795134">
                  <a:moveTo>
                    <a:pt x="1531988" y="713155"/>
                  </a:moveTo>
                  <a:lnTo>
                    <a:pt x="1311694" y="467728"/>
                  </a:lnTo>
                  <a:lnTo>
                    <a:pt x="1091399" y="713155"/>
                  </a:lnTo>
                  <a:lnTo>
                    <a:pt x="1311694" y="958583"/>
                  </a:lnTo>
                  <a:lnTo>
                    <a:pt x="1531988" y="713155"/>
                  </a:lnTo>
                  <a:close/>
                </a:path>
                <a:path w="12168505" h="6795134">
                  <a:moveTo>
                    <a:pt x="1615097" y="0"/>
                  </a:moveTo>
                  <a:lnTo>
                    <a:pt x="1579105" y="0"/>
                  </a:lnTo>
                  <a:lnTo>
                    <a:pt x="1534160" y="50076"/>
                  </a:lnTo>
                  <a:lnTo>
                    <a:pt x="1489214" y="0"/>
                  </a:lnTo>
                  <a:lnTo>
                    <a:pt x="1453222" y="0"/>
                  </a:lnTo>
                  <a:lnTo>
                    <a:pt x="1534160" y="90170"/>
                  </a:lnTo>
                  <a:lnTo>
                    <a:pt x="1570151" y="50076"/>
                  </a:lnTo>
                  <a:lnTo>
                    <a:pt x="1615097" y="0"/>
                  </a:lnTo>
                  <a:close/>
                </a:path>
                <a:path w="12168505" h="6795134">
                  <a:moveTo>
                    <a:pt x="1972564" y="124460"/>
                  </a:moveTo>
                  <a:lnTo>
                    <a:pt x="1860854" y="0"/>
                  </a:lnTo>
                  <a:lnTo>
                    <a:pt x="1643697" y="0"/>
                  </a:lnTo>
                  <a:lnTo>
                    <a:pt x="1531988" y="124460"/>
                  </a:lnTo>
                  <a:lnTo>
                    <a:pt x="1752282" y="369887"/>
                  </a:lnTo>
                  <a:lnTo>
                    <a:pt x="1972564" y="124460"/>
                  </a:lnTo>
                  <a:close/>
                </a:path>
                <a:path w="12168505" h="6795134">
                  <a:moveTo>
                    <a:pt x="2055672" y="0"/>
                  </a:moveTo>
                  <a:lnTo>
                    <a:pt x="2019693" y="0"/>
                  </a:lnTo>
                  <a:lnTo>
                    <a:pt x="1974748" y="50076"/>
                  </a:lnTo>
                  <a:lnTo>
                    <a:pt x="1929803" y="0"/>
                  </a:lnTo>
                  <a:lnTo>
                    <a:pt x="1893824" y="0"/>
                  </a:lnTo>
                  <a:lnTo>
                    <a:pt x="1974748" y="90157"/>
                  </a:lnTo>
                  <a:lnTo>
                    <a:pt x="2010727" y="50076"/>
                  </a:lnTo>
                  <a:lnTo>
                    <a:pt x="2055672" y="0"/>
                  </a:lnTo>
                  <a:close/>
                </a:path>
                <a:path w="12168505" h="6795134">
                  <a:moveTo>
                    <a:pt x="2413139" y="124460"/>
                  </a:moveTo>
                  <a:lnTo>
                    <a:pt x="2301430" y="0"/>
                  </a:lnTo>
                  <a:lnTo>
                    <a:pt x="2084273" y="0"/>
                  </a:lnTo>
                  <a:lnTo>
                    <a:pt x="1972564" y="124460"/>
                  </a:lnTo>
                  <a:lnTo>
                    <a:pt x="2192858" y="369887"/>
                  </a:lnTo>
                  <a:lnTo>
                    <a:pt x="2413139" y="124460"/>
                  </a:lnTo>
                  <a:close/>
                </a:path>
                <a:path w="12168505" h="6795134">
                  <a:moveTo>
                    <a:pt x="2496261" y="0"/>
                  </a:moveTo>
                  <a:lnTo>
                    <a:pt x="2460282" y="0"/>
                  </a:lnTo>
                  <a:lnTo>
                    <a:pt x="2415336" y="50076"/>
                  </a:lnTo>
                  <a:lnTo>
                    <a:pt x="2370391" y="0"/>
                  </a:lnTo>
                  <a:lnTo>
                    <a:pt x="2334399" y="0"/>
                  </a:lnTo>
                  <a:lnTo>
                    <a:pt x="2415336" y="90170"/>
                  </a:lnTo>
                  <a:lnTo>
                    <a:pt x="2451316" y="50076"/>
                  </a:lnTo>
                  <a:lnTo>
                    <a:pt x="2496261" y="0"/>
                  </a:lnTo>
                  <a:close/>
                </a:path>
                <a:path w="12168505" h="6795134">
                  <a:moveTo>
                    <a:pt x="2853728" y="3057906"/>
                  </a:moveTo>
                  <a:lnTo>
                    <a:pt x="2633434" y="2812478"/>
                  </a:lnTo>
                  <a:lnTo>
                    <a:pt x="2413139" y="3057906"/>
                  </a:lnTo>
                  <a:lnTo>
                    <a:pt x="2192858" y="2812478"/>
                  </a:lnTo>
                  <a:lnTo>
                    <a:pt x="1972564" y="3057906"/>
                  </a:lnTo>
                  <a:lnTo>
                    <a:pt x="1752282" y="2812478"/>
                  </a:lnTo>
                  <a:lnTo>
                    <a:pt x="1531988" y="3057906"/>
                  </a:lnTo>
                  <a:lnTo>
                    <a:pt x="1752282" y="3303333"/>
                  </a:lnTo>
                  <a:lnTo>
                    <a:pt x="1972564" y="3057918"/>
                  </a:lnTo>
                  <a:lnTo>
                    <a:pt x="2192858" y="3303333"/>
                  </a:lnTo>
                  <a:lnTo>
                    <a:pt x="2413139" y="3057918"/>
                  </a:lnTo>
                  <a:lnTo>
                    <a:pt x="2633434" y="3303333"/>
                  </a:lnTo>
                  <a:lnTo>
                    <a:pt x="2853728" y="3057906"/>
                  </a:lnTo>
                  <a:close/>
                </a:path>
                <a:path w="12168505" h="6795134">
                  <a:moveTo>
                    <a:pt x="2853728" y="2475712"/>
                  </a:moveTo>
                  <a:lnTo>
                    <a:pt x="2633434" y="2230285"/>
                  </a:lnTo>
                  <a:lnTo>
                    <a:pt x="2413139" y="2475712"/>
                  </a:lnTo>
                  <a:lnTo>
                    <a:pt x="2192858" y="2230285"/>
                  </a:lnTo>
                  <a:lnTo>
                    <a:pt x="1972564" y="2475712"/>
                  </a:lnTo>
                  <a:lnTo>
                    <a:pt x="1752282" y="2230285"/>
                  </a:lnTo>
                  <a:lnTo>
                    <a:pt x="1531988" y="2475712"/>
                  </a:lnTo>
                  <a:lnTo>
                    <a:pt x="1752282" y="2721140"/>
                  </a:lnTo>
                  <a:lnTo>
                    <a:pt x="1972564" y="2475725"/>
                  </a:lnTo>
                  <a:lnTo>
                    <a:pt x="2192858" y="2721140"/>
                  </a:lnTo>
                  <a:lnTo>
                    <a:pt x="2413139" y="2475725"/>
                  </a:lnTo>
                  <a:lnTo>
                    <a:pt x="2633434" y="2721140"/>
                  </a:lnTo>
                  <a:lnTo>
                    <a:pt x="2853728" y="2475712"/>
                  </a:lnTo>
                  <a:close/>
                </a:path>
                <a:path w="12168505" h="6795134">
                  <a:moveTo>
                    <a:pt x="2853728" y="1885200"/>
                  </a:moveTo>
                  <a:lnTo>
                    <a:pt x="2633434" y="1639773"/>
                  </a:lnTo>
                  <a:lnTo>
                    <a:pt x="2413139" y="1885200"/>
                  </a:lnTo>
                  <a:lnTo>
                    <a:pt x="2192858" y="1639773"/>
                  </a:lnTo>
                  <a:lnTo>
                    <a:pt x="1972564" y="1885200"/>
                  </a:lnTo>
                  <a:lnTo>
                    <a:pt x="1752282" y="1639773"/>
                  </a:lnTo>
                  <a:lnTo>
                    <a:pt x="1531988" y="1885200"/>
                  </a:lnTo>
                  <a:lnTo>
                    <a:pt x="1752282" y="2130628"/>
                  </a:lnTo>
                  <a:lnTo>
                    <a:pt x="1972564" y="1885213"/>
                  </a:lnTo>
                  <a:lnTo>
                    <a:pt x="2192858" y="2130628"/>
                  </a:lnTo>
                  <a:lnTo>
                    <a:pt x="2413139" y="1885213"/>
                  </a:lnTo>
                  <a:lnTo>
                    <a:pt x="2633434" y="2130628"/>
                  </a:lnTo>
                  <a:lnTo>
                    <a:pt x="2853728" y="1885200"/>
                  </a:lnTo>
                  <a:close/>
                </a:path>
                <a:path w="12168505" h="6795134">
                  <a:moveTo>
                    <a:pt x="2853728" y="1303667"/>
                  </a:moveTo>
                  <a:lnTo>
                    <a:pt x="2633434" y="1058240"/>
                  </a:lnTo>
                  <a:lnTo>
                    <a:pt x="2413139" y="1303667"/>
                  </a:lnTo>
                  <a:lnTo>
                    <a:pt x="2192858" y="1058240"/>
                  </a:lnTo>
                  <a:lnTo>
                    <a:pt x="1972564" y="1303667"/>
                  </a:lnTo>
                  <a:lnTo>
                    <a:pt x="1752282" y="1058240"/>
                  </a:lnTo>
                  <a:lnTo>
                    <a:pt x="1531988" y="1303667"/>
                  </a:lnTo>
                  <a:lnTo>
                    <a:pt x="1752282" y="1549095"/>
                  </a:lnTo>
                  <a:lnTo>
                    <a:pt x="1972564" y="1303680"/>
                  </a:lnTo>
                  <a:lnTo>
                    <a:pt x="2192858" y="1549095"/>
                  </a:lnTo>
                  <a:lnTo>
                    <a:pt x="2413139" y="1303680"/>
                  </a:lnTo>
                  <a:lnTo>
                    <a:pt x="2633434" y="1549095"/>
                  </a:lnTo>
                  <a:lnTo>
                    <a:pt x="2853728" y="1303667"/>
                  </a:lnTo>
                  <a:close/>
                </a:path>
                <a:path w="12168505" h="6795134">
                  <a:moveTo>
                    <a:pt x="2853728" y="713155"/>
                  </a:moveTo>
                  <a:lnTo>
                    <a:pt x="2633434" y="467728"/>
                  </a:lnTo>
                  <a:lnTo>
                    <a:pt x="2413139" y="713155"/>
                  </a:lnTo>
                  <a:lnTo>
                    <a:pt x="2192858" y="467728"/>
                  </a:lnTo>
                  <a:lnTo>
                    <a:pt x="1972564" y="713155"/>
                  </a:lnTo>
                  <a:lnTo>
                    <a:pt x="1752282" y="467728"/>
                  </a:lnTo>
                  <a:lnTo>
                    <a:pt x="1531988" y="713155"/>
                  </a:lnTo>
                  <a:lnTo>
                    <a:pt x="1752282" y="958583"/>
                  </a:lnTo>
                  <a:lnTo>
                    <a:pt x="1972564" y="713168"/>
                  </a:lnTo>
                  <a:lnTo>
                    <a:pt x="2192858" y="958583"/>
                  </a:lnTo>
                  <a:lnTo>
                    <a:pt x="2413139" y="713168"/>
                  </a:lnTo>
                  <a:lnTo>
                    <a:pt x="2633434" y="958583"/>
                  </a:lnTo>
                  <a:lnTo>
                    <a:pt x="2853728" y="713155"/>
                  </a:lnTo>
                  <a:close/>
                </a:path>
                <a:path w="12168505" h="6795134">
                  <a:moveTo>
                    <a:pt x="2853728" y="124460"/>
                  </a:moveTo>
                  <a:lnTo>
                    <a:pt x="2742019" y="0"/>
                  </a:lnTo>
                  <a:lnTo>
                    <a:pt x="2524861" y="0"/>
                  </a:lnTo>
                  <a:lnTo>
                    <a:pt x="2413152" y="124460"/>
                  </a:lnTo>
                  <a:lnTo>
                    <a:pt x="2633446" y="369887"/>
                  </a:lnTo>
                  <a:lnTo>
                    <a:pt x="2853728" y="124460"/>
                  </a:lnTo>
                  <a:close/>
                </a:path>
                <a:path w="12168505" h="6795134">
                  <a:moveTo>
                    <a:pt x="2936875" y="0"/>
                  </a:moveTo>
                  <a:lnTo>
                    <a:pt x="2900883" y="0"/>
                  </a:lnTo>
                  <a:lnTo>
                    <a:pt x="2855938" y="50076"/>
                  </a:lnTo>
                  <a:lnTo>
                    <a:pt x="2810980" y="0"/>
                  </a:lnTo>
                  <a:lnTo>
                    <a:pt x="2775000" y="0"/>
                  </a:lnTo>
                  <a:lnTo>
                    <a:pt x="2855938" y="90170"/>
                  </a:lnTo>
                  <a:lnTo>
                    <a:pt x="2891929" y="50076"/>
                  </a:lnTo>
                  <a:lnTo>
                    <a:pt x="2936875" y="0"/>
                  </a:lnTo>
                  <a:close/>
                </a:path>
                <a:path w="12168505" h="6795134">
                  <a:moveTo>
                    <a:pt x="2976270" y="2921406"/>
                  </a:moveTo>
                  <a:lnTo>
                    <a:pt x="2853740" y="3057918"/>
                  </a:lnTo>
                  <a:lnTo>
                    <a:pt x="2976270" y="3194431"/>
                  </a:lnTo>
                  <a:lnTo>
                    <a:pt x="2976270" y="2921406"/>
                  </a:lnTo>
                  <a:close/>
                </a:path>
                <a:path w="12168505" h="6795134">
                  <a:moveTo>
                    <a:pt x="2976270" y="2339200"/>
                  </a:moveTo>
                  <a:lnTo>
                    <a:pt x="2853740" y="2475712"/>
                  </a:lnTo>
                  <a:lnTo>
                    <a:pt x="2976270" y="2612225"/>
                  </a:lnTo>
                  <a:lnTo>
                    <a:pt x="2976270" y="2339200"/>
                  </a:lnTo>
                  <a:close/>
                </a:path>
                <a:path w="12168505" h="6795134">
                  <a:moveTo>
                    <a:pt x="2976270" y="1748688"/>
                  </a:moveTo>
                  <a:lnTo>
                    <a:pt x="2853740" y="1885200"/>
                  </a:lnTo>
                  <a:lnTo>
                    <a:pt x="2976270" y="2021713"/>
                  </a:lnTo>
                  <a:lnTo>
                    <a:pt x="2976270" y="1748688"/>
                  </a:lnTo>
                  <a:close/>
                </a:path>
                <a:path w="12168505" h="6795134">
                  <a:moveTo>
                    <a:pt x="2976270" y="1167155"/>
                  </a:moveTo>
                  <a:lnTo>
                    <a:pt x="2853740" y="1303667"/>
                  </a:lnTo>
                  <a:lnTo>
                    <a:pt x="2976270" y="1440180"/>
                  </a:lnTo>
                  <a:lnTo>
                    <a:pt x="2976270" y="1167155"/>
                  </a:lnTo>
                  <a:close/>
                </a:path>
                <a:path w="12168505" h="6795134">
                  <a:moveTo>
                    <a:pt x="2976270" y="576643"/>
                  </a:moveTo>
                  <a:lnTo>
                    <a:pt x="2853740" y="713155"/>
                  </a:lnTo>
                  <a:lnTo>
                    <a:pt x="2976270" y="849668"/>
                  </a:lnTo>
                  <a:lnTo>
                    <a:pt x="2976270" y="576643"/>
                  </a:lnTo>
                  <a:close/>
                </a:path>
                <a:path w="12168505" h="6795134">
                  <a:moveTo>
                    <a:pt x="2976270" y="0"/>
                  </a:moveTo>
                  <a:lnTo>
                    <a:pt x="2965450" y="0"/>
                  </a:lnTo>
                  <a:lnTo>
                    <a:pt x="2853740" y="124460"/>
                  </a:lnTo>
                  <a:lnTo>
                    <a:pt x="2976270" y="260972"/>
                  </a:lnTo>
                  <a:lnTo>
                    <a:pt x="2976270" y="0"/>
                  </a:lnTo>
                  <a:close/>
                </a:path>
                <a:path w="12168505" h="6795134">
                  <a:moveTo>
                    <a:pt x="2976283" y="3229546"/>
                  </a:moveTo>
                  <a:lnTo>
                    <a:pt x="2889834" y="3133242"/>
                  </a:lnTo>
                  <a:lnTo>
                    <a:pt x="2853855" y="3093148"/>
                  </a:lnTo>
                  <a:lnTo>
                    <a:pt x="2633561" y="3338576"/>
                  </a:lnTo>
                  <a:lnTo>
                    <a:pt x="2449245" y="3133242"/>
                  </a:lnTo>
                  <a:lnTo>
                    <a:pt x="2413254" y="3093148"/>
                  </a:lnTo>
                  <a:lnTo>
                    <a:pt x="2192972" y="3338576"/>
                  </a:lnTo>
                  <a:lnTo>
                    <a:pt x="2008657" y="3133242"/>
                  </a:lnTo>
                  <a:lnTo>
                    <a:pt x="1972678" y="3093148"/>
                  </a:lnTo>
                  <a:lnTo>
                    <a:pt x="1752384" y="3338576"/>
                  </a:lnTo>
                  <a:lnTo>
                    <a:pt x="1568081" y="3133242"/>
                  </a:lnTo>
                  <a:lnTo>
                    <a:pt x="1532102" y="3093148"/>
                  </a:lnTo>
                  <a:lnTo>
                    <a:pt x="1311795" y="3338576"/>
                  </a:lnTo>
                  <a:lnTo>
                    <a:pt x="1127480" y="3133242"/>
                  </a:lnTo>
                  <a:lnTo>
                    <a:pt x="1091501" y="3093148"/>
                  </a:lnTo>
                  <a:lnTo>
                    <a:pt x="871207" y="3338576"/>
                  </a:lnTo>
                  <a:lnTo>
                    <a:pt x="686892" y="3133242"/>
                  </a:lnTo>
                  <a:lnTo>
                    <a:pt x="650913" y="3093148"/>
                  </a:lnTo>
                  <a:lnTo>
                    <a:pt x="430606" y="3338576"/>
                  </a:lnTo>
                  <a:lnTo>
                    <a:pt x="246303" y="3133242"/>
                  </a:lnTo>
                  <a:lnTo>
                    <a:pt x="210324" y="3093148"/>
                  </a:lnTo>
                  <a:lnTo>
                    <a:pt x="0" y="3327489"/>
                  </a:lnTo>
                  <a:lnTo>
                    <a:pt x="0" y="3367570"/>
                  </a:lnTo>
                  <a:lnTo>
                    <a:pt x="210324" y="3133242"/>
                  </a:lnTo>
                  <a:lnTo>
                    <a:pt x="430606" y="3378657"/>
                  </a:lnTo>
                  <a:lnTo>
                    <a:pt x="466585" y="3338576"/>
                  </a:lnTo>
                  <a:lnTo>
                    <a:pt x="650913" y="3133242"/>
                  </a:lnTo>
                  <a:lnTo>
                    <a:pt x="871207" y="3378657"/>
                  </a:lnTo>
                  <a:lnTo>
                    <a:pt x="907186" y="3338576"/>
                  </a:lnTo>
                  <a:lnTo>
                    <a:pt x="1091501" y="3133242"/>
                  </a:lnTo>
                  <a:lnTo>
                    <a:pt x="1311795" y="3378657"/>
                  </a:lnTo>
                  <a:lnTo>
                    <a:pt x="1347774" y="3338576"/>
                  </a:lnTo>
                  <a:lnTo>
                    <a:pt x="1532102" y="3133242"/>
                  </a:lnTo>
                  <a:lnTo>
                    <a:pt x="1752384" y="3378657"/>
                  </a:lnTo>
                  <a:lnTo>
                    <a:pt x="1788363" y="3338576"/>
                  </a:lnTo>
                  <a:lnTo>
                    <a:pt x="1972678" y="3133242"/>
                  </a:lnTo>
                  <a:lnTo>
                    <a:pt x="2192972" y="3378657"/>
                  </a:lnTo>
                  <a:lnTo>
                    <a:pt x="2228939" y="3338576"/>
                  </a:lnTo>
                  <a:lnTo>
                    <a:pt x="2413254" y="3133242"/>
                  </a:lnTo>
                  <a:lnTo>
                    <a:pt x="2633561" y="3378657"/>
                  </a:lnTo>
                  <a:lnTo>
                    <a:pt x="2669540" y="3338576"/>
                  </a:lnTo>
                  <a:lnTo>
                    <a:pt x="2853855" y="3133242"/>
                  </a:lnTo>
                  <a:lnTo>
                    <a:pt x="2976283" y="3269627"/>
                  </a:lnTo>
                  <a:lnTo>
                    <a:pt x="2976283" y="3229546"/>
                  </a:lnTo>
                  <a:close/>
                </a:path>
                <a:path w="12168505" h="6795134">
                  <a:moveTo>
                    <a:pt x="2976283" y="2647365"/>
                  </a:moveTo>
                  <a:lnTo>
                    <a:pt x="2889834" y="2551049"/>
                  </a:lnTo>
                  <a:lnTo>
                    <a:pt x="2853855" y="2510955"/>
                  </a:lnTo>
                  <a:lnTo>
                    <a:pt x="2633561" y="2756395"/>
                  </a:lnTo>
                  <a:lnTo>
                    <a:pt x="2449233" y="2551049"/>
                  </a:lnTo>
                  <a:lnTo>
                    <a:pt x="2413254" y="2510955"/>
                  </a:lnTo>
                  <a:lnTo>
                    <a:pt x="2192972" y="2756395"/>
                  </a:lnTo>
                  <a:lnTo>
                    <a:pt x="2008657" y="2551049"/>
                  </a:lnTo>
                  <a:lnTo>
                    <a:pt x="1972678" y="2510955"/>
                  </a:lnTo>
                  <a:lnTo>
                    <a:pt x="1752384" y="2756382"/>
                  </a:lnTo>
                  <a:lnTo>
                    <a:pt x="1568081" y="2551049"/>
                  </a:lnTo>
                  <a:lnTo>
                    <a:pt x="1532102" y="2510955"/>
                  </a:lnTo>
                  <a:lnTo>
                    <a:pt x="1311795" y="2756395"/>
                  </a:lnTo>
                  <a:lnTo>
                    <a:pt x="1127480" y="2551049"/>
                  </a:lnTo>
                  <a:lnTo>
                    <a:pt x="1091501" y="2510955"/>
                  </a:lnTo>
                  <a:lnTo>
                    <a:pt x="871207" y="2756395"/>
                  </a:lnTo>
                  <a:lnTo>
                    <a:pt x="686892" y="2551049"/>
                  </a:lnTo>
                  <a:lnTo>
                    <a:pt x="650913" y="2510955"/>
                  </a:lnTo>
                  <a:lnTo>
                    <a:pt x="430606" y="2756395"/>
                  </a:lnTo>
                  <a:lnTo>
                    <a:pt x="246303" y="2551049"/>
                  </a:lnTo>
                  <a:lnTo>
                    <a:pt x="210324" y="2510955"/>
                  </a:lnTo>
                  <a:lnTo>
                    <a:pt x="0" y="2745282"/>
                  </a:lnTo>
                  <a:lnTo>
                    <a:pt x="0" y="2785376"/>
                  </a:lnTo>
                  <a:lnTo>
                    <a:pt x="210324" y="2551049"/>
                  </a:lnTo>
                  <a:lnTo>
                    <a:pt x="430606" y="2796476"/>
                  </a:lnTo>
                  <a:lnTo>
                    <a:pt x="466585" y="2756395"/>
                  </a:lnTo>
                  <a:lnTo>
                    <a:pt x="650913" y="2551049"/>
                  </a:lnTo>
                  <a:lnTo>
                    <a:pt x="871207" y="2796476"/>
                  </a:lnTo>
                  <a:lnTo>
                    <a:pt x="907186" y="2756395"/>
                  </a:lnTo>
                  <a:lnTo>
                    <a:pt x="889190" y="2756395"/>
                  </a:lnTo>
                  <a:lnTo>
                    <a:pt x="907186" y="2756382"/>
                  </a:lnTo>
                  <a:lnTo>
                    <a:pt x="1091501" y="2551049"/>
                  </a:lnTo>
                  <a:lnTo>
                    <a:pt x="1311795" y="2796476"/>
                  </a:lnTo>
                  <a:lnTo>
                    <a:pt x="1347774" y="2756395"/>
                  </a:lnTo>
                  <a:lnTo>
                    <a:pt x="1532102" y="2551049"/>
                  </a:lnTo>
                  <a:lnTo>
                    <a:pt x="1752384" y="2796476"/>
                  </a:lnTo>
                  <a:lnTo>
                    <a:pt x="1788363" y="2756382"/>
                  </a:lnTo>
                  <a:lnTo>
                    <a:pt x="1972678" y="2551049"/>
                  </a:lnTo>
                  <a:lnTo>
                    <a:pt x="2192972" y="2796476"/>
                  </a:lnTo>
                  <a:lnTo>
                    <a:pt x="2228939" y="2756395"/>
                  </a:lnTo>
                  <a:lnTo>
                    <a:pt x="2413254" y="2551049"/>
                  </a:lnTo>
                  <a:lnTo>
                    <a:pt x="2633561" y="2796476"/>
                  </a:lnTo>
                  <a:lnTo>
                    <a:pt x="2669540" y="2756395"/>
                  </a:lnTo>
                  <a:lnTo>
                    <a:pt x="2651544" y="2756395"/>
                  </a:lnTo>
                  <a:lnTo>
                    <a:pt x="2669540" y="2756382"/>
                  </a:lnTo>
                  <a:lnTo>
                    <a:pt x="2853855" y="2551049"/>
                  </a:lnTo>
                  <a:lnTo>
                    <a:pt x="2976283" y="2687447"/>
                  </a:lnTo>
                  <a:lnTo>
                    <a:pt x="2976283" y="2647365"/>
                  </a:lnTo>
                  <a:close/>
                </a:path>
                <a:path w="12168505" h="6795134">
                  <a:moveTo>
                    <a:pt x="2976283" y="2056841"/>
                  </a:moveTo>
                  <a:lnTo>
                    <a:pt x="2889834" y="1960524"/>
                  </a:lnTo>
                  <a:lnTo>
                    <a:pt x="2853855" y="1920430"/>
                  </a:lnTo>
                  <a:lnTo>
                    <a:pt x="2633561" y="2165870"/>
                  </a:lnTo>
                  <a:lnTo>
                    <a:pt x="2449233" y="1960524"/>
                  </a:lnTo>
                  <a:lnTo>
                    <a:pt x="2413254" y="1920430"/>
                  </a:lnTo>
                  <a:lnTo>
                    <a:pt x="2192972" y="2165870"/>
                  </a:lnTo>
                  <a:lnTo>
                    <a:pt x="2008657" y="1960524"/>
                  </a:lnTo>
                  <a:lnTo>
                    <a:pt x="1972678" y="1920430"/>
                  </a:lnTo>
                  <a:lnTo>
                    <a:pt x="1752384" y="2165858"/>
                  </a:lnTo>
                  <a:lnTo>
                    <a:pt x="1568081" y="1960524"/>
                  </a:lnTo>
                  <a:lnTo>
                    <a:pt x="1532102" y="1920430"/>
                  </a:lnTo>
                  <a:lnTo>
                    <a:pt x="1311795" y="2165870"/>
                  </a:lnTo>
                  <a:lnTo>
                    <a:pt x="1127480" y="1960524"/>
                  </a:lnTo>
                  <a:lnTo>
                    <a:pt x="1091501" y="1920430"/>
                  </a:lnTo>
                  <a:lnTo>
                    <a:pt x="871207" y="2165870"/>
                  </a:lnTo>
                  <a:lnTo>
                    <a:pt x="686892" y="1960524"/>
                  </a:lnTo>
                  <a:lnTo>
                    <a:pt x="650913" y="1920430"/>
                  </a:lnTo>
                  <a:lnTo>
                    <a:pt x="430606" y="2165870"/>
                  </a:lnTo>
                  <a:lnTo>
                    <a:pt x="246303" y="1960524"/>
                  </a:lnTo>
                  <a:lnTo>
                    <a:pt x="210324" y="1920430"/>
                  </a:lnTo>
                  <a:lnTo>
                    <a:pt x="0" y="2154771"/>
                  </a:lnTo>
                  <a:lnTo>
                    <a:pt x="0" y="2194864"/>
                  </a:lnTo>
                  <a:lnTo>
                    <a:pt x="210324" y="1960524"/>
                  </a:lnTo>
                  <a:lnTo>
                    <a:pt x="430606" y="2205952"/>
                  </a:lnTo>
                  <a:lnTo>
                    <a:pt x="466585" y="2165870"/>
                  </a:lnTo>
                  <a:lnTo>
                    <a:pt x="650913" y="1960524"/>
                  </a:lnTo>
                  <a:lnTo>
                    <a:pt x="871207" y="2205952"/>
                  </a:lnTo>
                  <a:lnTo>
                    <a:pt x="907186" y="2165870"/>
                  </a:lnTo>
                  <a:lnTo>
                    <a:pt x="889190" y="2165870"/>
                  </a:lnTo>
                  <a:lnTo>
                    <a:pt x="907186" y="2165858"/>
                  </a:lnTo>
                  <a:lnTo>
                    <a:pt x="1091501" y="1960524"/>
                  </a:lnTo>
                  <a:lnTo>
                    <a:pt x="1311795" y="2205952"/>
                  </a:lnTo>
                  <a:lnTo>
                    <a:pt x="1347774" y="2165870"/>
                  </a:lnTo>
                  <a:lnTo>
                    <a:pt x="1532102" y="1960524"/>
                  </a:lnTo>
                  <a:lnTo>
                    <a:pt x="1752384" y="2205952"/>
                  </a:lnTo>
                  <a:lnTo>
                    <a:pt x="1788363" y="2165858"/>
                  </a:lnTo>
                  <a:lnTo>
                    <a:pt x="1972678" y="1960524"/>
                  </a:lnTo>
                  <a:lnTo>
                    <a:pt x="2192972" y="2205952"/>
                  </a:lnTo>
                  <a:lnTo>
                    <a:pt x="2228939" y="2165870"/>
                  </a:lnTo>
                  <a:lnTo>
                    <a:pt x="2413254" y="1960524"/>
                  </a:lnTo>
                  <a:lnTo>
                    <a:pt x="2633561" y="2205952"/>
                  </a:lnTo>
                  <a:lnTo>
                    <a:pt x="2669540" y="2165870"/>
                  </a:lnTo>
                  <a:lnTo>
                    <a:pt x="2651544" y="2165870"/>
                  </a:lnTo>
                  <a:lnTo>
                    <a:pt x="2669540" y="2165858"/>
                  </a:lnTo>
                  <a:lnTo>
                    <a:pt x="2853855" y="1960524"/>
                  </a:lnTo>
                  <a:lnTo>
                    <a:pt x="2976283" y="2096922"/>
                  </a:lnTo>
                  <a:lnTo>
                    <a:pt x="2976283" y="2056841"/>
                  </a:lnTo>
                  <a:close/>
                </a:path>
                <a:path w="12168505" h="6795134">
                  <a:moveTo>
                    <a:pt x="2976283" y="1475308"/>
                  </a:moveTo>
                  <a:lnTo>
                    <a:pt x="2889834" y="1379004"/>
                  </a:lnTo>
                  <a:lnTo>
                    <a:pt x="2853855" y="1338910"/>
                  </a:lnTo>
                  <a:lnTo>
                    <a:pt x="2633561" y="1584337"/>
                  </a:lnTo>
                  <a:lnTo>
                    <a:pt x="2449245" y="1379004"/>
                  </a:lnTo>
                  <a:lnTo>
                    <a:pt x="2413254" y="1338910"/>
                  </a:lnTo>
                  <a:lnTo>
                    <a:pt x="2192972" y="1584337"/>
                  </a:lnTo>
                  <a:lnTo>
                    <a:pt x="2008657" y="1379004"/>
                  </a:lnTo>
                  <a:lnTo>
                    <a:pt x="1972678" y="1338910"/>
                  </a:lnTo>
                  <a:lnTo>
                    <a:pt x="1752384" y="1584337"/>
                  </a:lnTo>
                  <a:lnTo>
                    <a:pt x="1568081" y="1379004"/>
                  </a:lnTo>
                  <a:lnTo>
                    <a:pt x="1532102" y="1338910"/>
                  </a:lnTo>
                  <a:lnTo>
                    <a:pt x="1311795" y="1584337"/>
                  </a:lnTo>
                  <a:lnTo>
                    <a:pt x="1127480" y="1379004"/>
                  </a:lnTo>
                  <a:lnTo>
                    <a:pt x="1091501" y="1338910"/>
                  </a:lnTo>
                  <a:lnTo>
                    <a:pt x="871207" y="1584337"/>
                  </a:lnTo>
                  <a:lnTo>
                    <a:pt x="686892" y="1379004"/>
                  </a:lnTo>
                  <a:lnTo>
                    <a:pt x="650913" y="1338910"/>
                  </a:lnTo>
                  <a:lnTo>
                    <a:pt x="430606" y="1584337"/>
                  </a:lnTo>
                  <a:lnTo>
                    <a:pt x="246303" y="1379004"/>
                  </a:lnTo>
                  <a:lnTo>
                    <a:pt x="210324" y="1338910"/>
                  </a:lnTo>
                  <a:lnTo>
                    <a:pt x="0" y="1573250"/>
                  </a:lnTo>
                  <a:lnTo>
                    <a:pt x="0" y="1613331"/>
                  </a:lnTo>
                  <a:lnTo>
                    <a:pt x="210324" y="1379004"/>
                  </a:lnTo>
                  <a:lnTo>
                    <a:pt x="430606" y="1624431"/>
                  </a:lnTo>
                  <a:lnTo>
                    <a:pt x="466598" y="1584337"/>
                  </a:lnTo>
                  <a:lnTo>
                    <a:pt x="650913" y="1379004"/>
                  </a:lnTo>
                  <a:lnTo>
                    <a:pt x="871207" y="1624431"/>
                  </a:lnTo>
                  <a:lnTo>
                    <a:pt x="907186" y="1584337"/>
                  </a:lnTo>
                  <a:lnTo>
                    <a:pt x="1091501" y="1379004"/>
                  </a:lnTo>
                  <a:lnTo>
                    <a:pt x="1311795" y="1624431"/>
                  </a:lnTo>
                  <a:lnTo>
                    <a:pt x="1347787" y="1584337"/>
                  </a:lnTo>
                  <a:lnTo>
                    <a:pt x="1532102" y="1379004"/>
                  </a:lnTo>
                  <a:lnTo>
                    <a:pt x="1752384" y="1624418"/>
                  </a:lnTo>
                  <a:lnTo>
                    <a:pt x="1788363" y="1584337"/>
                  </a:lnTo>
                  <a:lnTo>
                    <a:pt x="1972678" y="1379004"/>
                  </a:lnTo>
                  <a:lnTo>
                    <a:pt x="2192972" y="1624431"/>
                  </a:lnTo>
                  <a:lnTo>
                    <a:pt x="2228951" y="1584337"/>
                  </a:lnTo>
                  <a:lnTo>
                    <a:pt x="2413254" y="1379004"/>
                  </a:lnTo>
                  <a:lnTo>
                    <a:pt x="2633561" y="1624431"/>
                  </a:lnTo>
                  <a:lnTo>
                    <a:pt x="2669540" y="1584337"/>
                  </a:lnTo>
                  <a:lnTo>
                    <a:pt x="2853855" y="1379004"/>
                  </a:lnTo>
                  <a:lnTo>
                    <a:pt x="2976283" y="1515402"/>
                  </a:lnTo>
                  <a:lnTo>
                    <a:pt x="2976283" y="1475308"/>
                  </a:lnTo>
                  <a:close/>
                </a:path>
                <a:path w="12168505" h="6795134">
                  <a:moveTo>
                    <a:pt x="2976283" y="884796"/>
                  </a:moveTo>
                  <a:lnTo>
                    <a:pt x="2889847" y="788492"/>
                  </a:lnTo>
                  <a:lnTo>
                    <a:pt x="2853855" y="748385"/>
                  </a:lnTo>
                  <a:lnTo>
                    <a:pt x="2633561" y="993825"/>
                  </a:lnTo>
                  <a:lnTo>
                    <a:pt x="2449245" y="788492"/>
                  </a:lnTo>
                  <a:lnTo>
                    <a:pt x="2413254" y="748385"/>
                  </a:lnTo>
                  <a:lnTo>
                    <a:pt x="2192972" y="993825"/>
                  </a:lnTo>
                  <a:lnTo>
                    <a:pt x="2008670" y="788492"/>
                  </a:lnTo>
                  <a:lnTo>
                    <a:pt x="1972678" y="748385"/>
                  </a:lnTo>
                  <a:lnTo>
                    <a:pt x="1752384" y="993813"/>
                  </a:lnTo>
                  <a:lnTo>
                    <a:pt x="1568094" y="788492"/>
                  </a:lnTo>
                  <a:lnTo>
                    <a:pt x="1532102" y="748385"/>
                  </a:lnTo>
                  <a:lnTo>
                    <a:pt x="1311795" y="993825"/>
                  </a:lnTo>
                  <a:lnTo>
                    <a:pt x="1127493" y="788492"/>
                  </a:lnTo>
                  <a:lnTo>
                    <a:pt x="1091501" y="748385"/>
                  </a:lnTo>
                  <a:lnTo>
                    <a:pt x="871207" y="993825"/>
                  </a:lnTo>
                  <a:lnTo>
                    <a:pt x="686904" y="788492"/>
                  </a:lnTo>
                  <a:lnTo>
                    <a:pt x="650913" y="748385"/>
                  </a:lnTo>
                  <a:lnTo>
                    <a:pt x="430606" y="993825"/>
                  </a:lnTo>
                  <a:lnTo>
                    <a:pt x="246316" y="788492"/>
                  </a:lnTo>
                  <a:lnTo>
                    <a:pt x="210324" y="748385"/>
                  </a:lnTo>
                  <a:lnTo>
                    <a:pt x="0" y="982726"/>
                  </a:lnTo>
                  <a:lnTo>
                    <a:pt x="0" y="1022819"/>
                  </a:lnTo>
                  <a:lnTo>
                    <a:pt x="210324" y="788492"/>
                  </a:lnTo>
                  <a:lnTo>
                    <a:pt x="430606" y="1033907"/>
                  </a:lnTo>
                  <a:lnTo>
                    <a:pt x="466585" y="993825"/>
                  </a:lnTo>
                  <a:lnTo>
                    <a:pt x="650913" y="788492"/>
                  </a:lnTo>
                  <a:lnTo>
                    <a:pt x="871207" y="1033907"/>
                  </a:lnTo>
                  <a:lnTo>
                    <a:pt x="907186" y="993825"/>
                  </a:lnTo>
                  <a:lnTo>
                    <a:pt x="1091501" y="788492"/>
                  </a:lnTo>
                  <a:lnTo>
                    <a:pt x="1311795" y="1033907"/>
                  </a:lnTo>
                  <a:lnTo>
                    <a:pt x="1347774" y="993825"/>
                  </a:lnTo>
                  <a:lnTo>
                    <a:pt x="1532102" y="788492"/>
                  </a:lnTo>
                  <a:lnTo>
                    <a:pt x="1752384" y="1033907"/>
                  </a:lnTo>
                  <a:lnTo>
                    <a:pt x="1788375" y="993813"/>
                  </a:lnTo>
                  <a:lnTo>
                    <a:pt x="1972678" y="788492"/>
                  </a:lnTo>
                  <a:lnTo>
                    <a:pt x="2192972" y="1033907"/>
                  </a:lnTo>
                  <a:lnTo>
                    <a:pt x="2228939" y="993825"/>
                  </a:lnTo>
                  <a:lnTo>
                    <a:pt x="2413254" y="788492"/>
                  </a:lnTo>
                  <a:lnTo>
                    <a:pt x="2633561" y="1033907"/>
                  </a:lnTo>
                  <a:lnTo>
                    <a:pt x="2669540" y="993825"/>
                  </a:lnTo>
                  <a:lnTo>
                    <a:pt x="2853855" y="788492"/>
                  </a:lnTo>
                  <a:lnTo>
                    <a:pt x="2976283" y="924877"/>
                  </a:lnTo>
                  <a:lnTo>
                    <a:pt x="2976283" y="884796"/>
                  </a:lnTo>
                  <a:close/>
                </a:path>
                <a:path w="12168505" h="6795134">
                  <a:moveTo>
                    <a:pt x="2976283" y="296100"/>
                  </a:moveTo>
                  <a:lnTo>
                    <a:pt x="2889834" y="199796"/>
                  </a:lnTo>
                  <a:lnTo>
                    <a:pt x="2853855" y="159702"/>
                  </a:lnTo>
                  <a:lnTo>
                    <a:pt x="2633561" y="405130"/>
                  </a:lnTo>
                  <a:lnTo>
                    <a:pt x="2449245" y="199796"/>
                  </a:lnTo>
                  <a:lnTo>
                    <a:pt x="2413254" y="159702"/>
                  </a:lnTo>
                  <a:lnTo>
                    <a:pt x="2192972" y="405130"/>
                  </a:lnTo>
                  <a:lnTo>
                    <a:pt x="2008657" y="199796"/>
                  </a:lnTo>
                  <a:lnTo>
                    <a:pt x="1972678" y="159702"/>
                  </a:lnTo>
                  <a:lnTo>
                    <a:pt x="1752384" y="405130"/>
                  </a:lnTo>
                  <a:lnTo>
                    <a:pt x="1568081" y="199796"/>
                  </a:lnTo>
                  <a:lnTo>
                    <a:pt x="1532102" y="159702"/>
                  </a:lnTo>
                  <a:lnTo>
                    <a:pt x="1311795" y="405130"/>
                  </a:lnTo>
                  <a:lnTo>
                    <a:pt x="1127480" y="199796"/>
                  </a:lnTo>
                  <a:lnTo>
                    <a:pt x="1091501" y="159702"/>
                  </a:lnTo>
                  <a:lnTo>
                    <a:pt x="871207" y="405130"/>
                  </a:lnTo>
                  <a:lnTo>
                    <a:pt x="686892" y="199796"/>
                  </a:lnTo>
                  <a:lnTo>
                    <a:pt x="650913" y="159702"/>
                  </a:lnTo>
                  <a:lnTo>
                    <a:pt x="430606" y="405130"/>
                  </a:lnTo>
                  <a:lnTo>
                    <a:pt x="246303" y="199796"/>
                  </a:lnTo>
                  <a:lnTo>
                    <a:pt x="210324" y="159702"/>
                  </a:lnTo>
                  <a:lnTo>
                    <a:pt x="0" y="394042"/>
                  </a:lnTo>
                  <a:lnTo>
                    <a:pt x="0" y="434124"/>
                  </a:lnTo>
                  <a:lnTo>
                    <a:pt x="210324" y="199796"/>
                  </a:lnTo>
                  <a:lnTo>
                    <a:pt x="430606" y="445223"/>
                  </a:lnTo>
                  <a:lnTo>
                    <a:pt x="466598" y="405130"/>
                  </a:lnTo>
                  <a:lnTo>
                    <a:pt x="650913" y="199796"/>
                  </a:lnTo>
                  <a:lnTo>
                    <a:pt x="871207" y="445223"/>
                  </a:lnTo>
                  <a:lnTo>
                    <a:pt x="907186" y="405130"/>
                  </a:lnTo>
                  <a:lnTo>
                    <a:pt x="1091501" y="199796"/>
                  </a:lnTo>
                  <a:lnTo>
                    <a:pt x="1311795" y="445223"/>
                  </a:lnTo>
                  <a:lnTo>
                    <a:pt x="1347787" y="405130"/>
                  </a:lnTo>
                  <a:lnTo>
                    <a:pt x="1532102" y="199796"/>
                  </a:lnTo>
                  <a:lnTo>
                    <a:pt x="1752384" y="445211"/>
                  </a:lnTo>
                  <a:lnTo>
                    <a:pt x="1788363" y="405130"/>
                  </a:lnTo>
                  <a:lnTo>
                    <a:pt x="1972678" y="199796"/>
                  </a:lnTo>
                  <a:lnTo>
                    <a:pt x="2192972" y="445223"/>
                  </a:lnTo>
                  <a:lnTo>
                    <a:pt x="2228951" y="405130"/>
                  </a:lnTo>
                  <a:lnTo>
                    <a:pt x="2413254" y="199796"/>
                  </a:lnTo>
                  <a:lnTo>
                    <a:pt x="2633561" y="445223"/>
                  </a:lnTo>
                  <a:lnTo>
                    <a:pt x="2669540" y="405130"/>
                  </a:lnTo>
                  <a:lnTo>
                    <a:pt x="2853855" y="199796"/>
                  </a:lnTo>
                  <a:lnTo>
                    <a:pt x="2976283" y="336194"/>
                  </a:lnTo>
                  <a:lnTo>
                    <a:pt x="2976283" y="296100"/>
                  </a:lnTo>
                  <a:close/>
                </a:path>
                <a:path w="12168505" h="6795134">
                  <a:moveTo>
                    <a:pt x="3986822" y="124460"/>
                  </a:moveTo>
                  <a:lnTo>
                    <a:pt x="3875113" y="0"/>
                  </a:lnTo>
                  <a:lnTo>
                    <a:pt x="3657955" y="0"/>
                  </a:lnTo>
                  <a:lnTo>
                    <a:pt x="3546246" y="124460"/>
                  </a:lnTo>
                  <a:lnTo>
                    <a:pt x="3766540" y="369887"/>
                  </a:lnTo>
                  <a:lnTo>
                    <a:pt x="3986822" y="124460"/>
                  </a:lnTo>
                  <a:close/>
                </a:path>
                <a:path w="12168505" h="6795134">
                  <a:moveTo>
                    <a:pt x="4427398" y="124460"/>
                  </a:moveTo>
                  <a:lnTo>
                    <a:pt x="4315688" y="0"/>
                  </a:lnTo>
                  <a:lnTo>
                    <a:pt x="4098531" y="0"/>
                  </a:lnTo>
                  <a:lnTo>
                    <a:pt x="3986822" y="124460"/>
                  </a:lnTo>
                  <a:lnTo>
                    <a:pt x="4207116" y="369887"/>
                  </a:lnTo>
                  <a:lnTo>
                    <a:pt x="4427398" y="124460"/>
                  </a:lnTo>
                  <a:close/>
                </a:path>
                <a:path w="12168505" h="6795134">
                  <a:moveTo>
                    <a:pt x="4867986" y="124460"/>
                  </a:moveTo>
                  <a:lnTo>
                    <a:pt x="4756277" y="0"/>
                  </a:lnTo>
                  <a:lnTo>
                    <a:pt x="4539119" y="0"/>
                  </a:lnTo>
                  <a:lnTo>
                    <a:pt x="4427410" y="124460"/>
                  </a:lnTo>
                  <a:lnTo>
                    <a:pt x="4647704" y="369887"/>
                  </a:lnTo>
                  <a:lnTo>
                    <a:pt x="4867986" y="124460"/>
                  </a:lnTo>
                  <a:close/>
                </a:path>
                <a:path w="12168505" h="6795134">
                  <a:moveTo>
                    <a:pt x="5308600" y="124460"/>
                  </a:moveTo>
                  <a:lnTo>
                    <a:pt x="5196891" y="0"/>
                  </a:lnTo>
                  <a:lnTo>
                    <a:pt x="4979733" y="0"/>
                  </a:lnTo>
                  <a:lnTo>
                    <a:pt x="4868024" y="124460"/>
                  </a:lnTo>
                  <a:lnTo>
                    <a:pt x="5088318" y="369887"/>
                  </a:lnTo>
                  <a:lnTo>
                    <a:pt x="5308600" y="124460"/>
                  </a:lnTo>
                  <a:close/>
                </a:path>
                <a:path w="12168505" h="6795134">
                  <a:moveTo>
                    <a:pt x="6064339" y="0"/>
                  </a:moveTo>
                  <a:lnTo>
                    <a:pt x="5860872" y="0"/>
                  </a:lnTo>
                  <a:lnTo>
                    <a:pt x="5749163" y="124460"/>
                  </a:lnTo>
                  <a:lnTo>
                    <a:pt x="5637466" y="0"/>
                  </a:lnTo>
                  <a:lnTo>
                    <a:pt x="5420309" y="0"/>
                  </a:lnTo>
                  <a:lnTo>
                    <a:pt x="5308600" y="124460"/>
                  </a:lnTo>
                  <a:lnTo>
                    <a:pt x="5528894" y="369887"/>
                  </a:lnTo>
                  <a:lnTo>
                    <a:pt x="5749163" y="124472"/>
                  </a:lnTo>
                  <a:lnTo>
                    <a:pt x="5969457" y="369887"/>
                  </a:lnTo>
                  <a:lnTo>
                    <a:pt x="6064339" y="264172"/>
                  </a:lnTo>
                  <a:lnTo>
                    <a:pt x="6064339" y="0"/>
                  </a:lnTo>
                  <a:close/>
                </a:path>
                <a:path w="12168505" h="6795134">
                  <a:moveTo>
                    <a:pt x="9299435" y="6474079"/>
                  </a:moveTo>
                  <a:lnTo>
                    <a:pt x="9176918" y="6337579"/>
                  </a:lnTo>
                  <a:lnTo>
                    <a:pt x="9176918" y="6610578"/>
                  </a:lnTo>
                  <a:lnTo>
                    <a:pt x="9299435" y="6474079"/>
                  </a:lnTo>
                  <a:close/>
                </a:path>
                <a:path w="12168505" h="6795134">
                  <a:moveTo>
                    <a:pt x="9378201" y="3416147"/>
                  </a:moveTo>
                  <a:lnTo>
                    <a:pt x="9342209" y="3416147"/>
                  </a:lnTo>
                  <a:lnTo>
                    <a:pt x="9297251" y="3466236"/>
                  </a:lnTo>
                  <a:lnTo>
                    <a:pt x="9252293" y="3416147"/>
                  </a:lnTo>
                  <a:lnTo>
                    <a:pt x="9216314" y="3416147"/>
                  </a:lnTo>
                  <a:lnTo>
                    <a:pt x="9297251" y="3506317"/>
                  </a:lnTo>
                  <a:lnTo>
                    <a:pt x="9333243" y="3466236"/>
                  </a:lnTo>
                  <a:lnTo>
                    <a:pt x="9378201" y="3416147"/>
                  </a:lnTo>
                  <a:close/>
                </a:path>
                <a:path w="12168505" h="6795134">
                  <a:moveTo>
                    <a:pt x="9740036" y="6474079"/>
                  </a:moveTo>
                  <a:lnTo>
                    <a:pt x="9519742" y="6228651"/>
                  </a:lnTo>
                  <a:lnTo>
                    <a:pt x="9299448" y="6474079"/>
                  </a:lnTo>
                  <a:lnTo>
                    <a:pt x="9519742" y="6719506"/>
                  </a:lnTo>
                  <a:lnTo>
                    <a:pt x="9740036" y="6474079"/>
                  </a:lnTo>
                  <a:close/>
                </a:path>
                <a:path w="12168505" h="6795134">
                  <a:moveTo>
                    <a:pt x="9818789" y="3416147"/>
                  </a:moveTo>
                  <a:lnTo>
                    <a:pt x="9782810" y="3416147"/>
                  </a:lnTo>
                  <a:lnTo>
                    <a:pt x="9737852" y="3466236"/>
                  </a:lnTo>
                  <a:lnTo>
                    <a:pt x="9692894" y="3416147"/>
                  </a:lnTo>
                  <a:lnTo>
                    <a:pt x="9656915" y="3416147"/>
                  </a:lnTo>
                  <a:lnTo>
                    <a:pt x="9737852" y="3506317"/>
                  </a:lnTo>
                  <a:lnTo>
                    <a:pt x="9773831" y="3466236"/>
                  </a:lnTo>
                  <a:lnTo>
                    <a:pt x="9818789" y="3416147"/>
                  </a:lnTo>
                  <a:close/>
                </a:path>
                <a:path w="12168505" h="6795134">
                  <a:moveTo>
                    <a:pt x="10259365" y="3416147"/>
                  </a:moveTo>
                  <a:lnTo>
                    <a:pt x="10223386" y="3416147"/>
                  </a:lnTo>
                  <a:lnTo>
                    <a:pt x="10178428" y="3466236"/>
                  </a:lnTo>
                  <a:lnTo>
                    <a:pt x="10133470" y="3416147"/>
                  </a:lnTo>
                  <a:lnTo>
                    <a:pt x="10097491" y="3416147"/>
                  </a:lnTo>
                  <a:lnTo>
                    <a:pt x="10178428" y="3506317"/>
                  </a:lnTo>
                  <a:lnTo>
                    <a:pt x="10214407" y="3466236"/>
                  </a:lnTo>
                  <a:lnTo>
                    <a:pt x="10259365" y="3416147"/>
                  </a:lnTo>
                  <a:close/>
                </a:path>
                <a:path w="12168505" h="6795134">
                  <a:moveTo>
                    <a:pt x="10621201" y="6474079"/>
                  </a:moveTo>
                  <a:lnTo>
                    <a:pt x="10400906" y="6228651"/>
                  </a:lnTo>
                  <a:lnTo>
                    <a:pt x="10180612" y="6474079"/>
                  </a:lnTo>
                  <a:lnTo>
                    <a:pt x="9960331" y="6228651"/>
                  </a:lnTo>
                  <a:lnTo>
                    <a:pt x="9740036" y="6474079"/>
                  </a:lnTo>
                  <a:lnTo>
                    <a:pt x="9960331" y="6719506"/>
                  </a:lnTo>
                  <a:lnTo>
                    <a:pt x="10180612" y="6474092"/>
                  </a:lnTo>
                  <a:lnTo>
                    <a:pt x="10400906" y="6719506"/>
                  </a:lnTo>
                  <a:lnTo>
                    <a:pt x="10621201" y="6474079"/>
                  </a:lnTo>
                  <a:close/>
                </a:path>
                <a:path w="12168505" h="6795134">
                  <a:moveTo>
                    <a:pt x="10699953" y="3416147"/>
                  </a:moveTo>
                  <a:lnTo>
                    <a:pt x="10663974" y="3416147"/>
                  </a:lnTo>
                  <a:lnTo>
                    <a:pt x="10619016" y="3466236"/>
                  </a:lnTo>
                  <a:lnTo>
                    <a:pt x="10574058" y="3416147"/>
                  </a:lnTo>
                  <a:lnTo>
                    <a:pt x="10538079" y="3416147"/>
                  </a:lnTo>
                  <a:lnTo>
                    <a:pt x="10619016" y="3506317"/>
                  </a:lnTo>
                  <a:lnTo>
                    <a:pt x="10654995" y="3466236"/>
                  </a:lnTo>
                  <a:lnTo>
                    <a:pt x="10699953" y="3416147"/>
                  </a:lnTo>
                  <a:close/>
                </a:path>
                <a:path w="12168505" h="6795134">
                  <a:moveTo>
                    <a:pt x="11061789" y="6474079"/>
                  </a:moveTo>
                  <a:lnTo>
                    <a:pt x="10841495" y="6228651"/>
                  </a:lnTo>
                  <a:lnTo>
                    <a:pt x="10621201" y="6474079"/>
                  </a:lnTo>
                  <a:lnTo>
                    <a:pt x="10841495" y="6719506"/>
                  </a:lnTo>
                  <a:lnTo>
                    <a:pt x="11061789" y="6474079"/>
                  </a:lnTo>
                  <a:close/>
                </a:path>
                <a:path w="12168505" h="6795134">
                  <a:moveTo>
                    <a:pt x="11140554" y="3416147"/>
                  </a:moveTo>
                  <a:lnTo>
                    <a:pt x="11104575" y="3416147"/>
                  </a:lnTo>
                  <a:lnTo>
                    <a:pt x="11059617" y="3466236"/>
                  </a:lnTo>
                  <a:lnTo>
                    <a:pt x="11014659" y="3416147"/>
                  </a:lnTo>
                  <a:lnTo>
                    <a:pt x="10978680" y="3416147"/>
                  </a:lnTo>
                  <a:lnTo>
                    <a:pt x="11059617" y="3506317"/>
                  </a:lnTo>
                  <a:lnTo>
                    <a:pt x="11095596" y="3466236"/>
                  </a:lnTo>
                  <a:lnTo>
                    <a:pt x="11140554" y="3416147"/>
                  </a:lnTo>
                  <a:close/>
                </a:path>
                <a:path w="12168505" h="6795134">
                  <a:moveTo>
                    <a:pt x="11502390" y="6474079"/>
                  </a:moveTo>
                  <a:lnTo>
                    <a:pt x="11282096" y="6228651"/>
                  </a:lnTo>
                  <a:lnTo>
                    <a:pt x="11061802" y="6474079"/>
                  </a:lnTo>
                  <a:lnTo>
                    <a:pt x="11282096" y="6719506"/>
                  </a:lnTo>
                  <a:lnTo>
                    <a:pt x="11502390" y="6474079"/>
                  </a:lnTo>
                  <a:close/>
                </a:path>
                <a:path w="12168505" h="6795134">
                  <a:moveTo>
                    <a:pt x="11581143" y="3416147"/>
                  </a:moveTo>
                  <a:lnTo>
                    <a:pt x="11545164" y="3416147"/>
                  </a:lnTo>
                  <a:lnTo>
                    <a:pt x="11500206" y="3466236"/>
                  </a:lnTo>
                  <a:lnTo>
                    <a:pt x="11455248" y="3416147"/>
                  </a:lnTo>
                  <a:lnTo>
                    <a:pt x="11419269" y="3416147"/>
                  </a:lnTo>
                  <a:lnTo>
                    <a:pt x="11500206" y="3506317"/>
                  </a:lnTo>
                  <a:lnTo>
                    <a:pt x="11536185" y="3466236"/>
                  </a:lnTo>
                  <a:lnTo>
                    <a:pt x="11581143" y="3416147"/>
                  </a:lnTo>
                  <a:close/>
                </a:path>
                <a:path w="12168505" h="6795134">
                  <a:moveTo>
                    <a:pt x="12021718" y="3416147"/>
                  </a:moveTo>
                  <a:lnTo>
                    <a:pt x="11985739" y="3416147"/>
                  </a:lnTo>
                  <a:lnTo>
                    <a:pt x="11940781" y="3466236"/>
                  </a:lnTo>
                  <a:lnTo>
                    <a:pt x="11895823" y="3416147"/>
                  </a:lnTo>
                  <a:lnTo>
                    <a:pt x="11859844" y="3416147"/>
                  </a:lnTo>
                  <a:lnTo>
                    <a:pt x="11940781" y="3506317"/>
                  </a:lnTo>
                  <a:lnTo>
                    <a:pt x="11976760" y="3466236"/>
                  </a:lnTo>
                  <a:lnTo>
                    <a:pt x="12021718" y="3416147"/>
                  </a:lnTo>
                  <a:close/>
                </a:path>
                <a:path w="12168505" h="6795134">
                  <a:moveTo>
                    <a:pt x="12167972" y="6233884"/>
                  </a:moveTo>
                  <a:lnTo>
                    <a:pt x="12163273" y="6228639"/>
                  </a:lnTo>
                  <a:lnTo>
                    <a:pt x="11942966" y="6474066"/>
                  </a:lnTo>
                  <a:lnTo>
                    <a:pt x="11722684" y="6228651"/>
                  </a:lnTo>
                  <a:lnTo>
                    <a:pt x="11502390" y="6474079"/>
                  </a:lnTo>
                  <a:lnTo>
                    <a:pt x="11722684" y="6719506"/>
                  </a:lnTo>
                  <a:lnTo>
                    <a:pt x="11942966" y="6474092"/>
                  </a:lnTo>
                  <a:lnTo>
                    <a:pt x="12163273" y="6719506"/>
                  </a:lnTo>
                  <a:lnTo>
                    <a:pt x="12167972" y="6714261"/>
                  </a:lnTo>
                  <a:lnTo>
                    <a:pt x="12167972" y="6233884"/>
                  </a:lnTo>
                  <a:close/>
                </a:path>
                <a:path w="12168505" h="6795134">
                  <a:moveTo>
                    <a:pt x="12167984" y="6749351"/>
                  </a:moveTo>
                  <a:lnTo>
                    <a:pt x="12163158" y="6754736"/>
                  </a:lnTo>
                  <a:lnTo>
                    <a:pt x="11978856" y="6549403"/>
                  </a:lnTo>
                  <a:lnTo>
                    <a:pt x="11942877" y="6509309"/>
                  </a:lnTo>
                  <a:lnTo>
                    <a:pt x="11722583" y="6754749"/>
                  </a:lnTo>
                  <a:lnTo>
                    <a:pt x="11538268" y="6549403"/>
                  </a:lnTo>
                  <a:lnTo>
                    <a:pt x="11502288" y="6509309"/>
                  </a:lnTo>
                  <a:lnTo>
                    <a:pt x="11282007" y="6754749"/>
                  </a:lnTo>
                  <a:lnTo>
                    <a:pt x="11097666" y="6549403"/>
                  </a:lnTo>
                  <a:lnTo>
                    <a:pt x="11061687" y="6509309"/>
                  </a:lnTo>
                  <a:lnTo>
                    <a:pt x="10841393" y="6754749"/>
                  </a:lnTo>
                  <a:lnTo>
                    <a:pt x="10657078" y="6549403"/>
                  </a:lnTo>
                  <a:lnTo>
                    <a:pt x="10621099" y="6509309"/>
                  </a:lnTo>
                  <a:lnTo>
                    <a:pt x="10400817" y="6754736"/>
                  </a:lnTo>
                  <a:lnTo>
                    <a:pt x="10216502" y="6549403"/>
                  </a:lnTo>
                  <a:lnTo>
                    <a:pt x="10180523" y="6509309"/>
                  </a:lnTo>
                  <a:lnTo>
                    <a:pt x="9960242" y="6754749"/>
                  </a:lnTo>
                  <a:lnTo>
                    <a:pt x="9775927" y="6549403"/>
                  </a:lnTo>
                  <a:lnTo>
                    <a:pt x="9739947" y="6509309"/>
                  </a:lnTo>
                  <a:lnTo>
                    <a:pt x="9519628" y="6754749"/>
                  </a:lnTo>
                  <a:lnTo>
                    <a:pt x="9335325" y="6549403"/>
                  </a:lnTo>
                  <a:lnTo>
                    <a:pt x="9299346" y="6509309"/>
                  </a:lnTo>
                  <a:lnTo>
                    <a:pt x="9176931" y="6645707"/>
                  </a:lnTo>
                  <a:lnTo>
                    <a:pt x="9176931" y="6685788"/>
                  </a:lnTo>
                  <a:lnTo>
                    <a:pt x="9299346" y="6549403"/>
                  </a:lnTo>
                  <a:lnTo>
                    <a:pt x="9519628" y="6794830"/>
                  </a:lnTo>
                  <a:lnTo>
                    <a:pt x="9555607" y="6754749"/>
                  </a:lnTo>
                  <a:lnTo>
                    <a:pt x="9739947" y="6549403"/>
                  </a:lnTo>
                  <a:lnTo>
                    <a:pt x="9960242" y="6794830"/>
                  </a:lnTo>
                  <a:lnTo>
                    <a:pt x="9996208" y="6754749"/>
                  </a:lnTo>
                  <a:lnTo>
                    <a:pt x="10180523" y="6549403"/>
                  </a:lnTo>
                  <a:lnTo>
                    <a:pt x="10400817" y="6794830"/>
                  </a:lnTo>
                  <a:lnTo>
                    <a:pt x="10436796" y="6754736"/>
                  </a:lnTo>
                  <a:lnTo>
                    <a:pt x="10621099" y="6549403"/>
                  </a:lnTo>
                  <a:lnTo>
                    <a:pt x="10841393" y="6794830"/>
                  </a:lnTo>
                  <a:lnTo>
                    <a:pt x="10877360" y="6754749"/>
                  </a:lnTo>
                  <a:lnTo>
                    <a:pt x="11061687" y="6549403"/>
                  </a:lnTo>
                  <a:lnTo>
                    <a:pt x="11282007" y="6794830"/>
                  </a:lnTo>
                  <a:lnTo>
                    <a:pt x="11317973" y="6754749"/>
                  </a:lnTo>
                  <a:lnTo>
                    <a:pt x="11502288" y="6549403"/>
                  </a:lnTo>
                  <a:lnTo>
                    <a:pt x="11722583" y="6794830"/>
                  </a:lnTo>
                  <a:lnTo>
                    <a:pt x="11758549" y="6754749"/>
                  </a:lnTo>
                  <a:lnTo>
                    <a:pt x="11942877" y="6549403"/>
                  </a:lnTo>
                  <a:lnTo>
                    <a:pt x="12163158" y="6794830"/>
                  </a:lnTo>
                  <a:lnTo>
                    <a:pt x="12167984" y="6789445"/>
                  </a:lnTo>
                  <a:lnTo>
                    <a:pt x="12167984" y="6754736"/>
                  </a:lnTo>
                  <a:lnTo>
                    <a:pt x="12167984" y="6749351"/>
                  </a:lnTo>
                  <a:close/>
                </a:path>
              </a:pathLst>
            </a:custGeom>
            <a:solidFill>
              <a:srgbClr val="8AA1AD">
                <a:alpha val="3999"/>
              </a:srgbClr>
            </a:solidFill>
          </p:spPr>
          <p:txBody>
            <a:bodyPr wrap="square" lIns="0" tIns="0" rIns="0" bIns="0" rtlCol="0"/>
            <a:lstStyle/>
            <a:p>
              <a:endParaRPr sz="1403"/>
            </a:p>
          </p:txBody>
        </p:sp>
        <p:sp>
          <p:nvSpPr>
            <p:cNvPr id="7" name="object 7"/>
            <p:cNvSpPr/>
            <p:nvPr/>
          </p:nvSpPr>
          <p:spPr>
            <a:xfrm>
              <a:off x="2983128" y="19062"/>
              <a:ext cx="6187440" cy="3378835"/>
            </a:xfrm>
            <a:custGeom>
              <a:avLst/>
              <a:gdLst/>
              <a:ahLst/>
              <a:cxnLst/>
              <a:rect l="l" t="t" r="r" b="b"/>
              <a:pathLst>
                <a:path w="6187440" h="3378835">
                  <a:moveTo>
                    <a:pt x="122516" y="3057906"/>
                  </a:moveTo>
                  <a:lnTo>
                    <a:pt x="0" y="2921406"/>
                  </a:lnTo>
                  <a:lnTo>
                    <a:pt x="0" y="3194405"/>
                  </a:lnTo>
                  <a:lnTo>
                    <a:pt x="122516" y="3057906"/>
                  </a:lnTo>
                  <a:close/>
                </a:path>
                <a:path w="6187440" h="3378835">
                  <a:moveTo>
                    <a:pt x="122516" y="2475712"/>
                  </a:moveTo>
                  <a:lnTo>
                    <a:pt x="0" y="2339213"/>
                  </a:lnTo>
                  <a:lnTo>
                    <a:pt x="0" y="2612212"/>
                  </a:lnTo>
                  <a:lnTo>
                    <a:pt x="122516" y="2475712"/>
                  </a:lnTo>
                  <a:close/>
                </a:path>
                <a:path w="6187440" h="3378835">
                  <a:moveTo>
                    <a:pt x="122516" y="1885200"/>
                  </a:moveTo>
                  <a:lnTo>
                    <a:pt x="0" y="1748701"/>
                  </a:lnTo>
                  <a:lnTo>
                    <a:pt x="0" y="2021700"/>
                  </a:lnTo>
                  <a:lnTo>
                    <a:pt x="122516" y="1885200"/>
                  </a:lnTo>
                  <a:close/>
                </a:path>
                <a:path w="6187440" h="3378835">
                  <a:moveTo>
                    <a:pt x="122516" y="1303667"/>
                  </a:moveTo>
                  <a:lnTo>
                    <a:pt x="0" y="1167168"/>
                  </a:lnTo>
                  <a:lnTo>
                    <a:pt x="0" y="1440167"/>
                  </a:lnTo>
                  <a:lnTo>
                    <a:pt x="122516" y="1303667"/>
                  </a:lnTo>
                  <a:close/>
                </a:path>
                <a:path w="6187440" h="3378835">
                  <a:moveTo>
                    <a:pt x="122516" y="713143"/>
                  </a:moveTo>
                  <a:lnTo>
                    <a:pt x="0" y="576643"/>
                  </a:lnTo>
                  <a:lnTo>
                    <a:pt x="0" y="849642"/>
                  </a:lnTo>
                  <a:lnTo>
                    <a:pt x="122516" y="713143"/>
                  </a:lnTo>
                  <a:close/>
                </a:path>
                <a:path w="6187440" h="3378835">
                  <a:moveTo>
                    <a:pt x="122516" y="124460"/>
                  </a:moveTo>
                  <a:lnTo>
                    <a:pt x="10807" y="0"/>
                  </a:lnTo>
                  <a:lnTo>
                    <a:pt x="0" y="0"/>
                  </a:lnTo>
                  <a:lnTo>
                    <a:pt x="0" y="260959"/>
                  </a:lnTo>
                  <a:lnTo>
                    <a:pt x="122516" y="124460"/>
                  </a:lnTo>
                  <a:close/>
                </a:path>
                <a:path w="6187440" h="3378835">
                  <a:moveTo>
                    <a:pt x="201282" y="0"/>
                  </a:moveTo>
                  <a:lnTo>
                    <a:pt x="165290" y="0"/>
                  </a:lnTo>
                  <a:lnTo>
                    <a:pt x="120345" y="50076"/>
                  </a:lnTo>
                  <a:lnTo>
                    <a:pt x="75399" y="0"/>
                  </a:lnTo>
                  <a:lnTo>
                    <a:pt x="39408" y="0"/>
                  </a:lnTo>
                  <a:lnTo>
                    <a:pt x="120345" y="90170"/>
                  </a:lnTo>
                  <a:lnTo>
                    <a:pt x="156324" y="50076"/>
                  </a:lnTo>
                  <a:lnTo>
                    <a:pt x="201282" y="0"/>
                  </a:lnTo>
                  <a:close/>
                </a:path>
                <a:path w="6187440" h="3378835">
                  <a:moveTo>
                    <a:pt x="563105" y="124460"/>
                  </a:moveTo>
                  <a:lnTo>
                    <a:pt x="451396" y="0"/>
                  </a:lnTo>
                  <a:lnTo>
                    <a:pt x="234238" y="0"/>
                  </a:lnTo>
                  <a:lnTo>
                    <a:pt x="122529" y="124460"/>
                  </a:lnTo>
                  <a:lnTo>
                    <a:pt x="342823" y="369887"/>
                  </a:lnTo>
                  <a:lnTo>
                    <a:pt x="563105" y="124460"/>
                  </a:lnTo>
                  <a:close/>
                </a:path>
                <a:path w="6187440" h="3378835">
                  <a:moveTo>
                    <a:pt x="563118" y="3057906"/>
                  </a:moveTo>
                  <a:lnTo>
                    <a:pt x="342823" y="2812478"/>
                  </a:lnTo>
                  <a:lnTo>
                    <a:pt x="122529" y="3057906"/>
                  </a:lnTo>
                  <a:lnTo>
                    <a:pt x="342823" y="3303333"/>
                  </a:lnTo>
                  <a:lnTo>
                    <a:pt x="563118" y="3057906"/>
                  </a:lnTo>
                  <a:close/>
                </a:path>
                <a:path w="6187440" h="3378835">
                  <a:moveTo>
                    <a:pt x="563118" y="2475712"/>
                  </a:moveTo>
                  <a:lnTo>
                    <a:pt x="342823" y="2230285"/>
                  </a:lnTo>
                  <a:lnTo>
                    <a:pt x="122529" y="2475712"/>
                  </a:lnTo>
                  <a:lnTo>
                    <a:pt x="342823" y="2721140"/>
                  </a:lnTo>
                  <a:lnTo>
                    <a:pt x="563118" y="2475712"/>
                  </a:lnTo>
                  <a:close/>
                </a:path>
                <a:path w="6187440" h="3378835">
                  <a:moveTo>
                    <a:pt x="563118" y="1885200"/>
                  </a:moveTo>
                  <a:lnTo>
                    <a:pt x="342823" y="1639773"/>
                  </a:lnTo>
                  <a:lnTo>
                    <a:pt x="122529" y="1885200"/>
                  </a:lnTo>
                  <a:lnTo>
                    <a:pt x="342823" y="2130628"/>
                  </a:lnTo>
                  <a:lnTo>
                    <a:pt x="563118" y="1885200"/>
                  </a:lnTo>
                  <a:close/>
                </a:path>
                <a:path w="6187440" h="3378835">
                  <a:moveTo>
                    <a:pt x="563118" y="1303667"/>
                  </a:moveTo>
                  <a:lnTo>
                    <a:pt x="342823" y="1058240"/>
                  </a:lnTo>
                  <a:lnTo>
                    <a:pt x="122529" y="1303667"/>
                  </a:lnTo>
                  <a:lnTo>
                    <a:pt x="342823" y="1549095"/>
                  </a:lnTo>
                  <a:lnTo>
                    <a:pt x="563118" y="1303667"/>
                  </a:lnTo>
                  <a:close/>
                </a:path>
                <a:path w="6187440" h="3378835">
                  <a:moveTo>
                    <a:pt x="563118" y="713155"/>
                  </a:moveTo>
                  <a:lnTo>
                    <a:pt x="342823" y="467728"/>
                  </a:lnTo>
                  <a:lnTo>
                    <a:pt x="122529" y="713155"/>
                  </a:lnTo>
                  <a:lnTo>
                    <a:pt x="342823" y="958583"/>
                  </a:lnTo>
                  <a:lnTo>
                    <a:pt x="563118" y="713155"/>
                  </a:lnTo>
                  <a:close/>
                </a:path>
                <a:path w="6187440" h="3378835">
                  <a:moveTo>
                    <a:pt x="641870" y="0"/>
                  </a:moveTo>
                  <a:lnTo>
                    <a:pt x="605878" y="0"/>
                  </a:lnTo>
                  <a:lnTo>
                    <a:pt x="560933" y="50076"/>
                  </a:lnTo>
                  <a:lnTo>
                    <a:pt x="515988" y="0"/>
                  </a:lnTo>
                  <a:lnTo>
                    <a:pt x="479996" y="0"/>
                  </a:lnTo>
                  <a:lnTo>
                    <a:pt x="560933" y="90170"/>
                  </a:lnTo>
                  <a:lnTo>
                    <a:pt x="596912" y="50076"/>
                  </a:lnTo>
                  <a:lnTo>
                    <a:pt x="641870" y="0"/>
                  </a:lnTo>
                  <a:close/>
                </a:path>
                <a:path w="6187440" h="3378835">
                  <a:moveTo>
                    <a:pt x="1003693" y="124460"/>
                  </a:moveTo>
                  <a:lnTo>
                    <a:pt x="891984" y="0"/>
                  </a:lnTo>
                  <a:lnTo>
                    <a:pt x="674827" y="0"/>
                  </a:lnTo>
                  <a:lnTo>
                    <a:pt x="563118" y="124460"/>
                  </a:lnTo>
                  <a:lnTo>
                    <a:pt x="783412" y="369887"/>
                  </a:lnTo>
                  <a:lnTo>
                    <a:pt x="1003693" y="124460"/>
                  </a:lnTo>
                  <a:close/>
                </a:path>
                <a:path w="6187440" h="3378835">
                  <a:moveTo>
                    <a:pt x="1082446" y="0"/>
                  </a:moveTo>
                  <a:lnTo>
                    <a:pt x="1046467" y="0"/>
                  </a:lnTo>
                  <a:lnTo>
                    <a:pt x="1001522" y="50076"/>
                  </a:lnTo>
                  <a:lnTo>
                    <a:pt x="956564" y="0"/>
                  </a:lnTo>
                  <a:lnTo>
                    <a:pt x="920584" y="0"/>
                  </a:lnTo>
                  <a:lnTo>
                    <a:pt x="1001522" y="90157"/>
                  </a:lnTo>
                  <a:lnTo>
                    <a:pt x="1037488" y="50076"/>
                  </a:lnTo>
                  <a:lnTo>
                    <a:pt x="1082446" y="0"/>
                  </a:lnTo>
                  <a:close/>
                </a:path>
                <a:path w="6187440" h="3378835">
                  <a:moveTo>
                    <a:pt x="1444282" y="3057906"/>
                  </a:moveTo>
                  <a:lnTo>
                    <a:pt x="1223987" y="2812478"/>
                  </a:lnTo>
                  <a:lnTo>
                    <a:pt x="1003693" y="3057906"/>
                  </a:lnTo>
                  <a:lnTo>
                    <a:pt x="783412" y="2812478"/>
                  </a:lnTo>
                  <a:lnTo>
                    <a:pt x="563118" y="3057906"/>
                  </a:lnTo>
                  <a:lnTo>
                    <a:pt x="783412" y="3303333"/>
                  </a:lnTo>
                  <a:lnTo>
                    <a:pt x="1003693" y="3057918"/>
                  </a:lnTo>
                  <a:lnTo>
                    <a:pt x="1223987" y="3303333"/>
                  </a:lnTo>
                  <a:lnTo>
                    <a:pt x="1444282" y="3057906"/>
                  </a:lnTo>
                  <a:close/>
                </a:path>
                <a:path w="6187440" h="3378835">
                  <a:moveTo>
                    <a:pt x="1444282" y="2475712"/>
                  </a:moveTo>
                  <a:lnTo>
                    <a:pt x="1223987" y="2230285"/>
                  </a:lnTo>
                  <a:lnTo>
                    <a:pt x="1003693" y="2475712"/>
                  </a:lnTo>
                  <a:lnTo>
                    <a:pt x="783412" y="2230285"/>
                  </a:lnTo>
                  <a:lnTo>
                    <a:pt x="563118" y="2475712"/>
                  </a:lnTo>
                  <a:lnTo>
                    <a:pt x="783412" y="2721140"/>
                  </a:lnTo>
                  <a:lnTo>
                    <a:pt x="1003693" y="2475725"/>
                  </a:lnTo>
                  <a:lnTo>
                    <a:pt x="1223987" y="2721140"/>
                  </a:lnTo>
                  <a:lnTo>
                    <a:pt x="1444282" y="2475712"/>
                  </a:lnTo>
                  <a:close/>
                </a:path>
                <a:path w="6187440" h="3378835">
                  <a:moveTo>
                    <a:pt x="1444282" y="1885200"/>
                  </a:moveTo>
                  <a:lnTo>
                    <a:pt x="1223987" y="1639773"/>
                  </a:lnTo>
                  <a:lnTo>
                    <a:pt x="1003693" y="1885200"/>
                  </a:lnTo>
                  <a:lnTo>
                    <a:pt x="783412" y="1639773"/>
                  </a:lnTo>
                  <a:lnTo>
                    <a:pt x="563118" y="1885200"/>
                  </a:lnTo>
                  <a:lnTo>
                    <a:pt x="783412" y="2130628"/>
                  </a:lnTo>
                  <a:lnTo>
                    <a:pt x="1003693" y="1885213"/>
                  </a:lnTo>
                  <a:lnTo>
                    <a:pt x="1223987" y="2130628"/>
                  </a:lnTo>
                  <a:lnTo>
                    <a:pt x="1444282" y="1885200"/>
                  </a:lnTo>
                  <a:close/>
                </a:path>
                <a:path w="6187440" h="3378835">
                  <a:moveTo>
                    <a:pt x="1444282" y="1303667"/>
                  </a:moveTo>
                  <a:lnTo>
                    <a:pt x="1223987" y="1058240"/>
                  </a:lnTo>
                  <a:lnTo>
                    <a:pt x="1003693" y="1303667"/>
                  </a:lnTo>
                  <a:lnTo>
                    <a:pt x="783412" y="1058240"/>
                  </a:lnTo>
                  <a:lnTo>
                    <a:pt x="563118" y="1303667"/>
                  </a:lnTo>
                  <a:lnTo>
                    <a:pt x="783412" y="1549095"/>
                  </a:lnTo>
                  <a:lnTo>
                    <a:pt x="1003693" y="1303680"/>
                  </a:lnTo>
                  <a:lnTo>
                    <a:pt x="1223987" y="1549095"/>
                  </a:lnTo>
                  <a:lnTo>
                    <a:pt x="1444282" y="1303667"/>
                  </a:lnTo>
                  <a:close/>
                </a:path>
                <a:path w="6187440" h="3378835">
                  <a:moveTo>
                    <a:pt x="1444282" y="713155"/>
                  </a:moveTo>
                  <a:lnTo>
                    <a:pt x="1223987" y="467728"/>
                  </a:lnTo>
                  <a:lnTo>
                    <a:pt x="1003693" y="713155"/>
                  </a:lnTo>
                  <a:lnTo>
                    <a:pt x="783412" y="467728"/>
                  </a:lnTo>
                  <a:lnTo>
                    <a:pt x="563118" y="713155"/>
                  </a:lnTo>
                  <a:lnTo>
                    <a:pt x="783412" y="958583"/>
                  </a:lnTo>
                  <a:lnTo>
                    <a:pt x="1003693" y="713168"/>
                  </a:lnTo>
                  <a:lnTo>
                    <a:pt x="1223987" y="958583"/>
                  </a:lnTo>
                  <a:lnTo>
                    <a:pt x="1444282" y="713155"/>
                  </a:lnTo>
                  <a:close/>
                </a:path>
                <a:path w="6187440" h="3378835">
                  <a:moveTo>
                    <a:pt x="1523034" y="0"/>
                  </a:moveTo>
                  <a:lnTo>
                    <a:pt x="1487055" y="0"/>
                  </a:lnTo>
                  <a:lnTo>
                    <a:pt x="1442110" y="50076"/>
                  </a:lnTo>
                  <a:lnTo>
                    <a:pt x="1397165" y="0"/>
                  </a:lnTo>
                  <a:lnTo>
                    <a:pt x="1361173" y="0"/>
                  </a:lnTo>
                  <a:lnTo>
                    <a:pt x="1442110" y="90170"/>
                  </a:lnTo>
                  <a:lnTo>
                    <a:pt x="1478089" y="50076"/>
                  </a:lnTo>
                  <a:lnTo>
                    <a:pt x="1523034" y="0"/>
                  </a:lnTo>
                  <a:close/>
                </a:path>
                <a:path w="6187440" h="3378835">
                  <a:moveTo>
                    <a:pt x="1884870" y="3057906"/>
                  </a:moveTo>
                  <a:lnTo>
                    <a:pt x="1664576" y="2812478"/>
                  </a:lnTo>
                  <a:lnTo>
                    <a:pt x="1444282" y="3057906"/>
                  </a:lnTo>
                  <a:lnTo>
                    <a:pt x="1664576" y="3303333"/>
                  </a:lnTo>
                  <a:lnTo>
                    <a:pt x="1884870" y="3057906"/>
                  </a:lnTo>
                  <a:close/>
                </a:path>
                <a:path w="6187440" h="3378835">
                  <a:moveTo>
                    <a:pt x="1884870" y="2475712"/>
                  </a:moveTo>
                  <a:lnTo>
                    <a:pt x="1664576" y="2230285"/>
                  </a:lnTo>
                  <a:lnTo>
                    <a:pt x="1444282" y="2475712"/>
                  </a:lnTo>
                  <a:lnTo>
                    <a:pt x="1664576" y="2721140"/>
                  </a:lnTo>
                  <a:lnTo>
                    <a:pt x="1884870" y="2475712"/>
                  </a:lnTo>
                  <a:close/>
                </a:path>
                <a:path w="6187440" h="3378835">
                  <a:moveTo>
                    <a:pt x="1884870" y="1885200"/>
                  </a:moveTo>
                  <a:lnTo>
                    <a:pt x="1664576" y="1639773"/>
                  </a:lnTo>
                  <a:lnTo>
                    <a:pt x="1444282" y="1885200"/>
                  </a:lnTo>
                  <a:lnTo>
                    <a:pt x="1664576" y="2130628"/>
                  </a:lnTo>
                  <a:lnTo>
                    <a:pt x="1884870" y="1885200"/>
                  </a:lnTo>
                  <a:close/>
                </a:path>
                <a:path w="6187440" h="3378835">
                  <a:moveTo>
                    <a:pt x="1884870" y="1303667"/>
                  </a:moveTo>
                  <a:lnTo>
                    <a:pt x="1664576" y="1058240"/>
                  </a:lnTo>
                  <a:lnTo>
                    <a:pt x="1444282" y="1303667"/>
                  </a:lnTo>
                  <a:lnTo>
                    <a:pt x="1664576" y="1549095"/>
                  </a:lnTo>
                  <a:lnTo>
                    <a:pt x="1884870" y="1303667"/>
                  </a:lnTo>
                  <a:close/>
                </a:path>
                <a:path w="6187440" h="3378835">
                  <a:moveTo>
                    <a:pt x="1884870" y="713155"/>
                  </a:moveTo>
                  <a:lnTo>
                    <a:pt x="1664576" y="467728"/>
                  </a:lnTo>
                  <a:lnTo>
                    <a:pt x="1444282" y="713155"/>
                  </a:lnTo>
                  <a:lnTo>
                    <a:pt x="1664576" y="958583"/>
                  </a:lnTo>
                  <a:lnTo>
                    <a:pt x="1884870" y="713155"/>
                  </a:lnTo>
                  <a:close/>
                </a:path>
                <a:path w="6187440" h="3378835">
                  <a:moveTo>
                    <a:pt x="1963635" y="0"/>
                  </a:moveTo>
                  <a:lnTo>
                    <a:pt x="1927644" y="0"/>
                  </a:lnTo>
                  <a:lnTo>
                    <a:pt x="1882698" y="50076"/>
                  </a:lnTo>
                  <a:lnTo>
                    <a:pt x="1837753" y="0"/>
                  </a:lnTo>
                  <a:lnTo>
                    <a:pt x="1801761" y="0"/>
                  </a:lnTo>
                  <a:lnTo>
                    <a:pt x="1882698" y="90170"/>
                  </a:lnTo>
                  <a:lnTo>
                    <a:pt x="1918677" y="50076"/>
                  </a:lnTo>
                  <a:lnTo>
                    <a:pt x="1963635" y="0"/>
                  </a:lnTo>
                  <a:close/>
                </a:path>
                <a:path w="6187440" h="3378835">
                  <a:moveTo>
                    <a:pt x="2404224" y="0"/>
                  </a:moveTo>
                  <a:lnTo>
                    <a:pt x="2368245" y="0"/>
                  </a:lnTo>
                  <a:lnTo>
                    <a:pt x="2323287" y="50076"/>
                  </a:lnTo>
                  <a:lnTo>
                    <a:pt x="2278342" y="0"/>
                  </a:lnTo>
                  <a:lnTo>
                    <a:pt x="2242350" y="0"/>
                  </a:lnTo>
                  <a:lnTo>
                    <a:pt x="2323287" y="90170"/>
                  </a:lnTo>
                  <a:lnTo>
                    <a:pt x="2359266" y="50076"/>
                  </a:lnTo>
                  <a:lnTo>
                    <a:pt x="2404224" y="0"/>
                  </a:lnTo>
                  <a:close/>
                </a:path>
                <a:path w="6187440" h="3378835">
                  <a:moveTo>
                    <a:pt x="2844787" y="0"/>
                  </a:moveTo>
                  <a:lnTo>
                    <a:pt x="2808808" y="0"/>
                  </a:lnTo>
                  <a:lnTo>
                    <a:pt x="2763863" y="50076"/>
                  </a:lnTo>
                  <a:lnTo>
                    <a:pt x="2718917" y="0"/>
                  </a:lnTo>
                  <a:lnTo>
                    <a:pt x="2682938" y="0"/>
                  </a:lnTo>
                  <a:lnTo>
                    <a:pt x="2763863" y="90157"/>
                  </a:lnTo>
                  <a:lnTo>
                    <a:pt x="2799829" y="50076"/>
                  </a:lnTo>
                  <a:lnTo>
                    <a:pt x="2844787" y="0"/>
                  </a:lnTo>
                  <a:close/>
                </a:path>
                <a:path w="6187440" h="3378835">
                  <a:moveTo>
                    <a:pt x="3081210" y="3232747"/>
                  </a:moveTo>
                  <a:lnTo>
                    <a:pt x="2986214" y="3338576"/>
                  </a:lnTo>
                  <a:lnTo>
                    <a:pt x="2765945" y="3093148"/>
                  </a:lnTo>
                  <a:lnTo>
                    <a:pt x="2545651" y="3338576"/>
                  </a:lnTo>
                  <a:lnTo>
                    <a:pt x="2325357" y="3093148"/>
                  </a:lnTo>
                  <a:lnTo>
                    <a:pt x="2105063" y="3338576"/>
                  </a:lnTo>
                  <a:lnTo>
                    <a:pt x="1884756" y="3093148"/>
                  </a:lnTo>
                  <a:lnTo>
                    <a:pt x="1664462" y="3338576"/>
                  </a:lnTo>
                  <a:lnTo>
                    <a:pt x="1444167" y="3093148"/>
                  </a:lnTo>
                  <a:lnTo>
                    <a:pt x="1223873" y="3338576"/>
                  </a:lnTo>
                  <a:lnTo>
                    <a:pt x="1003592" y="3093148"/>
                  </a:lnTo>
                  <a:lnTo>
                    <a:pt x="783310" y="3338576"/>
                  </a:lnTo>
                  <a:lnTo>
                    <a:pt x="563003" y="3093148"/>
                  </a:lnTo>
                  <a:lnTo>
                    <a:pt x="342696" y="3338576"/>
                  </a:lnTo>
                  <a:lnTo>
                    <a:pt x="122415" y="3093148"/>
                  </a:lnTo>
                  <a:lnTo>
                    <a:pt x="0" y="3229533"/>
                  </a:lnTo>
                  <a:lnTo>
                    <a:pt x="0" y="3269615"/>
                  </a:lnTo>
                  <a:lnTo>
                    <a:pt x="122415" y="3133242"/>
                  </a:lnTo>
                  <a:lnTo>
                    <a:pt x="342696" y="3378657"/>
                  </a:lnTo>
                  <a:lnTo>
                    <a:pt x="563003" y="3133242"/>
                  </a:lnTo>
                  <a:lnTo>
                    <a:pt x="783310" y="3378657"/>
                  </a:lnTo>
                  <a:lnTo>
                    <a:pt x="1003592" y="3133242"/>
                  </a:lnTo>
                  <a:lnTo>
                    <a:pt x="1223873" y="3378657"/>
                  </a:lnTo>
                  <a:lnTo>
                    <a:pt x="1444167" y="3133242"/>
                  </a:lnTo>
                  <a:lnTo>
                    <a:pt x="1664462" y="3378657"/>
                  </a:lnTo>
                  <a:lnTo>
                    <a:pt x="1884756" y="3133242"/>
                  </a:lnTo>
                  <a:lnTo>
                    <a:pt x="2105063" y="3378657"/>
                  </a:lnTo>
                  <a:lnTo>
                    <a:pt x="2325357" y="3133242"/>
                  </a:lnTo>
                  <a:lnTo>
                    <a:pt x="2545651" y="3378657"/>
                  </a:lnTo>
                  <a:lnTo>
                    <a:pt x="2765945" y="3133242"/>
                  </a:lnTo>
                  <a:lnTo>
                    <a:pt x="2986214" y="3378657"/>
                  </a:lnTo>
                  <a:lnTo>
                    <a:pt x="3081210" y="3272828"/>
                  </a:lnTo>
                  <a:lnTo>
                    <a:pt x="3081210" y="3232747"/>
                  </a:lnTo>
                  <a:close/>
                </a:path>
                <a:path w="6187440" h="3378835">
                  <a:moveTo>
                    <a:pt x="3081210" y="2650553"/>
                  </a:moveTo>
                  <a:lnTo>
                    <a:pt x="2986214" y="2756382"/>
                  </a:lnTo>
                  <a:lnTo>
                    <a:pt x="2765945" y="2510955"/>
                  </a:lnTo>
                  <a:lnTo>
                    <a:pt x="2545651" y="2756395"/>
                  </a:lnTo>
                  <a:lnTo>
                    <a:pt x="2325357" y="2510955"/>
                  </a:lnTo>
                  <a:lnTo>
                    <a:pt x="2105063" y="2756395"/>
                  </a:lnTo>
                  <a:lnTo>
                    <a:pt x="1884756" y="2510955"/>
                  </a:lnTo>
                  <a:lnTo>
                    <a:pt x="1664462" y="2756395"/>
                  </a:lnTo>
                  <a:lnTo>
                    <a:pt x="1444167" y="2510955"/>
                  </a:lnTo>
                  <a:lnTo>
                    <a:pt x="1223873" y="2756382"/>
                  </a:lnTo>
                  <a:lnTo>
                    <a:pt x="1003592" y="2510955"/>
                  </a:lnTo>
                  <a:lnTo>
                    <a:pt x="783310" y="2756395"/>
                  </a:lnTo>
                  <a:lnTo>
                    <a:pt x="563003" y="2510955"/>
                  </a:lnTo>
                  <a:lnTo>
                    <a:pt x="342696" y="2756395"/>
                  </a:lnTo>
                  <a:lnTo>
                    <a:pt x="122415" y="2510955"/>
                  </a:lnTo>
                  <a:lnTo>
                    <a:pt x="0" y="2647353"/>
                  </a:lnTo>
                  <a:lnTo>
                    <a:pt x="0" y="2687434"/>
                  </a:lnTo>
                  <a:lnTo>
                    <a:pt x="122415" y="2551049"/>
                  </a:lnTo>
                  <a:lnTo>
                    <a:pt x="342696" y="2796476"/>
                  </a:lnTo>
                  <a:lnTo>
                    <a:pt x="563003" y="2551049"/>
                  </a:lnTo>
                  <a:lnTo>
                    <a:pt x="783310" y="2796476"/>
                  </a:lnTo>
                  <a:lnTo>
                    <a:pt x="1003592" y="2551049"/>
                  </a:lnTo>
                  <a:lnTo>
                    <a:pt x="1223873" y="2796476"/>
                  </a:lnTo>
                  <a:lnTo>
                    <a:pt x="1444167" y="2551049"/>
                  </a:lnTo>
                  <a:lnTo>
                    <a:pt x="1664462" y="2796476"/>
                  </a:lnTo>
                  <a:lnTo>
                    <a:pt x="1884756" y="2551049"/>
                  </a:lnTo>
                  <a:lnTo>
                    <a:pt x="2105063" y="2796476"/>
                  </a:lnTo>
                  <a:lnTo>
                    <a:pt x="2325357" y="2551049"/>
                  </a:lnTo>
                  <a:lnTo>
                    <a:pt x="2545651" y="2796476"/>
                  </a:lnTo>
                  <a:lnTo>
                    <a:pt x="2765945" y="2551049"/>
                  </a:lnTo>
                  <a:lnTo>
                    <a:pt x="2986214" y="2796476"/>
                  </a:lnTo>
                  <a:lnTo>
                    <a:pt x="3081210" y="2690647"/>
                  </a:lnTo>
                  <a:lnTo>
                    <a:pt x="3081210" y="2650553"/>
                  </a:lnTo>
                  <a:close/>
                </a:path>
                <a:path w="6187440" h="3378835">
                  <a:moveTo>
                    <a:pt x="3081210" y="2060028"/>
                  </a:moveTo>
                  <a:lnTo>
                    <a:pt x="2986214" y="2165858"/>
                  </a:lnTo>
                  <a:lnTo>
                    <a:pt x="2765945" y="1920430"/>
                  </a:lnTo>
                  <a:lnTo>
                    <a:pt x="2545651" y="2165870"/>
                  </a:lnTo>
                  <a:lnTo>
                    <a:pt x="2325357" y="1920430"/>
                  </a:lnTo>
                  <a:lnTo>
                    <a:pt x="2105063" y="2165870"/>
                  </a:lnTo>
                  <a:lnTo>
                    <a:pt x="1884756" y="1920430"/>
                  </a:lnTo>
                  <a:lnTo>
                    <a:pt x="1664462" y="2165870"/>
                  </a:lnTo>
                  <a:lnTo>
                    <a:pt x="1444167" y="1920430"/>
                  </a:lnTo>
                  <a:lnTo>
                    <a:pt x="1223873" y="2165858"/>
                  </a:lnTo>
                  <a:lnTo>
                    <a:pt x="1003592" y="1920430"/>
                  </a:lnTo>
                  <a:lnTo>
                    <a:pt x="783310" y="2165870"/>
                  </a:lnTo>
                  <a:lnTo>
                    <a:pt x="563003" y="1920430"/>
                  </a:lnTo>
                  <a:lnTo>
                    <a:pt x="342696" y="2165870"/>
                  </a:lnTo>
                  <a:lnTo>
                    <a:pt x="122415" y="1920430"/>
                  </a:lnTo>
                  <a:lnTo>
                    <a:pt x="0" y="2056828"/>
                  </a:lnTo>
                  <a:lnTo>
                    <a:pt x="0" y="2096909"/>
                  </a:lnTo>
                  <a:lnTo>
                    <a:pt x="122415" y="1960524"/>
                  </a:lnTo>
                  <a:lnTo>
                    <a:pt x="342696" y="2205952"/>
                  </a:lnTo>
                  <a:lnTo>
                    <a:pt x="563003" y="1960524"/>
                  </a:lnTo>
                  <a:lnTo>
                    <a:pt x="783310" y="2205952"/>
                  </a:lnTo>
                  <a:lnTo>
                    <a:pt x="1003592" y="1960524"/>
                  </a:lnTo>
                  <a:lnTo>
                    <a:pt x="1223873" y="2205952"/>
                  </a:lnTo>
                  <a:lnTo>
                    <a:pt x="1444167" y="1960524"/>
                  </a:lnTo>
                  <a:lnTo>
                    <a:pt x="1664462" y="2205952"/>
                  </a:lnTo>
                  <a:lnTo>
                    <a:pt x="1884756" y="1960524"/>
                  </a:lnTo>
                  <a:lnTo>
                    <a:pt x="2105063" y="2205952"/>
                  </a:lnTo>
                  <a:lnTo>
                    <a:pt x="2325357" y="1960524"/>
                  </a:lnTo>
                  <a:lnTo>
                    <a:pt x="2545651" y="2205952"/>
                  </a:lnTo>
                  <a:lnTo>
                    <a:pt x="2765945" y="1960524"/>
                  </a:lnTo>
                  <a:lnTo>
                    <a:pt x="2986214" y="2205952"/>
                  </a:lnTo>
                  <a:lnTo>
                    <a:pt x="3081210" y="2100122"/>
                  </a:lnTo>
                  <a:lnTo>
                    <a:pt x="3081210" y="2060028"/>
                  </a:lnTo>
                  <a:close/>
                </a:path>
                <a:path w="6187440" h="3378835">
                  <a:moveTo>
                    <a:pt x="3081210" y="1478508"/>
                  </a:moveTo>
                  <a:lnTo>
                    <a:pt x="2986214" y="1584337"/>
                  </a:lnTo>
                  <a:lnTo>
                    <a:pt x="2765945" y="1338910"/>
                  </a:lnTo>
                  <a:lnTo>
                    <a:pt x="2545651" y="1584337"/>
                  </a:lnTo>
                  <a:lnTo>
                    <a:pt x="2325357" y="1338910"/>
                  </a:lnTo>
                  <a:lnTo>
                    <a:pt x="2105063" y="1584337"/>
                  </a:lnTo>
                  <a:lnTo>
                    <a:pt x="1884756" y="1338910"/>
                  </a:lnTo>
                  <a:lnTo>
                    <a:pt x="1664462" y="1584337"/>
                  </a:lnTo>
                  <a:lnTo>
                    <a:pt x="1444167" y="1338910"/>
                  </a:lnTo>
                  <a:lnTo>
                    <a:pt x="1223873" y="1584337"/>
                  </a:lnTo>
                  <a:lnTo>
                    <a:pt x="1003592" y="1338910"/>
                  </a:lnTo>
                  <a:lnTo>
                    <a:pt x="783310" y="1584337"/>
                  </a:lnTo>
                  <a:lnTo>
                    <a:pt x="563003" y="1338910"/>
                  </a:lnTo>
                  <a:lnTo>
                    <a:pt x="342696" y="1584337"/>
                  </a:lnTo>
                  <a:lnTo>
                    <a:pt x="122415" y="1338910"/>
                  </a:lnTo>
                  <a:lnTo>
                    <a:pt x="0" y="1475295"/>
                  </a:lnTo>
                  <a:lnTo>
                    <a:pt x="0" y="1515389"/>
                  </a:lnTo>
                  <a:lnTo>
                    <a:pt x="122415" y="1379004"/>
                  </a:lnTo>
                  <a:lnTo>
                    <a:pt x="342696" y="1624431"/>
                  </a:lnTo>
                  <a:lnTo>
                    <a:pt x="563003" y="1379004"/>
                  </a:lnTo>
                  <a:lnTo>
                    <a:pt x="783310" y="1624431"/>
                  </a:lnTo>
                  <a:lnTo>
                    <a:pt x="1003592" y="1379004"/>
                  </a:lnTo>
                  <a:lnTo>
                    <a:pt x="1223873" y="1624418"/>
                  </a:lnTo>
                  <a:lnTo>
                    <a:pt x="1444167" y="1379004"/>
                  </a:lnTo>
                  <a:lnTo>
                    <a:pt x="1664462" y="1624431"/>
                  </a:lnTo>
                  <a:lnTo>
                    <a:pt x="1884756" y="1379004"/>
                  </a:lnTo>
                  <a:lnTo>
                    <a:pt x="2105063" y="1624431"/>
                  </a:lnTo>
                  <a:lnTo>
                    <a:pt x="2325357" y="1379004"/>
                  </a:lnTo>
                  <a:lnTo>
                    <a:pt x="2545651" y="1624431"/>
                  </a:lnTo>
                  <a:lnTo>
                    <a:pt x="2765945" y="1379004"/>
                  </a:lnTo>
                  <a:lnTo>
                    <a:pt x="2986214" y="1624418"/>
                  </a:lnTo>
                  <a:lnTo>
                    <a:pt x="3081210" y="1518589"/>
                  </a:lnTo>
                  <a:lnTo>
                    <a:pt x="3081210" y="1478508"/>
                  </a:lnTo>
                  <a:close/>
                </a:path>
                <a:path w="6187440" h="3378835">
                  <a:moveTo>
                    <a:pt x="3081210" y="887984"/>
                  </a:moveTo>
                  <a:lnTo>
                    <a:pt x="2986214" y="993813"/>
                  </a:lnTo>
                  <a:lnTo>
                    <a:pt x="2765945" y="748385"/>
                  </a:lnTo>
                  <a:lnTo>
                    <a:pt x="2545651" y="993825"/>
                  </a:lnTo>
                  <a:lnTo>
                    <a:pt x="2325357" y="748385"/>
                  </a:lnTo>
                  <a:lnTo>
                    <a:pt x="2105063" y="993825"/>
                  </a:lnTo>
                  <a:lnTo>
                    <a:pt x="1884756" y="748385"/>
                  </a:lnTo>
                  <a:lnTo>
                    <a:pt x="1664462" y="993825"/>
                  </a:lnTo>
                  <a:lnTo>
                    <a:pt x="1444167" y="748385"/>
                  </a:lnTo>
                  <a:lnTo>
                    <a:pt x="1223873" y="993813"/>
                  </a:lnTo>
                  <a:lnTo>
                    <a:pt x="1003592" y="748385"/>
                  </a:lnTo>
                  <a:lnTo>
                    <a:pt x="783310" y="993825"/>
                  </a:lnTo>
                  <a:lnTo>
                    <a:pt x="563003" y="748385"/>
                  </a:lnTo>
                  <a:lnTo>
                    <a:pt x="342696" y="993825"/>
                  </a:lnTo>
                  <a:lnTo>
                    <a:pt x="122415" y="748385"/>
                  </a:lnTo>
                  <a:lnTo>
                    <a:pt x="0" y="884783"/>
                  </a:lnTo>
                  <a:lnTo>
                    <a:pt x="0" y="924864"/>
                  </a:lnTo>
                  <a:lnTo>
                    <a:pt x="122415" y="788492"/>
                  </a:lnTo>
                  <a:lnTo>
                    <a:pt x="342696" y="1033907"/>
                  </a:lnTo>
                  <a:lnTo>
                    <a:pt x="563003" y="788492"/>
                  </a:lnTo>
                  <a:lnTo>
                    <a:pt x="783310" y="1033907"/>
                  </a:lnTo>
                  <a:lnTo>
                    <a:pt x="1003592" y="788492"/>
                  </a:lnTo>
                  <a:lnTo>
                    <a:pt x="1223873" y="1033907"/>
                  </a:lnTo>
                  <a:lnTo>
                    <a:pt x="1444167" y="788492"/>
                  </a:lnTo>
                  <a:lnTo>
                    <a:pt x="1664462" y="1033907"/>
                  </a:lnTo>
                  <a:lnTo>
                    <a:pt x="1884756" y="788492"/>
                  </a:lnTo>
                  <a:lnTo>
                    <a:pt x="2105063" y="1033907"/>
                  </a:lnTo>
                  <a:lnTo>
                    <a:pt x="2325357" y="788492"/>
                  </a:lnTo>
                  <a:lnTo>
                    <a:pt x="2545651" y="1033907"/>
                  </a:lnTo>
                  <a:lnTo>
                    <a:pt x="2765945" y="788492"/>
                  </a:lnTo>
                  <a:lnTo>
                    <a:pt x="2986214" y="1033907"/>
                  </a:lnTo>
                  <a:lnTo>
                    <a:pt x="3081210" y="928077"/>
                  </a:lnTo>
                  <a:lnTo>
                    <a:pt x="3081210" y="887984"/>
                  </a:lnTo>
                  <a:close/>
                </a:path>
                <a:path w="6187440" h="3378835">
                  <a:moveTo>
                    <a:pt x="3081210" y="299300"/>
                  </a:moveTo>
                  <a:lnTo>
                    <a:pt x="2986214" y="405130"/>
                  </a:lnTo>
                  <a:lnTo>
                    <a:pt x="2765945" y="159702"/>
                  </a:lnTo>
                  <a:lnTo>
                    <a:pt x="2545651" y="405130"/>
                  </a:lnTo>
                  <a:lnTo>
                    <a:pt x="2325357" y="159702"/>
                  </a:lnTo>
                  <a:lnTo>
                    <a:pt x="2105063" y="405130"/>
                  </a:lnTo>
                  <a:lnTo>
                    <a:pt x="1884756" y="159702"/>
                  </a:lnTo>
                  <a:lnTo>
                    <a:pt x="1664462" y="405130"/>
                  </a:lnTo>
                  <a:lnTo>
                    <a:pt x="1444167" y="159702"/>
                  </a:lnTo>
                  <a:lnTo>
                    <a:pt x="1223873" y="405130"/>
                  </a:lnTo>
                  <a:lnTo>
                    <a:pt x="1003592" y="159702"/>
                  </a:lnTo>
                  <a:lnTo>
                    <a:pt x="783310" y="405130"/>
                  </a:lnTo>
                  <a:lnTo>
                    <a:pt x="563003" y="159702"/>
                  </a:lnTo>
                  <a:lnTo>
                    <a:pt x="342696" y="405130"/>
                  </a:lnTo>
                  <a:lnTo>
                    <a:pt x="122415" y="159702"/>
                  </a:lnTo>
                  <a:lnTo>
                    <a:pt x="0" y="296087"/>
                  </a:lnTo>
                  <a:lnTo>
                    <a:pt x="0" y="336181"/>
                  </a:lnTo>
                  <a:lnTo>
                    <a:pt x="122415" y="199796"/>
                  </a:lnTo>
                  <a:lnTo>
                    <a:pt x="342696" y="445223"/>
                  </a:lnTo>
                  <a:lnTo>
                    <a:pt x="563003" y="199796"/>
                  </a:lnTo>
                  <a:lnTo>
                    <a:pt x="783310" y="445223"/>
                  </a:lnTo>
                  <a:lnTo>
                    <a:pt x="1003592" y="199796"/>
                  </a:lnTo>
                  <a:lnTo>
                    <a:pt x="1223873" y="445211"/>
                  </a:lnTo>
                  <a:lnTo>
                    <a:pt x="1444167" y="199796"/>
                  </a:lnTo>
                  <a:lnTo>
                    <a:pt x="1664462" y="445223"/>
                  </a:lnTo>
                  <a:lnTo>
                    <a:pt x="1884756" y="199796"/>
                  </a:lnTo>
                  <a:lnTo>
                    <a:pt x="2105063" y="445223"/>
                  </a:lnTo>
                  <a:lnTo>
                    <a:pt x="2325357" y="199796"/>
                  </a:lnTo>
                  <a:lnTo>
                    <a:pt x="2545651" y="445223"/>
                  </a:lnTo>
                  <a:lnTo>
                    <a:pt x="2765945" y="199796"/>
                  </a:lnTo>
                  <a:lnTo>
                    <a:pt x="2986214" y="445211"/>
                  </a:lnTo>
                  <a:lnTo>
                    <a:pt x="3081210" y="339382"/>
                  </a:lnTo>
                  <a:lnTo>
                    <a:pt x="3081210" y="299300"/>
                  </a:lnTo>
                  <a:close/>
                </a:path>
                <a:path w="6187440" h="3378835">
                  <a:moveTo>
                    <a:pt x="3081223" y="2918206"/>
                  </a:moveTo>
                  <a:lnTo>
                    <a:pt x="2986328" y="2812478"/>
                  </a:lnTo>
                  <a:lnTo>
                    <a:pt x="2766047" y="3057906"/>
                  </a:lnTo>
                  <a:lnTo>
                    <a:pt x="2545753" y="2812478"/>
                  </a:lnTo>
                  <a:lnTo>
                    <a:pt x="2325459" y="3057906"/>
                  </a:lnTo>
                  <a:lnTo>
                    <a:pt x="2105177" y="2812478"/>
                  </a:lnTo>
                  <a:lnTo>
                    <a:pt x="1884883" y="3057906"/>
                  </a:lnTo>
                  <a:lnTo>
                    <a:pt x="2105177" y="3303333"/>
                  </a:lnTo>
                  <a:lnTo>
                    <a:pt x="2325459" y="3057918"/>
                  </a:lnTo>
                  <a:lnTo>
                    <a:pt x="2545753" y="3303333"/>
                  </a:lnTo>
                  <a:lnTo>
                    <a:pt x="2766034" y="3057931"/>
                  </a:lnTo>
                  <a:lnTo>
                    <a:pt x="2986328" y="3303346"/>
                  </a:lnTo>
                  <a:lnTo>
                    <a:pt x="3081223" y="3197618"/>
                  </a:lnTo>
                  <a:lnTo>
                    <a:pt x="3081223" y="2918206"/>
                  </a:lnTo>
                  <a:close/>
                </a:path>
                <a:path w="6187440" h="3378835">
                  <a:moveTo>
                    <a:pt x="3081223" y="2336012"/>
                  </a:moveTo>
                  <a:lnTo>
                    <a:pt x="2986328" y="2230285"/>
                  </a:lnTo>
                  <a:lnTo>
                    <a:pt x="2766034" y="2475712"/>
                  </a:lnTo>
                  <a:lnTo>
                    <a:pt x="2545753" y="2230285"/>
                  </a:lnTo>
                  <a:lnTo>
                    <a:pt x="2325459" y="2475712"/>
                  </a:lnTo>
                  <a:lnTo>
                    <a:pt x="2105177" y="2230285"/>
                  </a:lnTo>
                  <a:lnTo>
                    <a:pt x="1884883" y="2475712"/>
                  </a:lnTo>
                  <a:lnTo>
                    <a:pt x="2105177" y="2721140"/>
                  </a:lnTo>
                  <a:lnTo>
                    <a:pt x="2325459" y="2475725"/>
                  </a:lnTo>
                  <a:lnTo>
                    <a:pt x="2545753" y="2721140"/>
                  </a:lnTo>
                  <a:lnTo>
                    <a:pt x="2766034" y="2475725"/>
                  </a:lnTo>
                  <a:lnTo>
                    <a:pt x="2986328" y="2721140"/>
                  </a:lnTo>
                  <a:lnTo>
                    <a:pt x="3081223" y="2615412"/>
                  </a:lnTo>
                  <a:lnTo>
                    <a:pt x="3081223" y="2336012"/>
                  </a:lnTo>
                  <a:close/>
                </a:path>
                <a:path w="6187440" h="3378835">
                  <a:moveTo>
                    <a:pt x="3081223" y="1745500"/>
                  </a:moveTo>
                  <a:lnTo>
                    <a:pt x="2986328" y="1639773"/>
                  </a:lnTo>
                  <a:lnTo>
                    <a:pt x="2766034" y="1885200"/>
                  </a:lnTo>
                  <a:lnTo>
                    <a:pt x="2545753" y="1639773"/>
                  </a:lnTo>
                  <a:lnTo>
                    <a:pt x="2325459" y="1885200"/>
                  </a:lnTo>
                  <a:lnTo>
                    <a:pt x="2105177" y="1639773"/>
                  </a:lnTo>
                  <a:lnTo>
                    <a:pt x="1884883" y="1885200"/>
                  </a:lnTo>
                  <a:lnTo>
                    <a:pt x="2105177" y="2130628"/>
                  </a:lnTo>
                  <a:lnTo>
                    <a:pt x="2325459" y="1885213"/>
                  </a:lnTo>
                  <a:lnTo>
                    <a:pt x="2545753" y="2130628"/>
                  </a:lnTo>
                  <a:lnTo>
                    <a:pt x="2766034" y="1885213"/>
                  </a:lnTo>
                  <a:lnTo>
                    <a:pt x="2986328" y="2130641"/>
                  </a:lnTo>
                  <a:lnTo>
                    <a:pt x="3081223" y="2024913"/>
                  </a:lnTo>
                  <a:lnTo>
                    <a:pt x="3081223" y="1745500"/>
                  </a:lnTo>
                  <a:close/>
                </a:path>
                <a:path w="6187440" h="3378835">
                  <a:moveTo>
                    <a:pt x="3081223" y="1163955"/>
                  </a:moveTo>
                  <a:lnTo>
                    <a:pt x="2986328" y="1058227"/>
                  </a:lnTo>
                  <a:lnTo>
                    <a:pt x="2766034" y="1303667"/>
                  </a:lnTo>
                  <a:lnTo>
                    <a:pt x="2545753" y="1058240"/>
                  </a:lnTo>
                  <a:lnTo>
                    <a:pt x="2325459" y="1303667"/>
                  </a:lnTo>
                  <a:lnTo>
                    <a:pt x="2105177" y="1058240"/>
                  </a:lnTo>
                  <a:lnTo>
                    <a:pt x="1884883" y="1303667"/>
                  </a:lnTo>
                  <a:lnTo>
                    <a:pt x="2105177" y="1549095"/>
                  </a:lnTo>
                  <a:lnTo>
                    <a:pt x="2325459" y="1303680"/>
                  </a:lnTo>
                  <a:lnTo>
                    <a:pt x="2545753" y="1549095"/>
                  </a:lnTo>
                  <a:lnTo>
                    <a:pt x="2766034" y="1303680"/>
                  </a:lnTo>
                  <a:lnTo>
                    <a:pt x="2986328" y="1549095"/>
                  </a:lnTo>
                  <a:lnTo>
                    <a:pt x="3081223" y="1443367"/>
                  </a:lnTo>
                  <a:lnTo>
                    <a:pt x="3081223" y="1163955"/>
                  </a:lnTo>
                  <a:close/>
                </a:path>
                <a:path w="6187440" h="3378835">
                  <a:moveTo>
                    <a:pt x="3081223" y="573455"/>
                  </a:moveTo>
                  <a:lnTo>
                    <a:pt x="2986328" y="467728"/>
                  </a:lnTo>
                  <a:lnTo>
                    <a:pt x="2766034" y="713155"/>
                  </a:lnTo>
                  <a:lnTo>
                    <a:pt x="2545753" y="467728"/>
                  </a:lnTo>
                  <a:lnTo>
                    <a:pt x="2325459" y="713155"/>
                  </a:lnTo>
                  <a:lnTo>
                    <a:pt x="2105177" y="467728"/>
                  </a:lnTo>
                  <a:lnTo>
                    <a:pt x="1884883" y="713155"/>
                  </a:lnTo>
                  <a:lnTo>
                    <a:pt x="2105177" y="958583"/>
                  </a:lnTo>
                  <a:lnTo>
                    <a:pt x="2325459" y="713168"/>
                  </a:lnTo>
                  <a:lnTo>
                    <a:pt x="2545753" y="958583"/>
                  </a:lnTo>
                  <a:lnTo>
                    <a:pt x="2766034" y="713168"/>
                  </a:lnTo>
                  <a:lnTo>
                    <a:pt x="2986328" y="958583"/>
                  </a:lnTo>
                  <a:lnTo>
                    <a:pt x="3081223" y="852855"/>
                  </a:lnTo>
                  <a:lnTo>
                    <a:pt x="3081223" y="573455"/>
                  </a:lnTo>
                  <a:close/>
                </a:path>
                <a:path w="6187440" h="3378835">
                  <a:moveTo>
                    <a:pt x="3861460" y="124460"/>
                  </a:moveTo>
                  <a:lnTo>
                    <a:pt x="3749751" y="0"/>
                  </a:lnTo>
                  <a:lnTo>
                    <a:pt x="3532594" y="0"/>
                  </a:lnTo>
                  <a:lnTo>
                    <a:pt x="3420884" y="124460"/>
                  </a:lnTo>
                  <a:lnTo>
                    <a:pt x="3309175" y="0"/>
                  </a:lnTo>
                  <a:lnTo>
                    <a:pt x="3105708" y="0"/>
                  </a:lnTo>
                  <a:lnTo>
                    <a:pt x="3105708" y="264172"/>
                  </a:lnTo>
                  <a:lnTo>
                    <a:pt x="3200603" y="369887"/>
                  </a:lnTo>
                  <a:lnTo>
                    <a:pt x="3420884" y="124472"/>
                  </a:lnTo>
                  <a:lnTo>
                    <a:pt x="3641179" y="369887"/>
                  </a:lnTo>
                  <a:lnTo>
                    <a:pt x="3861460" y="124460"/>
                  </a:lnTo>
                  <a:close/>
                </a:path>
                <a:path w="6187440" h="3378835">
                  <a:moveTo>
                    <a:pt x="4302049" y="1303667"/>
                  </a:moveTo>
                  <a:lnTo>
                    <a:pt x="4081754" y="1058240"/>
                  </a:lnTo>
                  <a:lnTo>
                    <a:pt x="3861460" y="1303667"/>
                  </a:lnTo>
                  <a:lnTo>
                    <a:pt x="3641179" y="1058240"/>
                  </a:lnTo>
                  <a:lnTo>
                    <a:pt x="3420884" y="1303667"/>
                  </a:lnTo>
                  <a:lnTo>
                    <a:pt x="3200603" y="1058227"/>
                  </a:lnTo>
                  <a:lnTo>
                    <a:pt x="3105708" y="1163955"/>
                  </a:lnTo>
                  <a:lnTo>
                    <a:pt x="3105708" y="1443367"/>
                  </a:lnTo>
                  <a:lnTo>
                    <a:pt x="3200603" y="1549095"/>
                  </a:lnTo>
                  <a:lnTo>
                    <a:pt x="3420884" y="1303680"/>
                  </a:lnTo>
                  <a:lnTo>
                    <a:pt x="3641179" y="1549095"/>
                  </a:lnTo>
                  <a:lnTo>
                    <a:pt x="3861460" y="1303680"/>
                  </a:lnTo>
                  <a:lnTo>
                    <a:pt x="4081754" y="1549095"/>
                  </a:lnTo>
                  <a:lnTo>
                    <a:pt x="4302049" y="1303667"/>
                  </a:lnTo>
                  <a:close/>
                </a:path>
                <a:path w="6187440" h="3378835">
                  <a:moveTo>
                    <a:pt x="4302049" y="713155"/>
                  </a:moveTo>
                  <a:lnTo>
                    <a:pt x="4081754" y="467728"/>
                  </a:lnTo>
                  <a:lnTo>
                    <a:pt x="3861460" y="713155"/>
                  </a:lnTo>
                  <a:lnTo>
                    <a:pt x="3641179" y="467728"/>
                  </a:lnTo>
                  <a:lnTo>
                    <a:pt x="3420897" y="713143"/>
                  </a:lnTo>
                  <a:lnTo>
                    <a:pt x="3200603" y="467728"/>
                  </a:lnTo>
                  <a:lnTo>
                    <a:pt x="3105708" y="573443"/>
                  </a:lnTo>
                  <a:lnTo>
                    <a:pt x="3105708" y="852855"/>
                  </a:lnTo>
                  <a:lnTo>
                    <a:pt x="3200603" y="958570"/>
                  </a:lnTo>
                  <a:lnTo>
                    <a:pt x="3420884" y="713168"/>
                  </a:lnTo>
                  <a:lnTo>
                    <a:pt x="3641179" y="958583"/>
                  </a:lnTo>
                  <a:lnTo>
                    <a:pt x="3861460" y="713168"/>
                  </a:lnTo>
                  <a:lnTo>
                    <a:pt x="4081754" y="958583"/>
                  </a:lnTo>
                  <a:lnTo>
                    <a:pt x="4302049" y="713155"/>
                  </a:lnTo>
                  <a:close/>
                </a:path>
                <a:path w="6187440" h="3378835">
                  <a:moveTo>
                    <a:pt x="4302049" y="124460"/>
                  </a:moveTo>
                  <a:lnTo>
                    <a:pt x="4190339" y="0"/>
                  </a:lnTo>
                  <a:lnTo>
                    <a:pt x="3973182" y="0"/>
                  </a:lnTo>
                  <a:lnTo>
                    <a:pt x="3861473" y="124460"/>
                  </a:lnTo>
                  <a:lnTo>
                    <a:pt x="4081767" y="369887"/>
                  </a:lnTo>
                  <a:lnTo>
                    <a:pt x="4302049" y="124460"/>
                  </a:lnTo>
                  <a:close/>
                </a:path>
                <a:path w="6187440" h="3378835">
                  <a:moveTo>
                    <a:pt x="4742637" y="124460"/>
                  </a:moveTo>
                  <a:lnTo>
                    <a:pt x="4630928" y="0"/>
                  </a:lnTo>
                  <a:lnTo>
                    <a:pt x="4413770" y="0"/>
                  </a:lnTo>
                  <a:lnTo>
                    <a:pt x="4302061" y="124460"/>
                  </a:lnTo>
                  <a:lnTo>
                    <a:pt x="4522355" y="369887"/>
                  </a:lnTo>
                  <a:lnTo>
                    <a:pt x="4742637" y="124460"/>
                  </a:lnTo>
                  <a:close/>
                </a:path>
                <a:path w="6187440" h="3378835">
                  <a:moveTo>
                    <a:pt x="4742650" y="713155"/>
                  </a:moveTo>
                  <a:lnTo>
                    <a:pt x="4522355" y="467728"/>
                  </a:lnTo>
                  <a:lnTo>
                    <a:pt x="4302061" y="713155"/>
                  </a:lnTo>
                  <a:lnTo>
                    <a:pt x="4522355" y="958583"/>
                  </a:lnTo>
                  <a:lnTo>
                    <a:pt x="4742650" y="713155"/>
                  </a:lnTo>
                  <a:close/>
                </a:path>
                <a:path w="6187440" h="3378835">
                  <a:moveTo>
                    <a:pt x="5623801" y="124460"/>
                  </a:moveTo>
                  <a:lnTo>
                    <a:pt x="5512092" y="0"/>
                  </a:lnTo>
                  <a:lnTo>
                    <a:pt x="5294935" y="0"/>
                  </a:lnTo>
                  <a:lnTo>
                    <a:pt x="5183225" y="124460"/>
                  </a:lnTo>
                  <a:lnTo>
                    <a:pt x="5071529" y="0"/>
                  </a:lnTo>
                  <a:lnTo>
                    <a:pt x="4854372" y="0"/>
                  </a:lnTo>
                  <a:lnTo>
                    <a:pt x="4742662" y="124460"/>
                  </a:lnTo>
                  <a:lnTo>
                    <a:pt x="4962957" y="369887"/>
                  </a:lnTo>
                  <a:lnTo>
                    <a:pt x="5183225" y="124472"/>
                  </a:lnTo>
                  <a:lnTo>
                    <a:pt x="5403520" y="369887"/>
                  </a:lnTo>
                  <a:lnTo>
                    <a:pt x="5623801" y="124460"/>
                  </a:lnTo>
                  <a:close/>
                </a:path>
                <a:path w="6187440" h="3378835">
                  <a:moveTo>
                    <a:pt x="5623814" y="713155"/>
                  </a:moveTo>
                  <a:lnTo>
                    <a:pt x="5403520" y="467728"/>
                  </a:lnTo>
                  <a:lnTo>
                    <a:pt x="5183225" y="713155"/>
                  </a:lnTo>
                  <a:lnTo>
                    <a:pt x="4962944" y="467728"/>
                  </a:lnTo>
                  <a:lnTo>
                    <a:pt x="4742650" y="713155"/>
                  </a:lnTo>
                  <a:lnTo>
                    <a:pt x="4962944" y="958583"/>
                  </a:lnTo>
                  <a:lnTo>
                    <a:pt x="5183225" y="713168"/>
                  </a:lnTo>
                  <a:lnTo>
                    <a:pt x="5403520" y="958583"/>
                  </a:lnTo>
                  <a:lnTo>
                    <a:pt x="5623814" y="713155"/>
                  </a:lnTo>
                  <a:close/>
                </a:path>
                <a:path w="6187440" h="3378835">
                  <a:moveTo>
                    <a:pt x="6064389" y="124460"/>
                  </a:moveTo>
                  <a:lnTo>
                    <a:pt x="5952680" y="0"/>
                  </a:lnTo>
                  <a:lnTo>
                    <a:pt x="5735523" y="0"/>
                  </a:lnTo>
                  <a:lnTo>
                    <a:pt x="5623814" y="124460"/>
                  </a:lnTo>
                  <a:lnTo>
                    <a:pt x="5844108" y="369887"/>
                  </a:lnTo>
                  <a:lnTo>
                    <a:pt x="6064389" y="124460"/>
                  </a:lnTo>
                  <a:close/>
                </a:path>
                <a:path w="6187440" h="3378835">
                  <a:moveTo>
                    <a:pt x="6064402" y="713155"/>
                  </a:moveTo>
                  <a:lnTo>
                    <a:pt x="5844108" y="467728"/>
                  </a:lnTo>
                  <a:lnTo>
                    <a:pt x="5623814" y="713155"/>
                  </a:lnTo>
                  <a:lnTo>
                    <a:pt x="5844108" y="958583"/>
                  </a:lnTo>
                  <a:lnTo>
                    <a:pt x="6064402" y="713155"/>
                  </a:lnTo>
                  <a:close/>
                </a:path>
                <a:path w="6187440" h="3378835">
                  <a:moveTo>
                    <a:pt x="6186932" y="884783"/>
                  </a:moveTo>
                  <a:lnTo>
                    <a:pt x="6064516" y="748385"/>
                  </a:lnTo>
                  <a:lnTo>
                    <a:pt x="5844222" y="993825"/>
                  </a:lnTo>
                  <a:lnTo>
                    <a:pt x="5623903" y="748385"/>
                  </a:lnTo>
                  <a:lnTo>
                    <a:pt x="5403621" y="993825"/>
                  </a:lnTo>
                  <a:lnTo>
                    <a:pt x="5183327" y="748385"/>
                  </a:lnTo>
                  <a:lnTo>
                    <a:pt x="4963033" y="993813"/>
                  </a:lnTo>
                  <a:lnTo>
                    <a:pt x="4742764" y="748385"/>
                  </a:lnTo>
                  <a:lnTo>
                    <a:pt x="4522457" y="993825"/>
                  </a:lnTo>
                  <a:lnTo>
                    <a:pt x="4302163" y="748385"/>
                  </a:lnTo>
                  <a:lnTo>
                    <a:pt x="4081856" y="993825"/>
                  </a:lnTo>
                  <a:lnTo>
                    <a:pt x="3861562" y="748385"/>
                  </a:lnTo>
                  <a:lnTo>
                    <a:pt x="3641267" y="993825"/>
                  </a:lnTo>
                  <a:lnTo>
                    <a:pt x="3420986" y="748385"/>
                  </a:lnTo>
                  <a:lnTo>
                    <a:pt x="3200692" y="993813"/>
                  </a:lnTo>
                  <a:lnTo>
                    <a:pt x="3105696" y="887984"/>
                  </a:lnTo>
                  <a:lnTo>
                    <a:pt x="3105696" y="928077"/>
                  </a:lnTo>
                  <a:lnTo>
                    <a:pt x="3200692" y="1033907"/>
                  </a:lnTo>
                  <a:lnTo>
                    <a:pt x="3420986" y="788492"/>
                  </a:lnTo>
                  <a:lnTo>
                    <a:pt x="3641267" y="1033907"/>
                  </a:lnTo>
                  <a:lnTo>
                    <a:pt x="3861562" y="788492"/>
                  </a:lnTo>
                  <a:lnTo>
                    <a:pt x="4081856" y="1033907"/>
                  </a:lnTo>
                  <a:lnTo>
                    <a:pt x="4302163" y="788492"/>
                  </a:lnTo>
                  <a:lnTo>
                    <a:pt x="4522457" y="1033907"/>
                  </a:lnTo>
                  <a:lnTo>
                    <a:pt x="4742764" y="788492"/>
                  </a:lnTo>
                  <a:lnTo>
                    <a:pt x="4963033" y="1033907"/>
                  </a:lnTo>
                  <a:lnTo>
                    <a:pt x="5183327" y="788492"/>
                  </a:lnTo>
                  <a:lnTo>
                    <a:pt x="5403621" y="1033907"/>
                  </a:lnTo>
                  <a:lnTo>
                    <a:pt x="5623903" y="788492"/>
                  </a:lnTo>
                  <a:lnTo>
                    <a:pt x="5844222" y="1033907"/>
                  </a:lnTo>
                  <a:lnTo>
                    <a:pt x="6064516" y="788492"/>
                  </a:lnTo>
                  <a:lnTo>
                    <a:pt x="6186932" y="924864"/>
                  </a:lnTo>
                  <a:lnTo>
                    <a:pt x="6186932" y="884783"/>
                  </a:lnTo>
                  <a:close/>
                </a:path>
                <a:path w="6187440" h="3378835">
                  <a:moveTo>
                    <a:pt x="6186932" y="576656"/>
                  </a:moveTo>
                  <a:lnTo>
                    <a:pt x="6064415" y="713155"/>
                  </a:lnTo>
                  <a:lnTo>
                    <a:pt x="6186932" y="849655"/>
                  </a:lnTo>
                  <a:lnTo>
                    <a:pt x="6186932" y="576656"/>
                  </a:lnTo>
                  <a:close/>
                </a:path>
                <a:path w="6187440" h="3378835">
                  <a:moveTo>
                    <a:pt x="6186932" y="296087"/>
                  </a:moveTo>
                  <a:lnTo>
                    <a:pt x="6064516" y="159702"/>
                  </a:lnTo>
                  <a:lnTo>
                    <a:pt x="5844222" y="405130"/>
                  </a:lnTo>
                  <a:lnTo>
                    <a:pt x="5623903" y="159702"/>
                  </a:lnTo>
                  <a:lnTo>
                    <a:pt x="5403621" y="405130"/>
                  </a:lnTo>
                  <a:lnTo>
                    <a:pt x="5183327" y="159702"/>
                  </a:lnTo>
                  <a:lnTo>
                    <a:pt x="4963033" y="405130"/>
                  </a:lnTo>
                  <a:lnTo>
                    <a:pt x="4742764" y="159702"/>
                  </a:lnTo>
                  <a:lnTo>
                    <a:pt x="4522457" y="405130"/>
                  </a:lnTo>
                  <a:lnTo>
                    <a:pt x="4302163" y="159702"/>
                  </a:lnTo>
                  <a:lnTo>
                    <a:pt x="4081856" y="405130"/>
                  </a:lnTo>
                  <a:lnTo>
                    <a:pt x="3861562" y="159702"/>
                  </a:lnTo>
                  <a:lnTo>
                    <a:pt x="3641267" y="405130"/>
                  </a:lnTo>
                  <a:lnTo>
                    <a:pt x="3420986" y="159702"/>
                  </a:lnTo>
                  <a:lnTo>
                    <a:pt x="3200692" y="405130"/>
                  </a:lnTo>
                  <a:lnTo>
                    <a:pt x="3105696" y="299300"/>
                  </a:lnTo>
                  <a:lnTo>
                    <a:pt x="3105696" y="339382"/>
                  </a:lnTo>
                  <a:lnTo>
                    <a:pt x="3200692" y="445211"/>
                  </a:lnTo>
                  <a:lnTo>
                    <a:pt x="3420986" y="199796"/>
                  </a:lnTo>
                  <a:lnTo>
                    <a:pt x="3641267" y="445223"/>
                  </a:lnTo>
                  <a:lnTo>
                    <a:pt x="3861562" y="199796"/>
                  </a:lnTo>
                  <a:lnTo>
                    <a:pt x="4081856" y="445223"/>
                  </a:lnTo>
                  <a:lnTo>
                    <a:pt x="4302163" y="199796"/>
                  </a:lnTo>
                  <a:lnTo>
                    <a:pt x="4522457" y="445223"/>
                  </a:lnTo>
                  <a:lnTo>
                    <a:pt x="4742764" y="199796"/>
                  </a:lnTo>
                  <a:lnTo>
                    <a:pt x="4963033" y="445211"/>
                  </a:lnTo>
                  <a:lnTo>
                    <a:pt x="5183327" y="199796"/>
                  </a:lnTo>
                  <a:lnTo>
                    <a:pt x="5403621" y="445223"/>
                  </a:lnTo>
                  <a:lnTo>
                    <a:pt x="5623903" y="199796"/>
                  </a:lnTo>
                  <a:lnTo>
                    <a:pt x="5844222" y="445223"/>
                  </a:lnTo>
                  <a:lnTo>
                    <a:pt x="6064516" y="199796"/>
                  </a:lnTo>
                  <a:lnTo>
                    <a:pt x="6186932" y="336181"/>
                  </a:lnTo>
                  <a:lnTo>
                    <a:pt x="6186932" y="296087"/>
                  </a:lnTo>
                  <a:close/>
                </a:path>
                <a:path w="6187440" h="3378835">
                  <a:moveTo>
                    <a:pt x="6186932" y="0"/>
                  </a:moveTo>
                  <a:lnTo>
                    <a:pt x="6176124" y="0"/>
                  </a:lnTo>
                  <a:lnTo>
                    <a:pt x="6064415" y="124460"/>
                  </a:lnTo>
                  <a:lnTo>
                    <a:pt x="6186932" y="260959"/>
                  </a:lnTo>
                  <a:lnTo>
                    <a:pt x="6186932" y="0"/>
                  </a:lnTo>
                  <a:close/>
                </a:path>
              </a:pathLst>
            </a:custGeom>
            <a:solidFill>
              <a:srgbClr val="8AA1AD">
                <a:alpha val="3999"/>
              </a:srgbClr>
            </a:solidFill>
          </p:spPr>
          <p:txBody>
            <a:bodyPr wrap="square" lIns="0" tIns="0" rIns="0" bIns="0" rtlCol="0"/>
            <a:lstStyle/>
            <a:p>
              <a:endParaRPr sz="1403"/>
            </a:p>
          </p:txBody>
        </p:sp>
        <p:sp>
          <p:nvSpPr>
            <p:cNvPr id="9" name="object 9"/>
            <p:cNvSpPr/>
            <p:nvPr/>
          </p:nvSpPr>
          <p:spPr>
            <a:xfrm>
              <a:off x="9176918" y="19062"/>
              <a:ext cx="2991485" cy="3378835"/>
            </a:xfrm>
            <a:custGeom>
              <a:avLst/>
              <a:gdLst/>
              <a:ahLst/>
              <a:cxnLst/>
              <a:rect l="l" t="t" r="r" b="b"/>
              <a:pathLst>
                <a:path w="2991484" h="3378835">
                  <a:moveTo>
                    <a:pt x="122516" y="3057906"/>
                  </a:moveTo>
                  <a:lnTo>
                    <a:pt x="0" y="2921406"/>
                  </a:lnTo>
                  <a:lnTo>
                    <a:pt x="0" y="3194405"/>
                  </a:lnTo>
                  <a:lnTo>
                    <a:pt x="122516" y="3057906"/>
                  </a:lnTo>
                  <a:close/>
                </a:path>
                <a:path w="2991484" h="3378835">
                  <a:moveTo>
                    <a:pt x="122516" y="2475712"/>
                  </a:moveTo>
                  <a:lnTo>
                    <a:pt x="0" y="2339213"/>
                  </a:lnTo>
                  <a:lnTo>
                    <a:pt x="0" y="2612212"/>
                  </a:lnTo>
                  <a:lnTo>
                    <a:pt x="122516" y="2475712"/>
                  </a:lnTo>
                  <a:close/>
                </a:path>
                <a:path w="2991484" h="3378835">
                  <a:moveTo>
                    <a:pt x="201269" y="0"/>
                  </a:moveTo>
                  <a:lnTo>
                    <a:pt x="165277" y="0"/>
                  </a:lnTo>
                  <a:lnTo>
                    <a:pt x="120332" y="50076"/>
                  </a:lnTo>
                  <a:lnTo>
                    <a:pt x="75387" y="0"/>
                  </a:lnTo>
                  <a:lnTo>
                    <a:pt x="39395" y="0"/>
                  </a:lnTo>
                  <a:lnTo>
                    <a:pt x="120332" y="90170"/>
                  </a:lnTo>
                  <a:lnTo>
                    <a:pt x="156324" y="50076"/>
                  </a:lnTo>
                  <a:lnTo>
                    <a:pt x="201269" y="0"/>
                  </a:lnTo>
                  <a:close/>
                </a:path>
                <a:path w="2991484" h="3378835">
                  <a:moveTo>
                    <a:pt x="563118" y="3057906"/>
                  </a:moveTo>
                  <a:lnTo>
                    <a:pt x="342823" y="2812478"/>
                  </a:lnTo>
                  <a:lnTo>
                    <a:pt x="122529" y="3057906"/>
                  </a:lnTo>
                  <a:lnTo>
                    <a:pt x="342823" y="3303333"/>
                  </a:lnTo>
                  <a:lnTo>
                    <a:pt x="563118" y="3057906"/>
                  </a:lnTo>
                  <a:close/>
                </a:path>
                <a:path w="2991484" h="3378835">
                  <a:moveTo>
                    <a:pt x="563118" y="2475712"/>
                  </a:moveTo>
                  <a:lnTo>
                    <a:pt x="342823" y="2230285"/>
                  </a:lnTo>
                  <a:lnTo>
                    <a:pt x="122529" y="2475712"/>
                  </a:lnTo>
                  <a:lnTo>
                    <a:pt x="342823" y="2721140"/>
                  </a:lnTo>
                  <a:lnTo>
                    <a:pt x="563118" y="2475712"/>
                  </a:lnTo>
                  <a:close/>
                </a:path>
                <a:path w="2991484" h="3378835">
                  <a:moveTo>
                    <a:pt x="641870" y="0"/>
                  </a:moveTo>
                  <a:lnTo>
                    <a:pt x="605878" y="0"/>
                  </a:lnTo>
                  <a:lnTo>
                    <a:pt x="560933" y="50076"/>
                  </a:lnTo>
                  <a:lnTo>
                    <a:pt x="515988" y="0"/>
                  </a:lnTo>
                  <a:lnTo>
                    <a:pt x="479996" y="0"/>
                  </a:lnTo>
                  <a:lnTo>
                    <a:pt x="560933" y="90170"/>
                  </a:lnTo>
                  <a:lnTo>
                    <a:pt x="596925" y="50076"/>
                  </a:lnTo>
                  <a:lnTo>
                    <a:pt x="641870" y="0"/>
                  </a:lnTo>
                  <a:close/>
                </a:path>
                <a:path w="2991484" h="3378835">
                  <a:moveTo>
                    <a:pt x="1082433" y="0"/>
                  </a:moveTo>
                  <a:lnTo>
                    <a:pt x="1046454" y="0"/>
                  </a:lnTo>
                  <a:lnTo>
                    <a:pt x="1001509" y="50076"/>
                  </a:lnTo>
                  <a:lnTo>
                    <a:pt x="956564" y="0"/>
                  </a:lnTo>
                  <a:lnTo>
                    <a:pt x="920584" y="0"/>
                  </a:lnTo>
                  <a:lnTo>
                    <a:pt x="1001509" y="90157"/>
                  </a:lnTo>
                  <a:lnTo>
                    <a:pt x="1037488" y="50076"/>
                  </a:lnTo>
                  <a:lnTo>
                    <a:pt x="1082433" y="0"/>
                  </a:lnTo>
                  <a:close/>
                </a:path>
                <a:path w="2991484" h="3378835">
                  <a:moveTo>
                    <a:pt x="1444282" y="3057906"/>
                  </a:moveTo>
                  <a:lnTo>
                    <a:pt x="1223987" y="2812478"/>
                  </a:lnTo>
                  <a:lnTo>
                    <a:pt x="1003693" y="3057906"/>
                  </a:lnTo>
                  <a:lnTo>
                    <a:pt x="783412" y="2812478"/>
                  </a:lnTo>
                  <a:lnTo>
                    <a:pt x="563118" y="3057906"/>
                  </a:lnTo>
                  <a:lnTo>
                    <a:pt x="783412" y="3303333"/>
                  </a:lnTo>
                  <a:lnTo>
                    <a:pt x="1003693" y="3057918"/>
                  </a:lnTo>
                  <a:lnTo>
                    <a:pt x="1223987" y="3303333"/>
                  </a:lnTo>
                  <a:lnTo>
                    <a:pt x="1444282" y="3057906"/>
                  </a:lnTo>
                  <a:close/>
                </a:path>
                <a:path w="2991484" h="3378835">
                  <a:moveTo>
                    <a:pt x="1444282" y="2475712"/>
                  </a:moveTo>
                  <a:lnTo>
                    <a:pt x="1223987" y="2230285"/>
                  </a:lnTo>
                  <a:lnTo>
                    <a:pt x="1003693" y="2475712"/>
                  </a:lnTo>
                  <a:lnTo>
                    <a:pt x="783412" y="2230285"/>
                  </a:lnTo>
                  <a:lnTo>
                    <a:pt x="563118" y="2475712"/>
                  </a:lnTo>
                  <a:lnTo>
                    <a:pt x="783412" y="2721140"/>
                  </a:lnTo>
                  <a:lnTo>
                    <a:pt x="1003693" y="2475725"/>
                  </a:lnTo>
                  <a:lnTo>
                    <a:pt x="1223987" y="2721140"/>
                  </a:lnTo>
                  <a:lnTo>
                    <a:pt x="1444282" y="2475712"/>
                  </a:lnTo>
                  <a:close/>
                </a:path>
                <a:path w="2991484" h="3378835">
                  <a:moveTo>
                    <a:pt x="1523034" y="0"/>
                  </a:moveTo>
                  <a:lnTo>
                    <a:pt x="1487043" y="0"/>
                  </a:lnTo>
                  <a:lnTo>
                    <a:pt x="1442097" y="50076"/>
                  </a:lnTo>
                  <a:lnTo>
                    <a:pt x="1397152" y="0"/>
                  </a:lnTo>
                  <a:lnTo>
                    <a:pt x="1361160" y="0"/>
                  </a:lnTo>
                  <a:lnTo>
                    <a:pt x="1442097" y="90170"/>
                  </a:lnTo>
                  <a:lnTo>
                    <a:pt x="1478089" y="50076"/>
                  </a:lnTo>
                  <a:lnTo>
                    <a:pt x="1523034" y="0"/>
                  </a:lnTo>
                  <a:close/>
                </a:path>
                <a:path w="2991484" h="3378835">
                  <a:moveTo>
                    <a:pt x="1884870" y="3057906"/>
                  </a:moveTo>
                  <a:lnTo>
                    <a:pt x="1664576" y="2812478"/>
                  </a:lnTo>
                  <a:lnTo>
                    <a:pt x="1444282" y="3057906"/>
                  </a:lnTo>
                  <a:lnTo>
                    <a:pt x="1664576" y="3303333"/>
                  </a:lnTo>
                  <a:lnTo>
                    <a:pt x="1884870" y="3057906"/>
                  </a:lnTo>
                  <a:close/>
                </a:path>
                <a:path w="2991484" h="3378835">
                  <a:moveTo>
                    <a:pt x="1884870" y="2475712"/>
                  </a:moveTo>
                  <a:lnTo>
                    <a:pt x="1664576" y="2230285"/>
                  </a:lnTo>
                  <a:lnTo>
                    <a:pt x="1444282" y="2475712"/>
                  </a:lnTo>
                  <a:lnTo>
                    <a:pt x="1664576" y="2721140"/>
                  </a:lnTo>
                  <a:lnTo>
                    <a:pt x="1884870" y="2475712"/>
                  </a:lnTo>
                  <a:close/>
                </a:path>
                <a:path w="2991484" h="3378835">
                  <a:moveTo>
                    <a:pt x="1963635" y="0"/>
                  </a:moveTo>
                  <a:lnTo>
                    <a:pt x="1927644" y="0"/>
                  </a:lnTo>
                  <a:lnTo>
                    <a:pt x="1882698" y="50076"/>
                  </a:lnTo>
                  <a:lnTo>
                    <a:pt x="1837753" y="0"/>
                  </a:lnTo>
                  <a:lnTo>
                    <a:pt x="1801761" y="0"/>
                  </a:lnTo>
                  <a:lnTo>
                    <a:pt x="1882698" y="90170"/>
                  </a:lnTo>
                  <a:lnTo>
                    <a:pt x="1918690" y="50076"/>
                  </a:lnTo>
                  <a:lnTo>
                    <a:pt x="1963635" y="0"/>
                  </a:lnTo>
                  <a:close/>
                </a:path>
                <a:path w="2991484" h="3378835">
                  <a:moveTo>
                    <a:pt x="2325471" y="3057906"/>
                  </a:moveTo>
                  <a:lnTo>
                    <a:pt x="2105177" y="2812478"/>
                  </a:lnTo>
                  <a:lnTo>
                    <a:pt x="1884883" y="3057906"/>
                  </a:lnTo>
                  <a:lnTo>
                    <a:pt x="2105177" y="3303333"/>
                  </a:lnTo>
                  <a:lnTo>
                    <a:pt x="2325471" y="3057906"/>
                  </a:lnTo>
                  <a:close/>
                </a:path>
                <a:path w="2991484" h="3378835">
                  <a:moveTo>
                    <a:pt x="2325471" y="2475712"/>
                  </a:moveTo>
                  <a:lnTo>
                    <a:pt x="2105177" y="2230285"/>
                  </a:lnTo>
                  <a:lnTo>
                    <a:pt x="1884883" y="2475712"/>
                  </a:lnTo>
                  <a:lnTo>
                    <a:pt x="2105177" y="2721140"/>
                  </a:lnTo>
                  <a:lnTo>
                    <a:pt x="2325471" y="2475712"/>
                  </a:lnTo>
                  <a:close/>
                </a:path>
                <a:path w="2991484" h="3378835">
                  <a:moveTo>
                    <a:pt x="2404211" y="0"/>
                  </a:moveTo>
                  <a:lnTo>
                    <a:pt x="2368232" y="0"/>
                  </a:lnTo>
                  <a:lnTo>
                    <a:pt x="2323287" y="50076"/>
                  </a:lnTo>
                  <a:lnTo>
                    <a:pt x="2278342" y="0"/>
                  </a:lnTo>
                  <a:lnTo>
                    <a:pt x="2242350" y="0"/>
                  </a:lnTo>
                  <a:lnTo>
                    <a:pt x="2323287" y="90170"/>
                  </a:lnTo>
                  <a:lnTo>
                    <a:pt x="2359279" y="50076"/>
                  </a:lnTo>
                  <a:lnTo>
                    <a:pt x="2404211" y="0"/>
                  </a:lnTo>
                  <a:close/>
                </a:path>
                <a:path w="2991484" h="3378835">
                  <a:moveTo>
                    <a:pt x="2844787" y="0"/>
                  </a:moveTo>
                  <a:lnTo>
                    <a:pt x="2808808" y="0"/>
                  </a:lnTo>
                  <a:lnTo>
                    <a:pt x="2763863" y="50076"/>
                  </a:lnTo>
                  <a:lnTo>
                    <a:pt x="2718917" y="0"/>
                  </a:lnTo>
                  <a:lnTo>
                    <a:pt x="2682938" y="0"/>
                  </a:lnTo>
                  <a:lnTo>
                    <a:pt x="2763863" y="90157"/>
                  </a:lnTo>
                  <a:lnTo>
                    <a:pt x="2799842" y="50076"/>
                  </a:lnTo>
                  <a:lnTo>
                    <a:pt x="2844787" y="0"/>
                  </a:lnTo>
                  <a:close/>
                </a:path>
                <a:path w="2991484" h="3378835">
                  <a:moveTo>
                    <a:pt x="2991053" y="2817723"/>
                  </a:moveTo>
                  <a:lnTo>
                    <a:pt x="2986354" y="2812478"/>
                  </a:lnTo>
                  <a:lnTo>
                    <a:pt x="2766060" y="3057906"/>
                  </a:lnTo>
                  <a:lnTo>
                    <a:pt x="2545765" y="2812478"/>
                  </a:lnTo>
                  <a:lnTo>
                    <a:pt x="2325471" y="3057906"/>
                  </a:lnTo>
                  <a:lnTo>
                    <a:pt x="2545765" y="3303333"/>
                  </a:lnTo>
                  <a:lnTo>
                    <a:pt x="2766047" y="3057931"/>
                  </a:lnTo>
                  <a:lnTo>
                    <a:pt x="2986354" y="3303346"/>
                  </a:lnTo>
                  <a:lnTo>
                    <a:pt x="2991053" y="3298088"/>
                  </a:lnTo>
                  <a:lnTo>
                    <a:pt x="2991053" y="2817723"/>
                  </a:lnTo>
                  <a:close/>
                </a:path>
                <a:path w="2991484" h="3378835">
                  <a:moveTo>
                    <a:pt x="2991053" y="2235543"/>
                  </a:moveTo>
                  <a:lnTo>
                    <a:pt x="2986354" y="2230285"/>
                  </a:lnTo>
                  <a:lnTo>
                    <a:pt x="2766047" y="2475712"/>
                  </a:lnTo>
                  <a:lnTo>
                    <a:pt x="2545765" y="2230285"/>
                  </a:lnTo>
                  <a:lnTo>
                    <a:pt x="2325471" y="2475712"/>
                  </a:lnTo>
                  <a:lnTo>
                    <a:pt x="2545765" y="2721140"/>
                  </a:lnTo>
                  <a:lnTo>
                    <a:pt x="2766047" y="2475725"/>
                  </a:lnTo>
                  <a:lnTo>
                    <a:pt x="2986354" y="2721140"/>
                  </a:lnTo>
                  <a:lnTo>
                    <a:pt x="2991053" y="2715895"/>
                  </a:lnTo>
                  <a:lnTo>
                    <a:pt x="2991053" y="2235543"/>
                  </a:lnTo>
                  <a:close/>
                </a:path>
                <a:path w="2991484" h="3378835">
                  <a:moveTo>
                    <a:pt x="2991066" y="3333204"/>
                  </a:moveTo>
                  <a:lnTo>
                    <a:pt x="2986240" y="3338576"/>
                  </a:lnTo>
                  <a:lnTo>
                    <a:pt x="2801937" y="3133242"/>
                  </a:lnTo>
                  <a:lnTo>
                    <a:pt x="2765958" y="3093148"/>
                  </a:lnTo>
                  <a:lnTo>
                    <a:pt x="2545664" y="3338576"/>
                  </a:lnTo>
                  <a:lnTo>
                    <a:pt x="2361349" y="3133242"/>
                  </a:lnTo>
                  <a:lnTo>
                    <a:pt x="2325370" y="3093148"/>
                  </a:lnTo>
                  <a:lnTo>
                    <a:pt x="2105088" y="3338576"/>
                  </a:lnTo>
                  <a:lnTo>
                    <a:pt x="1920760" y="3133242"/>
                  </a:lnTo>
                  <a:lnTo>
                    <a:pt x="1884768" y="3093148"/>
                  </a:lnTo>
                  <a:lnTo>
                    <a:pt x="1664474" y="3338576"/>
                  </a:lnTo>
                  <a:lnTo>
                    <a:pt x="1480159" y="3133242"/>
                  </a:lnTo>
                  <a:lnTo>
                    <a:pt x="1444180" y="3093148"/>
                  </a:lnTo>
                  <a:lnTo>
                    <a:pt x="1223899" y="3338576"/>
                  </a:lnTo>
                  <a:lnTo>
                    <a:pt x="1039583" y="3133242"/>
                  </a:lnTo>
                  <a:lnTo>
                    <a:pt x="1003604" y="3093148"/>
                  </a:lnTo>
                  <a:lnTo>
                    <a:pt x="783323" y="3338576"/>
                  </a:lnTo>
                  <a:lnTo>
                    <a:pt x="599008" y="3133242"/>
                  </a:lnTo>
                  <a:lnTo>
                    <a:pt x="563029" y="3093148"/>
                  </a:lnTo>
                  <a:lnTo>
                    <a:pt x="342709" y="3338576"/>
                  </a:lnTo>
                  <a:lnTo>
                    <a:pt x="158407" y="3133242"/>
                  </a:lnTo>
                  <a:lnTo>
                    <a:pt x="122428" y="3093148"/>
                  </a:lnTo>
                  <a:lnTo>
                    <a:pt x="12" y="3229533"/>
                  </a:lnTo>
                  <a:lnTo>
                    <a:pt x="12" y="3269615"/>
                  </a:lnTo>
                  <a:lnTo>
                    <a:pt x="122428" y="3133242"/>
                  </a:lnTo>
                  <a:lnTo>
                    <a:pt x="342709" y="3378657"/>
                  </a:lnTo>
                  <a:lnTo>
                    <a:pt x="378688" y="3338576"/>
                  </a:lnTo>
                  <a:lnTo>
                    <a:pt x="563029" y="3133242"/>
                  </a:lnTo>
                  <a:lnTo>
                    <a:pt x="783323" y="3378657"/>
                  </a:lnTo>
                  <a:lnTo>
                    <a:pt x="819289" y="3338576"/>
                  </a:lnTo>
                  <a:lnTo>
                    <a:pt x="1003604" y="3133242"/>
                  </a:lnTo>
                  <a:lnTo>
                    <a:pt x="1223899" y="3378657"/>
                  </a:lnTo>
                  <a:lnTo>
                    <a:pt x="1259865" y="3338576"/>
                  </a:lnTo>
                  <a:lnTo>
                    <a:pt x="1444180" y="3133242"/>
                  </a:lnTo>
                  <a:lnTo>
                    <a:pt x="1664474" y="3378657"/>
                  </a:lnTo>
                  <a:lnTo>
                    <a:pt x="1700453" y="3338576"/>
                  </a:lnTo>
                  <a:lnTo>
                    <a:pt x="1884768" y="3133242"/>
                  </a:lnTo>
                  <a:lnTo>
                    <a:pt x="2105088" y="3378657"/>
                  </a:lnTo>
                  <a:lnTo>
                    <a:pt x="2141055" y="3338576"/>
                  </a:lnTo>
                  <a:lnTo>
                    <a:pt x="2325370" y="3133242"/>
                  </a:lnTo>
                  <a:lnTo>
                    <a:pt x="2545664" y="3378657"/>
                  </a:lnTo>
                  <a:lnTo>
                    <a:pt x="2581643" y="3338576"/>
                  </a:lnTo>
                  <a:lnTo>
                    <a:pt x="2765958" y="3133242"/>
                  </a:lnTo>
                  <a:lnTo>
                    <a:pt x="2986240" y="3378657"/>
                  </a:lnTo>
                  <a:lnTo>
                    <a:pt x="2991066" y="3373285"/>
                  </a:lnTo>
                  <a:lnTo>
                    <a:pt x="2991066" y="3338576"/>
                  </a:lnTo>
                  <a:lnTo>
                    <a:pt x="2991066" y="3333204"/>
                  </a:lnTo>
                  <a:close/>
                </a:path>
                <a:path w="2991484" h="3378835">
                  <a:moveTo>
                    <a:pt x="2991066" y="2750997"/>
                  </a:moveTo>
                  <a:lnTo>
                    <a:pt x="2986240" y="2756382"/>
                  </a:lnTo>
                  <a:lnTo>
                    <a:pt x="2801937" y="2551049"/>
                  </a:lnTo>
                  <a:lnTo>
                    <a:pt x="2765958" y="2510955"/>
                  </a:lnTo>
                  <a:lnTo>
                    <a:pt x="2545664" y="2756395"/>
                  </a:lnTo>
                  <a:lnTo>
                    <a:pt x="2361349" y="2551049"/>
                  </a:lnTo>
                  <a:lnTo>
                    <a:pt x="2325370" y="2510955"/>
                  </a:lnTo>
                  <a:lnTo>
                    <a:pt x="2105088" y="2756395"/>
                  </a:lnTo>
                  <a:lnTo>
                    <a:pt x="1920748" y="2551049"/>
                  </a:lnTo>
                  <a:lnTo>
                    <a:pt x="1884768" y="2510955"/>
                  </a:lnTo>
                  <a:lnTo>
                    <a:pt x="1664474" y="2756395"/>
                  </a:lnTo>
                  <a:lnTo>
                    <a:pt x="1480159" y="2551049"/>
                  </a:lnTo>
                  <a:lnTo>
                    <a:pt x="1444180" y="2510955"/>
                  </a:lnTo>
                  <a:lnTo>
                    <a:pt x="1223899" y="2756382"/>
                  </a:lnTo>
                  <a:lnTo>
                    <a:pt x="1039583" y="2551049"/>
                  </a:lnTo>
                  <a:lnTo>
                    <a:pt x="1003604" y="2510955"/>
                  </a:lnTo>
                  <a:lnTo>
                    <a:pt x="783323" y="2756395"/>
                  </a:lnTo>
                  <a:lnTo>
                    <a:pt x="599008" y="2551049"/>
                  </a:lnTo>
                  <a:lnTo>
                    <a:pt x="563029" y="2510955"/>
                  </a:lnTo>
                  <a:lnTo>
                    <a:pt x="342709" y="2756395"/>
                  </a:lnTo>
                  <a:lnTo>
                    <a:pt x="158407" y="2551049"/>
                  </a:lnTo>
                  <a:lnTo>
                    <a:pt x="122428" y="2510955"/>
                  </a:lnTo>
                  <a:lnTo>
                    <a:pt x="12" y="2647353"/>
                  </a:lnTo>
                  <a:lnTo>
                    <a:pt x="12" y="2687434"/>
                  </a:lnTo>
                  <a:lnTo>
                    <a:pt x="122428" y="2551049"/>
                  </a:lnTo>
                  <a:lnTo>
                    <a:pt x="342709" y="2796476"/>
                  </a:lnTo>
                  <a:lnTo>
                    <a:pt x="378688" y="2756395"/>
                  </a:lnTo>
                  <a:lnTo>
                    <a:pt x="563029" y="2551049"/>
                  </a:lnTo>
                  <a:lnTo>
                    <a:pt x="783323" y="2796476"/>
                  </a:lnTo>
                  <a:lnTo>
                    <a:pt x="819289" y="2756395"/>
                  </a:lnTo>
                  <a:lnTo>
                    <a:pt x="1003604" y="2551049"/>
                  </a:lnTo>
                  <a:lnTo>
                    <a:pt x="1223899" y="2796476"/>
                  </a:lnTo>
                  <a:lnTo>
                    <a:pt x="1259878" y="2756382"/>
                  </a:lnTo>
                  <a:lnTo>
                    <a:pt x="1444180" y="2551049"/>
                  </a:lnTo>
                  <a:lnTo>
                    <a:pt x="1664474" y="2796476"/>
                  </a:lnTo>
                  <a:lnTo>
                    <a:pt x="1700441" y="2756395"/>
                  </a:lnTo>
                  <a:lnTo>
                    <a:pt x="1884768" y="2551049"/>
                  </a:lnTo>
                  <a:lnTo>
                    <a:pt x="2105088" y="2796476"/>
                  </a:lnTo>
                  <a:lnTo>
                    <a:pt x="2141055" y="2756395"/>
                  </a:lnTo>
                  <a:lnTo>
                    <a:pt x="2325370" y="2551049"/>
                  </a:lnTo>
                  <a:lnTo>
                    <a:pt x="2545664" y="2796476"/>
                  </a:lnTo>
                  <a:lnTo>
                    <a:pt x="2581630" y="2756395"/>
                  </a:lnTo>
                  <a:lnTo>
                    <a:pt x="2765958" y="2551049"/>
                  </a:lnTo>
                  <a:lnTo>
                    <a:pt x="2986240" y="2796476"/>
                  </a:lnTo>
                  <a:lnTo>
                    <a:pt x="2991066" y="2791091"/>
                  </a:lnTo>
                  <a:lnTo>
                    <a:pt x="2991066" y="2756382"/>
                  </a:lnTo>
                  <a:lnTo>
                    <a:pt x="2991066" y="2750997"/>
                  </a:lnTo>
                  <a:close/>
                </a:path>
                <a:path w="2991484" h="3378835">
                  <a:moveTo>
                    <a:pt x="2991066" y="2160486"/>
                  </a:moveTo>
                  <a:lnTo>
                    <a:pt x="2986240" y="2165858"/>
                  </a:lnTo>
                  <a:lnTo>
                    <a:pt x="2801937" y="1960524"/>
                  </a:lnTo>
                  <a:lnTo>
                    <a:pt x="2765958" y="1920430"/>
                  </a:lnTo>
                  <a:lnTo>
                    <a:pt x="2545664" y="2165870"/>
                  </a:lnTo>
                  <a:lnTo>
                    <a:pt x="2361349" y="1960524"/>
                  </a:lnTo>
                  <a:lnTo>
                    <a:pt x="2325370" y="1920430"/>
                  </a:lnTo>
                  <a:lnTo>
                    <a:pt x="2105088" y="2165870"/>
                  </a:lnTo>
                  <a:lnTo>
                    <a:pt x="1920748" y="1960524"/>
                  </a:lnTo>
                  <a:lnTo>
                    <a:pt x="1884768" y="1920430"/>
                  </a:lnTo>
                  <a:lnTo>
                    <a:pt x="1664474" y="2165870"/>
                  </a:lnTo>
                  <a:lnTo>
                    <a:pt x="1480159" y="1960524"/>
                  </a:lnTo>
                  <a:lnTo>
                    <a:pt x="1444180" y="1920430"/>
                  </a:lnTo>
                  <a:lnTo>
                    <a:pt x="1223899" y="2165858"/>
                  </a:lnTo>
                  <a:lnTo>
                    <a:pt x="1039583" y="1960524"/>
                  </a:lnTo>
                  <a:lnTo>
                    <a:pt x="1003604" y="1920430"/>
                  </a:lnTo>
                  <a:lnTo>
                    <a:pt x="783323" y="2165870"/>
                  </a:lnTo>
                  <a:lnTo>
                    <a:pt x="599008" y="1960524"/>
                  </a:lnTo>
                  <a:lnTo>
                    <a:pt x="563029" y="1920430"/>
                  </a:lnTo>
                  <a:lnTo>
                    <a:pt x="342709" y="2165870"/>
                  </a:lnTo>
                  <a:lnTo>
                    <a:pt x="158407" y="1960524"/>
                  </a:lnTo>
                  <a:lnTo>
                    <a:pt x="122428" y="1920430"/>
                  </a:lnTo>
                  <a:lnTo>
                    <a:pt x="12" y="2056828"/>
                  </a:lnTo>
                  <a:lnTo>
                    <a:pt x="12" y="2096909"/>
                  </a:lnTo>
                  <a:lnTo>
                    <a:pt x="122428" y="1960524"/>
                  </a:lnTo>
                  <a:lnTo>
                    <a:pt x="342709" y="2205952"/>
                  </a:lnTo>
                  <a:lnTo>
                    <a:pt x="378688" y="2165870"/>
                  </a:lnTo>
                  <a:lnTo>
                    <a:pt x="563029" y="1960524"/>
                  </a:lnTo>
                  <a:lnTo>
                    <a:pt x="783323" y="2205952"/>
                  </a:lnTo>
                  <a:lnTo>
                    <a:pt x="819289" y="2165870"/>
                  </a:lnTo>
                  <a:lnTo>
                    <a:pt x="1003604" y="1960524"/>
                  </a:lnTo>
                  <a:lnTo>
                    <a:pt x="1223899" y="2205952"/>
                  </a:lnTo>
                  <a:lnTo>
                    <a:pt x="1259878" y="2165858"/>
                  </a:lnTo>
                  <a:lnTo>
                    <a:pt x="1444180" y="1960524"/>
                  </a:lnTo>
                  <a:lnTo>
                    <a:pt x="1664474" y="2205952"/>
                  </a:lnTo>
                  <a:lnTo>
                    <a:pt x="1700441" y="2165870"/>
                  </a:lnTo>
                  <a:lnTo>
                    <a:pt x="1884768" y="1960524"/>
                  </a:lnTo>
                  <a:lnTo>
                    <a:pt x="2105088" y="2205952"/>
                  </a:lnTo>
                  <a:lnTo>
                    <a:pt x="2141055" y="2165870"/>
                  </a:lnTo>
                  <a:lnTo>
                    <a:pt x="2325370" y="1960524"/>
                  </a:lnTo>
                  <a:lnTo>
                    <a:pt x="2545664" y="2205952"/>
                  </a:lnTo>
                  <a:lnTo>
                    <a:pt x="2581630" y="2165870"/>
                  </a:lnTo>
                  <a:lnTo>
                    <a:pt x="2765958" y="1960524"/>
                  </a:lnTo>
                  <a:lnTo>
                    <a:pt x="2986240" y="2205952"/>
                  </a:lnTo>
                  <a:lnTo>
                    <a:pt x="2991066" y="2200579"/>
                  </a:lnTo>
                  <a:lnTo>
                    <a:pt x="2991066" y="2165858"/>
                  </a:lnTo>
                  <a:lnTo>
                    <a:pt x="2991066" y="2160486"/>
                  </a:lnTo>
                  <a:close/>
                </a:path>
              </a:pathLst>
            </a:custGeom>
            <a:solidFill>
              <a:srgbClr val="8AA1AD">
                <a:alpha val="3999"/>
              </a:srgbClr>
            </a:solidFill>
          </p:spPr>
          <p:txBody>
            <a:bodyPr wrap="square" lIns="0" tIns="0" rIns="0" bIns="0" rtlCol="0"/>
            <a:lstStyle/>
            <a:p>
              <a:endParaRPr sz="1403"/>
            </a:p>
          </p:txBody>
        </p:sp>
      </p:grpSp>
      <p:grpSp>
        <p:nvGrpSpPr>
          <p:cNvPr id="23" name="object 23"/>
          <p:cNvGrpSpPr/>
          <p:nvPr/>
        </p:nvGrpSpPr>
        <p:grpSpPr>
          <a:xfrm>
            <a:off x="1414" y="6657705"/>
            <a:ext cx="12191081" cy="195307"/>
            <a:chOff x="0" y="6645376"/>
            <a:chExt cx="12168505" cy="194945"/>
          </a:xfrm>
        </p:grpSpPr>
        <p:sp>
          <p:nvSpPr>
            <p:cNvPr id="24" name="object 24"/>
            <p:cNvSpPr/>
            <p:nvPr/>
          </p:nvSpPr>
          <p:spPr>
            <a:xfrm>
              <a:off x="0" y="6645376"/>
              <a:ext cx="4043045" cy="194945"/>
            </a:xfrm>
            <a:custGeom>
              <a:avLst/>
              <a:gdLst/>
              <a:ahLst/>
              <a:cxnLst/>
              <a:rect l="l" t="t" r="r" b="b"/>
              <a:pathLst>
                <a:path w="4043045" h="194945">
                  <a:moveTo>
                    <a:pt x="4042486" y="0"/>
                  </a:moveTo>
                  <a:lnTo>
                    <a:pt x="0" y="0"/>
                  </a:lnTo>
                  <a:lnTo>
                    <a:pt x="0" y="194627"/>
                  </a:lnTo>
                  <a:lnTo>
                    <a:pt x="4042486" y="194627"/>
                  </a:lnTo>
                  <a:lnTo>
                    <a:pt x="4042486" y="0"/>
                  </a:lnTo>
                  <a:close/>
                </a:path>
              </a:pathLst>
            </a:custGeom>
            <a:solidFill>
              <a:srgbClr val="2C5CA9"/>
            </a:solidFill>
          </p:spPr>
          <p:txBody>
            <a:bodyPr wrap="square" lIns="0" tIns="0" rIns="0" bIns="0" rtlCol="0"/>
            <a:lstStyle/>
            <a:p>
              <a:endParaRPr sz="1403"/>
            </a:p>
          </p:txBody>
        </p:sp>
        <p:sp>
          <p:nvSpPr>
            <p:cNvPr id="25" name="object 25"/>
            <p:cNvSpPr/>
            <p:nvPr/>
          </p:nvSpPr>
          <p:spPr>
            <a:xfrm>
              <a:off x="4042486" y="6645376"/>
              <a:ext cx="4068445" cy="194945"/>
            </a:xfrm>
            <a:custGeom>
              <a:avLst/>
              <a:gdLst/>
              <a:ahLst/>
              <a:cxnLst/>
              <a:rect l="l" t="t" r="r" b="b"/>
              <a:pathLst>
                <a:path w="4068445" h="194945">
                  <a:moveTo>
                    <a:pt x="4068229" y="0"/>
                  </a:moveTo>
                  <a:lnTo>
                    <a:pt x="0" y="0"/>
                  </a:lnTo>
                  <a:lnTo>
                    <a:pt x="0" y="194627"/>
                  </a:lnTo>
                  <a:lnTo>
                    <a:pt x="4068229" y="194627"/>
                  </a:lnTo>
                  <a:lnTo>
                    <a:pt x="4068229" y="0"/>
                  </a:lnTo>
                  <a:close/>
                </a:path>
              </a:pathLst>
            </a:custGeom>
            <a:solidFill>
              <a:srgbClr val="149ED9"/>
            </a:solidFill>
          </p:spPr>
          <p:txBody>
            <a:bodyPr wrap="square" lIns="0" tIns="0" rIns="0" bIns="0" rtlCol="0"/>
            <a:lstStyle/>
            <a:p>
              <a:endParaRPr sz="1403"/>
            </a:p>
          </p:txBody>
        </p:sp>
        <p:sp>
          <p:nvSpPr>
            <p:cNvPr id="26" name="object 26"/>
            <p:cNvSpPr/>
            <p:nvPr/>
          </p:nvSpPr>
          <p:spPr>
            <a:xfrm>
              <a:off x="8110715" y="6645376"/>
              <a:ext cx="4057650" cy="194945"/>
            </a:xfrm>
            <a:custGeom>
              <a:avLst/>
              <a:gdLst/>
              <a:ahLst/>
              <a:cxnLst/>
              <a:rect l="l" t="t" r="r" b="b"/>
              <a:pathLst>
                <a:path w="4057650" h="194945">
                  <a:moveTo>
                    <a:pt x="4057269" y="0"/>
                  </a:moveTo>
                  <a:lnTo>
                    <a:pt x="0" y="0"/>
                  </a:lnTo>
                  <a:lnTo>
                    <a:pt x="0" y="194627"/>
                  </a:lnTo>
                  <a:lnTo>
                    <a:pt x="4057269" y="194627"/>
                  </a:lnTo>
                  <a:lnTo>
                    <a:pt x="4057269" y="0"/>
                  </a:lnTo>
                  <a:close/>
                </a:path>
              </a:pathLst>
            </a:custGeom>
            <a:solidFill>
              <a:srgbClr val="F8D10A"/>
            </a:solidFill>
          </p:spPr>
          <p:txBody>
            <a:bodyPr wrap="square" lIns="0" tIns="0" rIns="0" bIns="0" rtlCol="0"/>
            <a:lstStyle/>
            <a:p>
              <a:endParaRPr sz="1403"/>
            </a:p>
          </p:txBody>
        </p:sp>
      </p:grpSp>
      <p:grpSp>
        <p:nvGrpSpPr>
          <p:cNvPr id="28" name="object 28"/>
          <p:cNvGrpSpPr/>
          <p:nvPr/>
        </p:nvGrpSpPr>
        <p:grpSpPr>
          <a:xfrm>
            <a:off x="3308435" y="2418113"/>
            <a:ext cx="1356332" cy="1621618"/>
            <a:chOff x="3300897" y="3059971"/>
            <a:chExt cx="1353820" cy="1618615"/>
          </a:xfrm>
        </p:grpSpPr>
        <p:sp>
          <p:nvSpPr>
            <p:cNvPr id="29" name="object 29"/>
            <p:cNvSpPr/>
            <p:nvPr/>
          </p:nvSpPr>
          <p:spPr>
            <a:xfrm>
              <a:off x="3300897" y="3059971"/>
              <a:ext cx="1250950" cy="809625"/>
            </a:xfrm>
            <a:custGeom>
              <a:avLst/>
              <a:gdLst/>
              <a:ahLst/>
              <a:cxnLst/>
              <a:rect l="l" t="t" r="r" b="b"/>
              <a:pathLst>
                <a:path w="1250950" h="809625">
                  <a:moveTo>
                    <a:pt x="218545" y="0"/>
                  </a:moveTo>
                  <a:lnTo>
                    <a:pt x="176061" y="4955"/>
                  </a:lnTo>
                  <a:lnTo>
                    <a:pt x="135291" y="17891"/>
                  </a:lnTo>
                  <a:lnTo>
                    <a:pt x="97474" y="38541"/>
                  </a:lnTo>
                  <a:lnTo>
                    <a:pt x="63849" y="66636"/>
                  </a:lnTo>
                  <a:lnTo>
                    <a:pt x="35656" y="101912"/>
                  </a:lnTo>
                  <a:lnTo>
                    <a:pt x="15082" y="142103"/>
                  </a:lnTo>
                  <a:lnTo>
                    <a:pt x="3285" y="184298"/>
                  </a:lnTo>
                  <a:lnTo>
                    <a:pt x="0" y="227258"/>
                  </a:lnTo>
                  <a:lnTo>
                    <a:pt x="4958" y="269742"/>
                  </a:lnTo>
                  <a:lnTo>
                    <a:pt x="17896" y="310512"/>
                  </a:lnTo>
                  <a:lnTo>
                    <a:pt x="38547" y="348328"/>
                  </a:lnTo>
                  <a:lnTo>
                    <a:pt x="66645" y="381951"/>
                  </a:lnTo>
                  <a:lnTo>
                    <a:pt x="101925" y="410141"/>
                  </a:lnTo>
                  <a:lnTo>
                    <a:pt x="719449" y="809188"/>
                  </a:lnTo>
                  <a:lnTo>
                    <a:pt x="1010216" y="621304"/>
                  </a:lnTo>
                  <a:lnTo>
                    <a:pt x="1057392" y="598224"/>
                  </a:lnTo>
                  <a:lnTo>
                    <a:pt x="1106950" y="587243"/>
                  </a:lnTo>
                  <a:lnTo>
                    <a:pt x="1156956" y="587829"/>
                  </a:lnTo>
                  <a:lnTo>
                    <a:pt x="1205472" y="599448"/>
                  </a:lnTo>
                  <a:lnTo>
                    <a:pt x="1250563" y="621571"/>
                  </a:lnTo>
                  <a:lnTo>
                    <a:pt x="343898" y="35681"/>
                  </a:lnTo>
                  <a:lnTo>
                    <a:pt x="303703" y="15096"/>
                  </a:lnTo>
                  <a:lnTo>
                    <a:pt x="261506" y="3291"/>
                  </a:lnTo>
                  <a:lnTo>
                    <a:pt x="218545" y="0"/>
                  </a:lnTo>
                  <a:close/>
                </a:path>
              </a:pathLst>
            </a:custGeom>
            <a:solidFill>
              <a:srgbClr val="135DAB"/>
            </a:solidFill>
          </p:spPr>
          <p:txBody>
            <a:bodyPr wrap="square" lIns="0" tIns="0" rIns="0" bIns="0" rtlCol="0"/>
            <a:lstStyle/>
            <a:p>
              <a:endParaRPr sz="1403"/>
            </a:p>
          </p:txBody>
        </p:sp>
        <p:sp>
          <p:nvSpPr>
            <p:cNvPr id="30" name="object 30"/>
            <p:cNvSpPr/>
            <p:nvPr/>
          </p:nvSpPr>
          <p:spPr>
            <a:xfrm>
              <a:off x="3300899" y="3869164"/>
              <a:ext cx="1250950" cy="809625"/>
            </a:xfrm>
            <a:custGeom>
              <a:avLst/>
              <a:gdLst/>
              <a:ahLst/>
              <a:cxnLst/>
              <a:rect l="l" t="t" r="r" b="b"/>
              <a:pathLst>
                <a:path w="1250950" h="809625">
                  <a:moveTo>
                    <a:pt x="719444" y="0"/>
                  </a:moveTo>
                  <a:lnTo>
                    <a:pt x="101906" y="399033"/>
                  </a:lnTo>
                  <a:lnTo>
                    <a:pt x="66635" y="427223"/>
                  </a:lnTo>
                  <a:lnTo>
                    <a:pt x="38542" y="460846"/>
                  </a:lnTo>
                  <a:lnTo>
                    <a:pt x="17894" y="498663"/>
                  </a:lnTo>
                  <a:lnTo>
                    <a:pt x="4957" y="539434"/>
                  </a:lnTo>
                  <a:lnTo>
                    <a:pt x="0" y="581920"/>
                  </a:lnTo>
                  <a:lnTo>
                    <a:pt x="3287" y="624881"/>
                  </a:lnTo>
                  <a:lnTo>
                    <a:pt x="15086" y="667080"/>
                  </a:lnTo>
                  <a:lnTo>
                    <a:pt x="35663" y="707275"/>
                  </a:lnTo>
                  <a:lnTo>
                    <a:pt x="63853" y="742546"/>
                  </a:lnTo>
                  <a:lnTo>
                    <a:pt x="97475" y="770639"/>
                  </a:lnTo>
                  <a:lnTo>
                    <a:pt x="135291" y="791287"/>
                  </a:lnTo>
                  <a:lnTo>
                    <a:pt x="176060" y="804224"/>
                  </a:lnTo>
                  <a:lnTo>
                    <a:pt x="218543" y="809182"/>
                  </a:lnTo>
                  <a:lnTo>
                    <a:pt x="261500" y="805895"/>
                  </a:lnTo>
                  <a:lnTo>
                    <a:pt x="303692" y="794096"/>
                  </a:lnTo>
                  <a:lnTo>
                    <a:pt x="343879" y="773518"/>
                  </a:lnTo>
                  <a:lnTo>
                    <a:pt x="1250519" y="187642"/>
                  </a:lnTo>
                  <a:lnTo>
                    <a:pt x="1205431" y="209749"/>
                  </a:lnTo>
                  <a:lnTo>
                    <a:pt x="1156923" y="221358"/>
                  </a:lnTo>
                  <a:lnTo>
                    <a:pt x="1106929" y="221937"/>
                  </a:lnTo>
                  <a:lnTo>
                    <a:pt x="1057384" y="210960"/>
                  </a:lnTo>
                  <a:lnTo>
                    <a:pt x="1010223" y="187896"/>
                  </a:lnTo>
                  <a:lnTo>
                    <a:pt x="719444" y="0"/>
                  </a:lnTo>
                  <a:close/>
                </a:path>
              </a:pathLst>
            </a:custGeom>
            <a:solidFill>
              <a:srgbClr val="83C9EB"/>
            </a:solidFill>
          </p:spPr>
          <p:txBody>
            <a:bodyPr wrap="square" lIns="0" tIns="0" rIns="0" bIns="0" rtlCol="0"/>
            <a:lstStyle/>
            <a:p>
              <a:endParaRPr sz="1403"/>
            </a:p>
          </p:txBody>
        </p:sp>
        <p:sp>
          <p:nvSpPr>
            <p:cNvPr id="31" name="object 31"/>
            <p:cNvSpPr/>
            <p:nvPr/>
          </p:nvSpPr>
          <p:spPr>
            <a:xfrm>
              <a:off x="4020348" y="3646406"/>
              <a:ext cx="634365" cy="445770"/>
            </a:xfrm>
            <a:custGeom>
              <a:avLst/>
              <a:gdLst/>
              <a:ahLst/>
              <a:cxnLst/>
              <a:rect l="l" t="t" r="r" b="b"/>
              <a:pathLst>
                <a:path w="634364" h="445770">
                  <a:moveTo>
                    <a:pt x="413600" y="0"/>
                  </a:moveTo>
                  <a:lnTo>
                    <a:pt x="361950" y="5511"/>
                  </a:lnTo>
                  <a:lnTo>
                    <a:pt x="322971" y="18213"/>
                  </a:lnTo>
                  <a:lnTo>
                    <a:pt x="296684" y="31749"/>
                  </a:lnTo>
                  <a:lnTo>
                    <a:pt x="293649" y="33007"/>
                  </a:lnTo>
                  <a:lnTo>
                    <a:pt x="0" y="222758"/>
                  </a:lnTo>
                  <a:lnTo>
                    <a:pt x="293725" y="412559"/>
                  </a:lnTo>
                  <a:lnTo>
                    <a:pt x="296875" y="413867"/>
                  </a:lnTo>
                  <a:lnTo>
                    <a:pt x="306616" y="419404"/>
                  </a:lnTo>
                  <a:lnTo>
                    <a:pt x="348891" y="436640"/>
                  </a:lnTo>
                  <a:lnTo>
                    <a:pt x="391744" y="444792"/>
                  </a:lnTo>
                  <a:lnTo>
                    <a:pt x="413397" y="445503"/>
                  </a:lnTo>
                  <a:lnTo>
                    <a:pt x="426783" y="444969"/>
                  </a:lnTo>
                  <a:lnTo>
                    <a:pt x="491464" y="430532"/>
                  </a:lnTo>
                  <a:lnTo>
                    <a:pt x="532015" y="409984"/>
                  </a:lnTo>
                  <a:lnTo>
                    <a:pt x="567261" y="381926"/>
                  </a:lnTo>
                  <a:lnTo>
                    <a:pt x="596404" y="346900"/>
                  </a:lnTo>
                  <a:lnTo>
                    <a:pt x="624235" y="288756"/>
                  </a:lnTo>
                  <a:lnTo>
                    <a:pt x="634187" y="222745"/>
                  </a:lnTo>
                  <a:lnTo>
                    <a:pt x="631633" y="188919"/>
                  </a:lnTo>
                  <a:lnTo>
                    <a:pt x="612332" y="126426"/>
                  </a:lnTo>
                  <a:lnTo>
                    <a:pt x="567274" y="63587"/>
                  </a:lnTo>
                  <a:lnTo>
                    <a:pt x="532009" y="35502"/>
                  </a:lnTo>
                  <a:lnTo>
                    <a:pt x="491428" y="14943"/>
                  </a:lnTo>
                  <a:lnTo>
                    <a:pt x="446595" y="2908"/>
                  </a:lnTo>
                  <a:lnTo>
                    <a:pt x="426681" y="520"/>
                  </a:lnTo>
                  <a:lnTo>
                    <a:pt x="413600" y="0"/>
                  </a:lnTo>
                  <a:close/>
                </a:path>
              </a:pathLst>
            </a:custGeom>
            <a:solidFill>
              <a:srgbClr val="46A2D7"/>
            </a:solidFill>
          </p:spPr>
          <p:txBody>
            <a:bodyPr wrap="square" lIns="0" tIns="0" rIns="0" bIns="0" rtlCol="0"/>
            <a:lstStyle/>
            <a:p>
              <a:endParaRPr sz="1403"/>
            </a:p>
          </p:txBody>
        </p:sp>
      </p:grpSp>
      <p:pic>
        <p:nvPicPr>
          <p:cNvPr id="32" name="object 32"/>
          <p:cNvPicPr/>
          <p:nvPr/>
        </p:nvPicPr>
        <p:blipFill>
          <a:blip r:embed="rId3" cstate="print"/>
          <a:stretch>
            <a:fillRect/>
          </a:stretch>
        </p:blipFill>
        <p:spPr>
          <a:xfrm>
            <a:off x="294056" y="146321"/>
            <a:ext cx="1053887" cy="1181734"/>
          </a:xfrm>
          <a:prstGeom prst="rect">
            <a:avLst/>
          </a:prstGeom>
        </p:spPr>
      </p:pic>
      <p:sp>
        <p:nvSpPr>
          <p:cNvPr id="33" name="object 33"/>
          <p:cNvSpPr txBox="1"/>
          <p:nvPr/>
        </p:nvSpPr>
        <p:spPr>
          <a:xfrm>
            <a:off x="352436" y="1403387"/>
            <a:ext cx="946633" cy="141005"/>
          </a:xfrm>
          <a:prstGeom prst="rect">
            <a:avLst/>
          </a:prstGeom>
        </p:spPr>
        <p:txBody>
          <a:bodyPr vert="horz" wrap="square" lIns="0" tIns="17177" rIns="0" bIns="0" rtlCol="0">
            <a:spAutoFit/>
          </a:bodyPr>
          <a:lstStyle/>
          <a:p>
            <a:pPr marL="12724">
              <a:spcBef>
                <a:spcPts val="135"/>
              </a:spcBef>
            </a:pPr>
            <a:r>
              <a:rPr sz="802" b="1" spc="-55" dirty="0">
                <a:latin typeface="Trebuchet MS"/>
                <a:cs typeface="Trebuchet MS"/>
              </a:rPr>
              <a:t>REPUBLIC</a:t>
            </a:r>
            <a:r>
              <a:rPr sz="802" b="1" spc="-75" dirty="0">
                <a:latin typeface="Trebuchet MS"/>
                <a:cs typeface="Trebuchet MS"/>
              </a:rPr>
              <a:t> </a:t>
            </a:r>
            <a:r>
              <a:rPr sz="802" b="1" spc="-90" dirty="0">
                <a:latin typeface="Trebuchet MS"/>
                <a:cs typeface="Trebuchet MS"/>
              </a:rPr>
              <a:t>OF</a:t>
            </a:r>
            <a:r>
              <a:rPr sz="802" b="1" spc="-75" dirty="0">
                <a:latin typeface="Trebuchet MS"/>
                <a:cs typeface="Trebuchet MS"/>
              </a:rPr>
              <a:t> </a:t>
            </a:r>
            <a:r>
              <a:rPr sz="802" b="1" spc="-65" dirty="0">
                <a:latin typeface="Trebuchet MS"/>
                <a:cs typeface="Trebuchet MS"/>
              </a:rPr>
              <a:t>RWANDA</a:t>
            </a:r>
            <a:endParaRPr sz="802" dirty="0">
              <a:latin typeface="Trebuchet MS"/>
              <a:cs typeface="Trebuchet MS"/>
            </a:endParaRPr>
          </a:p>
        </p:txBody>
      </p:sp>
      <p:sp>
        <p:nvSpPr>
          <p:cNvPr id="34" name="object 34"/>
          <p:cNvSpPr txBox="1"/>
          <p:nvPr/>
        </p:nvSpPr>
        <p:spPr>
          <a:xfrm>
            <a:off x="2125579" y="2894610"/>
            <a:ext cx="9657007" cy="612818"/>
          </a:xfrm>
          <a:prstGeom prst="rect">
            <a:avLst/>
          </a:prstGeom>
        </p:spPr>
        <p:txBody>
          <a:bodyPr vert="horz" wrap="square" lIns="0" tIns="11451" rIns="0" bIns="0" rtlCol="0">
            <a:spAutoFit/>
          </a:bodyPr>
          <a:lstStyle/>
          <a:p>
            <a:pPr marL="3588205" marR="1495085">
              <a:spcBef>
                <a:spcPts val="90"/>
              </a:spcBef>
            </a:pPr>
            <a:r>
              <a:rPr lang="en-US" sz="3907" b="1" spc="-410" dirty="0">
                <a:solidFill>
                  <a:srgbClr val="135DAB"/>
                </a:solidFill>
                <a:latin typeface="Trebuchet MS"/>
                <a:cs typeface="Trebuchet MS"/>
              </a:rPr>
              <a:t>Real economic activities</a:t>
            </a:r>
          </a:p>
        </p:txBody>
      </p:sp>
    </p:spTree>
    <p:extLst>
      <p:ext uri="{BB962C8B-B14F-4D97-AF65-F5344CB8AC3E}">
        <p14:creationId xmlns:p14="http://schemas.microsoft.com/office/powerpoint/2010/main" val="1597196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p:nvPr/>
        </p:nvSpPr>
        <p:spPr>
          <a:xfrm>
            <a:off x="11404569" y="391250"/>
            <a:ext cx="787588" cy="583375"/>
          </a:xfrm>
          <a:custGeom>
            <a:avLst/>
            <a:gdLst/>
            <a:ahLst/>
            <a:cxnLst/>
            <a:rect l="l" t="t" r="r" b="b"/>
            <a:pathLst>
              <a:path w="786129" h="582294">
                <a:moveTo>
                  <a:pt x="785945" y="0"/>
                </a:moveTo>
                <a:lnTo>
                  <a:pt x="2146" y="0"/>
                </a:lnTo>
                <a:lnTo>
                  <a:pt x="20952" y="44715"/>
                </a:lnTo>
                <a:lnTo>
                  <a:pt x="36652" y="90958"/>
                </a:lnTo>
                <a:lnTo>
                  <a:pt x="49106" y="138603"/>
                </a:lnTo>
                <a:lnTo>
                  <a:pt x="58173" y="187522"/>
                </a:lnTo>
                <a:lnTo>
                  <a:pt x="63716" y="237591"/>
                </a:lnTo>
                <a:lnTo>
                  <a:pt x="65595" y="288683"/>
                </a:lnTo>
                <a:lnTo>
                  <a:pt x="63654" y="340682"/>
                </a:lnTo>
                <a:lnTo>
                  <a:pt x="57925" y="391623"/>
                </a:lnTo>
                <a:lnTo>
                  <a:pt x="48552" y="441371"/>
                </a:lnTo>
                <a:lnTo>
                  <a:pt x="35678" y="489790"/>
                </a:lnTo>
                <a:lnTo>
                  <a:pt x="19446" y="536746"/>
                </a:lnTo>
                <a:lnTo>
                  <a:pt x="0" y="582104"/>
                </a:lnTo>
                <a:lnTo>
                  <a:pt x="785945" y="582104"/>
                </a:lnTo>
                <a:lnTo>
                  <a:pt x="785945" y="0"/>
                </a:lnTo>
                <a:close/>
              </a:path>
            </a:pathLst>
          </a:custGeom>
          <a:solidFill>
            <a:srgbClr val="2C5CA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3" b="0" i="0" u="none" strike="noStrike" kern="0" cap="none" spc="0" normalizeH="0" baseline="0" noProof="0">
              <a:ln>
                <a:noFill/>
              </a:ln>
              <a:solidFill>
                <a:srgbClr val="000000"/>
              </a:solidFill>
              <a:effectLst/>
              <a:uLnTx/>
              <a:uFillTx/>
              <a:latin typeface="Arial"/>
              <a:cs typeface="Arial"/>
              <a:sym typeface="Arial"/>
            </a:endParaRPr>
          </a:p>
        </p:txBody>
      </p:sp>
      <p:grpSp>
        <p:nvGrpSpPr>
          <p:cNvPr id="12" name="object 12"/>
          <p:cNvGrpSpPr/>
          <p:nvPr/>
        </p:nvGrpSpPr>
        <p:grpSpPr>
          <a:xfrm>
            <a:off x="1414" y="6657705"/>
            <a:ext cx="12191081" cy="195307"/>
            <a:chOff x="0" y="6645376"/>
            <a:chExt cx="12168505" cy="194945"/>
          </a:xfrm>
        </p:grpSpPr>
        <p:sp>
          <p:nvSpPr>
            <p:cNvPr id="13" name="object 13"/>
            <p:cNvSpPr/>
            <p:nvPr/>
          </p:nvSpPr>
          <p:spPr>
            <a:xfrm>
              <a:off x="0" y="6645376"/>
              <a:ext cx="4050029" cy="194945"/>
            </a:xfrm>
            <a:custGeom>
              <a:avLst/>
              <a:gdLst/>
              <a:ahLst/>
              <a:cxnLst/>
              <a:rect l="l" t="t" r="r" b="b"/>
              <a:pathLst>
                <a:path w="4050029" h="194945">
                  <a:moveTo>
                    <a:pt x="4049890" y="0"/>
                  </a:moveTo>
                  <a:lnTo>
                    <a:pt x="0" y="0"/>
                  </a:lnTo>
                  <a:lnTo>
                    <a:pt x="0" y="194627"/>
                  </a:lnTo>
                  <a:lnTo>
                    <a:pt x="4049890" y="194627"/>
                  </a:lnTo>
                  <a:lnTo>
                    <a:pt x="4049890" y="0"/>
                  </a:lnTo>
                  <a:close/>
                </a:path>
              </a:pathLst>
            </a:custGeom>
            <a:solidFill>
              <a:srgbClr val="2C5CA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3" b="0" i="0" u="none" strike="noStrike" kern="0" cap="none" spc="0" normalizeH="0" baseline="0" noProof="0">
                <a:ln>
                  <a:noFill/>
                </a:ln>
                <a:solidFill>
                  <a:srgbClr val="000000"/>
                </a:solidFill>
                <a:effectLst/>
                <a:uLnTx/>
                <a:uFillTx/>
                <a:latin typeface="Arial"/>
                <a:cs typeface="Arial"/>
                <a:sym typeface="Arial"/>
              </a:endParaRPr>
            </a:p>
          </p:txBody>
        </p:sp>
        <p:sp>
          <p:nvSpPr>
            <p:cNvPr id="14" name="object 14"/>
            <p:cNvSpPr/>
            <p:nvPr/>
          </p:nvSpPr>
          <p:spPr>
            <a:xfrm>
              <a:off x="4049890" y="6645376"/>
              <a:ext cx="4068445" cy="194945"/>
            </a:xfrm>
            <a:custGeom>
              <a:avLst/>
              <a:gdLst/>
              <a:ahLst/>
              <a:cxnLst/>
              <a:rect l="l" t="t" r="r" b="b"/>
              <a:pathLst>
                <a:path w="4068445" h="194945">
                  <a:moveTo>
                    <a:pt x="4068229" y="0"/>
                  </a:moveTo>
                  <a:lnTo>
                    <a:pt x="0" y="0"/>
                  </a:lnTo>
                  <a:lnTo>
                    <a:pt x="0" y="194627"/>
                  </a:lnTo>
                  <a:lnTo>
                    <a:pt x="4068229" y="194627"/>
                  </a:lnTo>
                  <a:lnTo>
                    <a:pt x="4068229" y="0"/>
                  </a:lnTo>
                  <a:close/>
                </a:path>
              </a:pathLst>
            </a:custGeom>
            <a:solidFill>
              <a:srgbClr val="149ED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3" b="0" i="0" u="none" strike="noStrike" kern="0" cap="none" spc="0" normalizeH="0" baseline="0" noProof="0">
                <a:ln>
                  <a:noFill/>
                </a:ln>
                <a:solidFill>
                  <a:srgbClr val="000000"/>
                </a:solidFill>
                <a:effectLst/>
                <a:uLnTx/>
                <a:uFillTx/>
                <a:latin typeface="Arial"/>
                <a:cs typeface="Arial"/>
                <a:sym typeface="Arial"/>
              </a:endParaRPr>
            </a:p>
          </p:txBody>
        </p:sp>
        <p:sp>
          <p:nvSpPr>
            <p:cNvPr id="15" name="object 15"/>
            <p:cNvSpPr/>
            <p:nvPr/>
          </p:nvSpPr>
          <p:spPr>
            <a:xfrm>
              <a:off x="8118119" y="6645376"/>
              <a:ext cx="4050029" cy="194945"/>
            </a:xfrm>
            <a:custGeom>
              <a:avLst/>
              <a:gdLst/>
              <a:ahLst/>
              <a:cxnLst/>
              <a:rect l="l" t="t" r="r" b="b"/>
              <a:pathLst>
                <a:path w="4050029" h="194945">
                  <a:moveTo>
                    <a:pt x="4049864" y="0"/>
                  </a:moveTo>
                  <a:lnTo>
                    <a:pt x="0" y="0"/>
                  </a:lnTo>
                  <a:lnTo>
                    <a:pt x="0" y="194627"/>
                  </a:lnTo>
                  <a:lnTo>
                    <a:pt x="4049864" y="194627"/>
                  </a:lnTo>
                  <a:lnTo>
                    <a:pt x="4049864" y="0"/>
                  </a:lnTo>
                  <a:close/>
                </a:path>
              </a:pathLst>
            </a:custGeom>
            <a:solidFill>
              <a:srgbClr val="F8D10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3" b="0" i="0" u="none" strike="noStrike" kern="0" cap="none" spc="0" normalizeH="0" baseline="0" noProof="0">
                <a:ln>
                  <a:noFill/>
                </a:ln>
                <a:solidFill>
                  <a:srgbClr val="000000"/>
                </a:solidFill>
                <a:effectLst/>
                <a:uLnTx/>
                <a:uFillTx/>
                <a:latin typeface="Arial"/>
                <a:cs typeface="Arial"/>
                <a:sym typeface="Arial"/>
              </a:endParaRPr>
            </a:p>
          </p:txBody>
        </p:sp>
      </p:grpSp>
      <p:pic>
        <p:nvPicPr>
          <p:cNvPr id="16" name="object 16"/>
          <p:cNvPicPr/>
          <p:nvPr/>
        </p:nvPicPr>
        <p:blipFill>
          <a:blip r:embed="rId3" cstate="print"/>
          <a:stretch>
            <a:fillRect/>
          </a:stretch>
        </p:blipFill>
        <p:spPr>
          <a:xfrm>
            <a:off x="723420" y="424164"/>
            <a:ext cx="272814" cy="326002"/>
          </a:xfrm>
          <a:prstGeom prst="rect">
            <a:avLst/>
          </a:prstGeom>
        </p:spPr>
      </p:pic>
      <p:sp>
        <p:nvSpPr>
          <p:cNvPr id="44" name="object 44"/>
          <p:cNvSpPr txBox="1">
            <a:spLocks noGrp="1"/>
          </p:cNvSpPr>
          <p:nvPr>
            <p:ph type="title"/>
          </p:nvPr>
        </p:nvSpPr>
        <p:spPr>
          <a:xfrm>
            <a:off x="1173676" y="362616"/>
            <a:ext cx="9421793" cy="518115"/>
          </a:xfrm>
          <a:prstGeom prst="rect">
            <a:avLst/>
          </a:prstGeom>
        </p:spPr>
        <p:txBody>
          <a:bodyPr spcFirstLastPara="1" vert="horz" wrap="square" lIns="0" tIns="12724" rIns="0" bIns="0" rtlCol="0" anchor="ctr" anchorCtr="0">
            <a:spAutoFit/>
          </a:bodyPr>
          <a:lstStyle/>
          <a:p>
            <a:pPr marL="12724">
              <a:spcBef>
                <a:spcPts val="100"/>
              </a:spcBef>
            </a:pPr>
            <a:r>
              <a:rPr lang="en-US" sz="3200" spc="-260" dirty="0">
                <a:solidFill>
                  <a:srgbClr val="0070C0"/>
                </a:solidFill>
                <a:latin typeface="Trebuchet MS"/>
                <a:cs typeface="Trebuchet MS"/>
              </a:rPr>
              <a:t>     </a:t>
            </a:r>
            <a:r>
              <a:rPr lang="en-US" sz="3200" spc="-260" dirty="0">
                <a:solidFill>
                  <a:srgbClr val="0070C0"/>
                </a:solidFill>
                <a:latin typeface="Bahnschrift" panose="020B0502040204020203" pitchFamily="34" charset="0"/>
                <a:cs typeface="Trebuchet MS"/>
              </a:rPr>
              <a:t>Developments: 2025</a:t>
            </a:r>
            <a:endParaRPr sz="3200" dirty="0">
              <a:solidFill>
                <a:schemeClr val="tx2"/>
              </a:solidFill>
              <a:latin typeface="Trebuchet MS"/>
              <a:cs typeface="Trebuchet MS"/>
            </a:endParaRPr>
          </a:p>
        </p:txBody>
      </p:sp>
      <p:sp>
        <p:nvSpPr>
          <p:cNvPr id="8" name="TextBox 7">
            <a:extLst>
              <a:ext uri="{FF2B5EF4-FFF2-40B4-BE49-F238E27FC236}">
                <a16:creationId xmlns:a16="http://schemas.microsoft.com/office/drawing/2014/main" id="{0563CE99-9480-C0FE-E97A-377B605B9469}"/>
              </a:ext>
            </a:extLst>
          </p:cNvPr>
          <p:cNvSpPr txBox="1"/>
          <p:nvPr/>
        </p:nvSpPr>
        <p:spPr>
          <a:xfrm>
            <a:off x="6455507" y="1639917"/>
            <a:ext cx="5523167" cy="4152419"/>
          </a:xfrm>
          <a:prstGeom prst="rect">
            <a:avLst/>
          </a:prstGeom>
          <a:noFill/>
          <a:ln>
            <a:solidFill>
              <a:schemeClr val="bg1">
                <a:lumMod val="95000"/>
              </a:schemeClr>
            </a:solidFill>
          </a:ln>
        </p:spPr>
        <p:txBody>
          <a:bodyPr wrap="square" rtlCol="0">
            <a:spAutoFit/>
          </a:bodyPr>
          <a:lstStyle/>
          <a:p>
            <a:pPr lvl="0" algn="just">
              <a:lnSpc>
                <a:spcPct val="150000"/>
              </a:lnSpc>
              <a:defRPr/>
            </a:pPr>
            <a:r>
              <a:rPr lang="en-US" sz="2000" b="1" dirty="0">
                <a:solidFill>
                  <a:srgbClr val="375FA0">
                    <a:lumMod val="60000"/>
                    <a:lumOff val="40000"/>
                  </a:srgbClr>
                </a:solidFill>
                <a:latin typeface="Bahnschrift" panose="020B0502040204020203" pitchFamily="34" charset="0"/>
                <a:ea typeface="Calibri" panose="020F0502020204030204" pitchFamily="34" charset="0"/>
                <a:cs typeface="Calibri" panose="020F0502020204030204" pitchFamily="34" charset="0"/>
              </a:rPr>
              <a:t>2025 H1: 7.2% </a:t>
            </a:r>
          </a:p>
          <a:p>
            <a:pPr marL="285750" lvl="0" indent="-285750" algn="just" defTabSz="914400" eaLnBrk="1" fontAlgn="auto" latinLnBrk="0" hangingPunct="1">
              <a:lnSpc>
                <a:spcPct val="150000"/>
              </a:lnSpc>
              <a:buSzTx/>
              <a:buFont typeface="Wingdings" panose="05000000000000000000" pitchFamily="2" charset="2"/>
              <a:buChar char="§"/>
              <a:tabLst/>
              <a:defRPr/>
            </a:pPr>
            <a:r>
              <a:rPr lang="en-US" sz="1800" b="1" dirty="0">
                <a:solidFill>
                  <a:schemeClr val="tx1"/>
                </a:solidFill>
                <a:latin typeface="Bahnschrift Light" panose="020B0502040204020203" pitchFamily="34" charset="0"/>
              </a:rPr>
              <a:t>agriculture's robust contribution</a:t>
            </a:r>
          </a:p>
          <a:p>
            <a:pPr lvl="3" defTabSz="914400" eaLnBrk="1" fontAlgn="auto" latinLnBrk="0" hangingPunct="1">
              <a:buSzTx/>
              <a:tabLst/>
              <a:defRPr/>
            </a:pPr>
            <a:r>
              <a:rPr lang="en-US" sz="1800" b="1" dirty="0">
                <a:solidFill>
                  <a:schemeClr val="tx1"/>
                </a:solidFill>
                <a:latin typeface="Bahnschrift Light" panose="020B0502040204020203" pitchFamily="34" charset="0"/>
              </a:rPr>
              <a:t>               - </a:t>
            </a:r>
            <a:r>
              <a:rPr lang="en-US" dirty="0">
                <a:latin typeface="Bahnschrift Light" panose="020B0502040204020203" pitchFamily="34" charset="0"/>
              </a:rPr>
              <a:t>strong performance in exports i.e., coffee</a:t>
            </a:r>
          </a:p>
          <a:p>
            <a:pPr marL="285750" lvl="0" indent="-285750" algn="just" defTabSz="914400" eaLnBrk="1" fontAlgn="auto" latinLnBrk="0" hangingPunct="1">
              <a:lnSpc>
                <a:spcPct val="150000"/>
              </a:lnSpc>
              <a:buSzTx/>
              <a:buFont typeface="Wingdings" panose="05000000000000000000" pitchFamily="2" charset="2"/>
              <a:buChar char="§"/>
              <a:tabLst/>
              <a:defRPr/>
            </a:pPr>
            <a:r>
              <a:rPr lang="en-US" sz="1800" b="1" dirty="0">
                <a:solidFill>
                  <a:schemeClr val="tx1"/>
                </a:solidFill>
                <a:latin typeface="Bahnschrift Light" panose="020B0502040204020203" pitchFamily="34" charset="0"/>
              </a:rPr>
              <a:t>services sector growth momentum:</a:t>
            </a:r>
          </a:p>
          <a:p>
            <a:pPr lvl="0" algn="just" defTabSz="914400" eaLnBrk="1" fontAlgn="auto" latinLnBrk="0" hangingPunct="1">
              <a:lnSpc>
                <a:spcPct val="150000"/>
              </a:lnSpc>
              <a:buSzTx/>
              <a:tabLst/>
              <a:defRPr/>
            </a:pPr>
            <a:r>
              <a:rPr lang="en-US" sz="1800" b="1" dirty="0">
                <a:solidFill>
                  <a:schemeClr val="tx1"/>
                </a:solidFill>
                <a:latin typeface="Bahnschrift Light" panose="020B0502040204020203" pitchFamily="34" charset="0"/>
              </a:rPr>
              <a:t>                 </a:t>
            </a:r>
            <a:r>
              <a:rPr lang="en-US" dirty="0">
                <a:latin typeface="Bahnschrift Light" panose="020B0502040204020203" pitchFamily="34" charset="0"/>
              </a:rPr>
              <a:t>-trade and telecommunications </a:t>
            </a:r>
          </a:p>
          <a:p>
            <a:pPr marL="285750" lvl="0" indent="-285750" algn="just" defTabSz="914400" eaLnBrk="1" fontAlgn="auto" latinLnBrk="0" hangingPunct="1">
              <a:lnSpc>
                <a:spcPct val="150000"/>
              </a:lnSpc>
              <a:buSzTx/>
              <a:buFont typeface="Wingdings" panose="05000000000000000000" pitchFamily="2" charset="2"/>
              <a:buChar char="§"/>
              <a:tabLst/>
              <a:defRPr/>
            </a:pPr>
            <a:endParaRPr lang="en-US" sz="1800" b="1" dirty="0">
              <a:solidFill>
                <a:schemeClr val="tx1"/>
              </a:solidFill>
              <a:latin typeface="Bahnschrift Light" panose="020B0502040204020203" pitchFamily="34" charset="0"/>
            </a:endParaRPr>
          </a:p>
          <a:p>
            <a:pPr algn="just">
              <a:lnSpc>
                <a:spcPct val="150000"/>
              </a:lnSpc>
              <a:defRPr/>
            </a:pPr>
            <a:r>
              <a:rPr lang="en-US" sz="2000" b="1" dirty="0">
                <a:solidFill>
                  <a:srgbClr val="375FA0">
                    <a:lumMod val="60000"/>
                    <a:lumOff val="40000"/>
                  </a:srgbClr>
                </a:solidFill>
                <a:latin typeface="Bahnschrift" panose="020B0502040204020203" pitchFamily="34" charset="0"/>
                <a:ea typeface="Calibri" panose="020F0502020204030204" pitchFamily="34" charset="0"/>
                <a:cs typeface="Calibri" panose="020F0502020204030204" pitchFamily="34" charset="0"/>
              </a:rPr>
              <a:t>2025 Q2: 7.8% </a:t>
            </a:r>
          </a:p>
          <a:p>
            <a:pPr marL="285750" indent="-285750" algn="just">
              <a:lnSpc>
                <a:spcPct val="150000"/>
              </a:lnSpc>
              <a:buFont typeface="Wingdings" panose="05000000000000000000" pitchFamily="2" charset="2"/>
              <a:buChar char="§"/>
              <a:defRPr/>
            </a:pPr>
            <a:r>
              <a:rPr lang="en-US" sz="1800" b="1" dirty="0">
                <a:solidFill>
                  <a:schemeClr val="tx1"/>
                </a:solidFill>
                <a:latin typeface="Bahnschrift Light" panose="020B0502040204020203" pitchFamily="34" charset="0"/>
              </a:rPr>
              <a:t>agriculture: </a:t>
            </a:r>
            <a:r>
              <a:rPr lang="en-US" dirty="0">
                <a:latin typeface="Bahnschrift Light" panose="020B0502040204020203" pitchFamily="34" charset="0"/>
              </a:rPr>
              <a:t>export crops</a:t>
            </a:r>
          </a:p>
          <a:p>
            <a:pPr marL="285750" indent="-285750" algn="just">
              <a:lnSpc>
                <a:spcPct val="150000"/>
              </a:lnSpc>
              <a:buFont typeface="Wingdings" panose="05000000000000000000" pitchFamily="2" charset="2"/>
              <a:buChar char="§"/>
              <a:defRPr/>
            </a:pPr>
            <a:r>
              <a:rPr lang="en-US" sz="1800" b="1" dirty="0">
                <a:solidFill>
                  <a:schemeClr val="tx1"/>
                </a:solidFill>
                <a:latin typeface="Bahnschrift Light" panose="020B0502040204020203" pitchFamily="34" charset="0"/>
              </a:rPr>
              <a:t>industry : </a:t>
            </a:r>
            <a:r>
              <a:rPr lang="en-US" dirty="0">
                <a:latin typeface="Bahnschrift Light" panose="020B0502040204020203" pitchFamily="34" charset="0"/>
              </a:rPr>
              <a:t>manufacturing &amp; construction.</a:t>
            </a:r>
          </a:p>
          <a:p>
            <a:pPr marL="285750" indent="-285750" algn="just">
              <a:lnSpc>
                <a:spcPct val="150000"/>
              </a:lnSpc>
              <a:buFont typeface="Wingdings" panose="05000000000000000000" pitchFamily="2" charset="2"/>
              <a:buChar char="§"/>
              <a:defRPr/>
            </a:pPr>
            <a:r>
              <a:rPr lang="en-US" sz="1800" b="1" dirty="0">
                <a:solidFill>
                  <a:schemeClr val="tx1"/>
                </a:solidFill>
                <a:latin typeface="Bahnschrift Light" panose="020B0502040204020203" pitchFamily="34" charset="0"/>
              </a:rPr>
              <a:t>services: </a:t>
            </a:r>
            <a:r>
              <a:rPr lang="en-US" dirty="0">
                <a:latin typeface="Bahnschrift Light" panose="020B0502040204020203" pitchFamily="34" charset="0"/>
              </a:rPr>
              <a:t>trade &amp; hotel services</a:t>
            </a:r>
          </a:p>
        </p:txBody>
      </p:sp>
      <p:graphicFrame>
        <p:nvGraphicFramePr>
          <p:cNvPr id="6" name="Object 5">
            <a:extLst>
              <a:ext uri="{FF2B5EF4-FFF2-40B4-BE49-F238E27FC236}">
                <a16:creationId xmlns:a16="http://schemas.microsoft.com/office/drawing/2014/main" id="{9B9CC60B-E490-E038-AAE2-9D9E247429B8}"/>
              </a:ext>
            </a:extLst>
          </p:cNvPr>
          <p:cNvGraphicFramePr>
            <a:graphicFrameLocks noChangeAspect="1"/>
          </p:cNvGraphicFramePr>
          <p:nvPr/>
        </p:nvGraphicFramePr>
        <p:xfrm>
          <a:off x="213326" y="1336431"/>
          <a:ext cx="6054612" cy="4767384"/>
        </p:xfrm>
        <a:graphic>
          <a:graphicData uri="http://schemas.openxmlformats.org/presentationml/2006/ole">
            <mc:AlternateContent xmlns:mc="http://schemas.openxmlformats.org/markup-compatibility/2006">
              <mc:Choice xmlns:v="urn:schemas-microsoft-com:vml" Requires="v">
                <p:oleObj name="Worksheet" r:id="rId4" imgW="4397448" imgH="4397306" progId="Excel.Sheet.12">
                  <p:embed/>
                </p:oleObj>
              </mc:Choice>
              <mc:Fallback>
                <p:oleObj name="Worksheet" r:id="rId4" imgW="4397448" imgH="4397306" progId="Excel.Sheet.12">
                  <p:embed/>
                  <p:pic>
                    <p:nvPicPr>
                      <p:cNvPr id="6" name="Object 5">
                        <a:extLst>
                          <a:ext uri="{FF2B5EF4-FFF2-40B4-BE49-F238E27FC236}">
                            <a16:creationId xmlns:a16="http://schemas.microsoft.com/office/drawing/2014/main" id="{9B9CC60B-E490-E038-AAE2-9D9E247429B8}"/>
                          </a:ext>
                        </a:extLst>
                      </p:cNvPr>
                      <p:cNvPicPr/>
                      <p:nvPr/>
                    </p:nvPicPr>
                    <p:blipFill>
                      <a:blip r:embed="rId5"/>
                      <a:stretch>
                        <a:fillRect/>
                      </a:stretch>
                    </p:blipFill>
                    <p:spPr>
                      <a:xfrm>
                        <a:off x="213326" y="1336431"/>
                        <a:ext cx="6054612" cy="4767384"/>
                      </a:xfrm>
                      <a:prstGeom prst="rect">
                        <a:avLst/>
                      </a:prstGeom>
                    </p:spPr>
                  </p:pic>
                </p:oleObj>
              </mc:Fallback>
            </mc:AlternateContent>
          </a:graphicData>
        </a:graphic>
      </p:graphicFrame>
    </p:spTree>
    <p:extLst>
      <p:ext uri="{BB962C8B-B14F-4D97-AF65-F5344CB8AC3E}">
        <p14:creationId xmlns:p14="http://schemas.microsoft.com/office/powerpoint/2010/main" val="825076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p:nvPr/>
        </p:nvSpPr>
        <p:spPr>
          <a:xfrm>
            <a:off x="11404569" y="391250"/>
            <a:ext cx="787588" cy="583375"/>
          </a:xfrm>
          <a:custGeom>
            <a:avLst/>
            <a:gdLst/>
            <a:ahLst/>
            <a:cxnLst/>
            <a:rect l="l" t="t" r="r" b="b"/>
            <a:pathLst>
              <a:path w="786129" h="582294">
                <a:moveTo>
                  <a:pt x="785945" y="0"/>
                </a:moveTo>
                <a:lnTo>
                  <a:pt x="2146" y="0"/>
                </a:lnTo>
                <a:lnTo>
                  <a:pt x="20952" y="44715"/>
                </a:lnTo>
                <a:lnTo>
                  <a:pt x="36652" y="90958"/>
                </a:lnTo>
                <a:lnTo>
                  <a:pt x="49106" y="138603"/>
                </a:lnTo>
                <a:lnTo>
                  <a:pt x="58173" y="187522"/>
                </a:lnTo>
                <a:lnTo>
                  <a:pt x="63716" y="237591"/>
                </a:lnTo>
                <a:lnTo>
                  <a:pt x="65595" y="288683"/>
                </a:lnTo>
                <a:lnTo>
                  <a:pt x="63654" y="340682"/>
                </a:lnTo>
                <a:lnTo>
                  <a:pt x="57925" y="391623"/>
                </a:lnTo>
                <a:lnTo>
                  <a:pt x="48552" y="441371"/>
                </a:lnTo>
                <a:lnTo>
                  <a:pt x="35678" y="489790"/>
                </a:lnTo>
                <a:lnTo>
                  <a:pt x="19446" y="536746"/>
                </a:lnTo>
                <a:lnTo>
                  <a:pt x="0" y="582104"/>
                </a:lnTo>
                <a:lnTo>
                  <a:pt x="785945" y="582104"/>
                </a:lnTo>
                <a:lnTo>
                  <a:pt x="785945" y="0"/>
                </a:lnTo>
                <a:close/>
              </a:path>
            </a:pathLst>
          </a:custGeom>
          <a:solidFill>
            <a:srgbClr val="2C5CA9"/>
          </a:solidFill>
        </p:spPr>
        <p:txBody>
          <a:bodyPr wrap="square" lIns="0" tIns="0" rIns="0" bIns="0" rtlCol="0"/>
          <a:lstStyle/>
          <a:p>
            <a:endParaRPr sz="1403"/>
          </a:p>
        </p:txBody>
      </p:sp>
      <p:grpSp>
        <p:nvGrpSpPr>
          <p:cNvPr id="12" name="object 12"/>
          <p:cNvGrpSpPr/>
          <p:nvPr/>
        </p:nvGrpSpPr>
        <p:grpSpPr>
          <a:xfrm>
            <a:off x="-11309" y="6662694"/>
            <a:ext cx="12191081" cy="195307"/>
            <a:chOff x="0" y="6645376"/>
            <a:chExt cx="12168505" cy="194945"/>
          </a:xfrm>
        </p:grpSpPr>
        <p:sp>
          <p:nvSpPr>
            <p:cNvPr id="13" name="object 13"/>
            <p:cNvSpPr/>
            <p:nvPr/>
          </p:nvSpPr>
          <p:spPr>
            <a:xfrm>
              <a:off x="0" y="6645376"/>
              <a:ext cx="4050029" cy="194945"/>
            </a:xfrm>
            <a:custGeom>
              <a:avLst/>
              <a:gdLst/>
              <a:ahLst/>
              <a:cxnLst/>
              <a:rect l="l" t="t" r="r" b="b"/>
              <a:pathLst>
                <a:path w="4050029" h="194945">
                  <a:moveTo>
                    <a:pt x="4049890" y="0"/>
                  </a:moveTo>
                  <a:lnTo>
                    <a:pt x="0" y="0"/>
                  </a:lnTo>
                  <a:lnTo>
                    <a:pt x="0" y="194627"/>
                  </a:lnTo>
                  <a:lnTo>
                    <a:pt x="4049890" y="194627"/>
                  </a:lnTo>
                  <a:lnTo>
                    <a:pt x="4049890" y="0"/>
                  </a:lnTo>
                  <a:close/>
                </a:path>
              </a:pathLst>
            </a:custGeom>
            <a:solidFill>
              <a:srgbClr val="2C5CA9"/>
            </a:solidFill>
          </p:spPr>
          <p:txBody>
            <a:bodyPr wrap="square" lIns="0" tIns="0" rIns="0" bIns="0" rtlCol="0"/>
            <a:lstStyle/>
            <a:p>
              <a:endParaRPr sz="1403"/>
            </a:p>
          </p:txBody>
        </p:sp>
        <p:sp>
          <p:nvSpPr>
            <p:cNvPr id="14" name="object 14"/>
            <p:cNvSpPr/>
            <p:nvPr/>
          </p:nvSpPr>
          <p:spPr>
            <a:xfrm>
              <a:off x="4049890" y="6645376"/>
              <a:ext cx="4068445" cy="194945"/>
            </a:xfrm>
            <a:custGeom>
              <a:avLst/>
              <a:gdLst/>
              <a:ahLst/>
              <a:cxnLst/>
              <a:rect l="l" t="t" r="r" b="b"/>
              <a:pathLst>
                <a:path w="4068445" h="194945">
                  <a:moveTo>
                    <a:pt x="4068229" y="0"/>
                  </a:moveTo>
                  <a:lnTo>
                    <a:pt x="0" y="0"/>
                  </a:lnTo>
                  <a:lnTo>
                    <a:pt x="0" y="194627"/>
                  </a:lnTo>
                  <a:lnTo>
                    <a:pt x="4068229" y="194627"/>
                  </a:lnTo>
                  <a:lnTo>
                    <a:pt x="4068229" y="0"/>
                  </a:lnTo>
                  <a:close/>
                </a:path>
              </a:pathLst>
            </a:custGeom>
            <a:solidFill>
              <a:srgbClr val="149ED9"/>
            </a:solidFill>
          </p:spPr>
          <p:txBody>
            <a:bodyPr wrap="square" lIns="0" tIns="0" rIns="0" bIns="0" rtlCol="0"/>
            <a:lstStyle/>
            <a:p>
              <a:endParaRPr sz="1403"/>
            </a:p>
          </p:txBody>
        </p:sp>
        <p:sp>
          <p:nvSpPr>
            <p:cNvPr id="15" name="object 15"/>
            <p:cNvSpPr/>
            <p:nvPr/>
          </p:nvSpPr>
          <p:spPr>
            <a:xfrm>
              <a:off x="8118119" y="6645376"/>
              <a:ext cx="4050029" cy="194945"/>
            </a:xfrm>
            <a:custGeom>
              <a:avLst/>
              <a:gdLst/>
              <a:ahLst/>
              <a:cxnLst/>
              <a:rect l="l" t="t" r="r" b="b"/>
              <a:pathLst>
                <a:path w="4050029" h="194945">
                  <a:moveTo>
                    <a:pt x="4049864" y="0"/>
                  </a:moveTo>
                  <a:lnTo>
                    <a:pt x="0" y="0"/>
                  </a:lnTo>
                  <a:lnTo>
                    <a:pt x="0" y="194627"/>
                  </a:lnTo>
                  <a:lnTo>
                    <a:pt x="4049864" y="194627"/>
                  </a:lnTo>
                  <a:lnTo>
                    <a:pt x="4049864" y="0"/>
                  </a:lnTo>
                  <a:close/>
                </a:path>
              </a:pathLst>
            </a:custGeom>
            <a:solidFill>
              <a:srgbClr val="F8D10A"/>
            </a:solidFill>
          </p:spPr>
          <p:txBody>
            <a:bodyPr wrap="square" lIns="0" tIns="0" rIns="0" bIns="0" rtlCol="0"/>
            <a:lstStyle/>
            <a:p>
              <a:endParaRPr sz="1403"/>
            </a:p>
          </p:txBody>
        </p:sp>
      </p:grpSp>
      <p:pic>
        <p:nvPicPr>
          <p:cNvPr id="16" name="object 16"/>
          <p:cNvPicPr/>
          <p:nvPr/>
        </p:nvPicPr>
        <p:blipFill>
          <a:blip r:embed="rId3" cstate="print"/>
          <a:stretch>
            <a:fillRect/>
          </a:stretch>
        </p:blipFill>
        <p:spPr>
          <a:xfrm>
            <a:off x="723420" y="424164"/>
            <a:ext cx="272814" cy="326002"/>
          </a:xfrm>
          <a:prstGeom prst="rect">
            <a:avLst/>
          </a:prstGeom>
        </p:spPr>
      </p:pic>
      <p:sp>
        <p:nvSpPr>
          <p:cNvPr id="44" name="object 44"/>
          <p:cNvSpPr txBox="1">
            <a:spLocks noGrp="1"/>
          </p:cNvSpPr>
          <p:nvPr>
            <p:ph type="title"/>
          </p:nvPr>
        </p:nvSpPr>
        <p:spPr>
          <a:xfrm>
            <a:off x="1133733" y="87628"/>
            <a:ext cx="10270836" cy="1073010"/>
          </a:xfrm>
          <a:prstGeom prst="rect">
            <a:avLst/>
          </a:prstGeom>
        </p:spPr>
        <p:txBody>
          <a:bodyPr spcFirstLastPara="1" vert="horz" wrap="square" lIns="0" tIns="12724" rIns="0" bIns="0" rtlCol="0" anchor="ctr" anchorCtr="0">
            <a:spAutoFit/>
          </a:bodyPr>
          <a:lstStyle/>
          <a:p>
            <a:pPr marL="12724">
              <a:spcBef>
                <a:spcPts val="100"/>
              </a:spcBef>
            </a:pPr>
            <a:r>
              <a:rPr lang="en-US" sz="3206" spc="-260" dirty="0">
                <a:solidFill>
                  <a:srgbClr val="0070C0"/>
                </a:solidFill>
                <a:latin typeface="Bahnschrift" panose="020B0502040204020203" pitchFamily="34" charset="0"/>
                <a:cs typeface="Trebuchet MS"/>
              </a:rPr>
              <a:t>           Recent developments:              </a:t>
            </a:r>
            <a:r>
              <a:rPr lang="en-US" sz="3600" spc="-260" dirty="0">
                <a:solidFill>
                  <a:srgbClr val="002060"/>
                </a:solidFill>
                <a:latin typeface="Bahnschrift" panose="020B0502040204020203" pitchFamily="34" charset="0"/>
              </a:rPr>
              <a:t>2025</a:t>
            </a:r>
            <a:br>
              <a:rPr lang="en-US" sz="3206" spc="-260" dirty="0">
                <a:solidFill>
                  <a:srgbClr val="0070C0"/>
                </a:solidFill>
                <a:latin typeface="Bahnschrift" panose="020B0502040204020203" pitchFamily="34" charset="0"/>
                <a:cs typeface="Trebuchet MS"/>
              </a:rPr>
            </a:br>
            <a:r>
              <a:rPr lang="en-US" sz="3206" spc="-260" dirty="0">
                <a:solidFill>
                  <a:srgbClr val="0070C0"/>
                </a:solidFill>
                <a:latin typeface="Bahnschrift" panose="020B0502040204020203" pitchFamily="34" charset="0"/>
                <a:cs typeface="Trebuchet MS"/>
              </a:rPr>
              <a:t>                </a:t>
            </a:r>
            <a:r>
              <a:rPr lang="en-US" sz="2800" spc="-260" dirty="0">
                <a:solidFill>
                  <a:schemeClr val="tx2"/>
                </a:solidFill>
                <a:latin typeface="Bahnschrift" panose="020B0502040204020203" pitchFamily="34" charset="0"/>
                <a:cs typeface="Trebuchet MS"/>
              </a:rPr>
              <a:t>High Frequency Indicators (HFIs)</a:t>
            </a:r>
            <a:endParaRPr sz="3206" dirty="0">
              <a:solidFill>
                <a:schemeClr val="tx2"/>
              </a:solidFill>
              <a:latin typeface="Bahnschrift" panose="020B0502040204020203" pitchFamily="34" charset="0"/>
              <a:cs typeface="Trebuchet MS"/>
            </a:endParaRPr>
          </a:p>
        </p:txBody>
      </p:sp>
      <p:sp>
        <p:nvSpPr>
          <p:cNvPr id="9" name="TextBox 8">
            <a:extLst>
              <a:ext uri="{FF2B5EF4-FFF2-40B4-BE49-F238E27FC236}">
                <a16:creationId xmlns:a16="http://schemas.microsoft.com/office/drawing/2014/main" id="{01AEFA0C-AC6F-9CCA-440D-E77F6E552255}"/>
              </a:ext>
            </a:extLst>
          </p:cNvPr>
          <p:cNvSpPr txBox="1"/>
          <p:nvPr/>
        </p:nvSpPr>
        <p:spPr>
          <a:xfrm>
            <a:off x="7057498" y="1785981"/>
            <a:ext cx="4836693" cy="3323987"/>
          </a:xfrm>
          <a:prstGeom prst="rect">
            <a:avLst/>
          </a:prstGeom>
          <a:noFill/>
          <a:ln>
            <a:solidFill>
              <a:schemeClr val="bg1">
                <a:lumMod val="95000"/>
              </a:schemeClr>
            </a:solidFill>
          </a:ln>
        </p:spPr>
        <p:txBody>
          <a:bodyPr wrap="square" rtlCol="0">
            <a:spAutoFit/>
          </a:bodyPr>
          <a:lstStyle/>
          <a:p>
            <a:pPr marL="285750" indent="-285750">
              <a:lnSpc>
                <a:spcPct val="150000"/>
              </a:lnSpc>
              <a:buFont typeface="Wingdings" panose="05000000000000000000" pitchFamily="2" charset="2"/>
              <a:buChar char="§"/>
            </a:pPr>
            <a:r>
              <a:rPr lang="en-US" b="1" dirty="0">
                <a:latin typeface="Bahnschrift Light" panose="020B0502040204020203" pitchFamily="34" charset="0"/>
              </a:rPr>
              <a:t>CIEA&amp; Turnovers (Jan-Aug): performance  observed indicate a good growth for 2025</a:t>
            </a:r>
          </a:p>
          <a:p>
            <a:pPr lvl="3">
              <a:lnSpc>
                <a:spcPct val="150000"/>
              </a:lnSpc>
            </a:pPr>
            <a:r>
              <a:rPr lang="en-US" dirty="0">
                <a:latin typeface="Bahnschrift Light" panose="020B0502040204020203" pitchFamily="34" charset="0"/>
              </a:rPr>
              <a:t>        - Industry/construction</a:t>
            </a:r>
          </a:p>
          <a:p>
            <a:pPr lvl="3">
              <a:lnSpc>
                <a:spcPct val="150000"/>
              </a:lnSpc>
            </a:pPr>
            <a:r>
              <a:rPr lang="en-US" dirty="0">
                <a:latin typeface="Bahnschrift Light" panose="020B0502040204020203" pitchFamily="34" charset="0"/>
              </a:rPr>
              <a:t>         -Services</a:t>
            </a:r>
            <a:endParaRPr lang="en-US" b="1" dirty="0">
              <a:latin typeface="Bahnschrift Light" panose="020B0502040204020203" pitchFamily="34" charset="0"/>
            </a:endParaRPr>
          </a:p>
          <a:p>
            <a:pPr marL="285750" indent="-285750">
              <a:lnSpc>
                <a:spcPct val="150000"/>
              </a:lnSpc>
              <a:buFont typeface="Wingdings" panose="05000000000000000000" pitchFamily="2" charset="2"/>
              <a:buChar char="§"/>
            </a:pPr>
            <a:r>
              <a:rPr lang="en-US" b="1" dirty="0">
                <a:latin typeface="Bahnschrift Light" panose="020B0502040204020203" pitchFamily="34" charset="0"/>
              </a:rPr>
              <a:t>performance  observed for (</a:t>
            </a:r>
            <a:r>
              <a:rPr lang="en-US" dirty="0">
                <a:latin typeface="Bahnschrift Light" panose="020B0502040204020203" pitchFamily="34" charset="0"/>
              </a:rPr>
              <a:t>Jul-Aug): </a:t>
            </a:r>
            <a:r>
              <a:rPr lang="en-US" b="1" dirty="0">
                <a:latin typeface="Bahnschrift Light" panose="020B0502040204020203" pitchFamily="34" charset="0"/>
              </a:rPr>
              <a:t>indicate a good growth for Q3 2025</a:t>
            </a:r>
          </a:p>
          <a:p>
            <a:pPr>
              <a:lnSpc>
                <a:spcPct val="150000"/>
              </a:lnSpc>
            </a:pPr>
            <a:r>
              <a:rPr lang="en-US" b="1" dirty="0">
                <a:latin typeface="Bahnschrift Light" panose="020B0502040204020203" pitchFamily="34" charset="0"/>
              </a:rPr>
              <a:t>              -a</a:t>
            </a:r>
            <a:r>
              <a:rPr lang="en-US" dirty="0">
                <a:latin typeface="Bahnschrift Light" panose="020B0502040204020203" pitchFamily="34" charset="0"/>
              </a:rPr>
              <a:t> pick up in services/hotels</a:t>
            </a:r>
          </a:p>
          <a:p>
            <a:pPr>
              <a:lnSpc>
                <a:spcPct val="150000"/>
              </a:lnSpc>
            </a:pPr>
            <a:r>
              <a:rPr lang="en-US" dirty="0">
                <a:latin typeface="Bahnschrift Light" panose="020B0502040204020203" pitchFamily="34" charset="0"/>
              </a:rPr>
              <a:t>               -trade</a:t>
            </a:r>
          </a:p>
          <a:p>
            <a:pPr marL="285750" indent="-285750">
              <a:buFont typeface="Wingdings" panose="05000000000000000000" pitchFamily="2" charset="2"/>
              <a:buChar char="§"/>
            </a:pPr>
            <a:endParaRPr lang="en-US" b="1" dirty="0">
              <a:latin typeface="Bahnschrift Light" panose="020B0502040204020203" pitchFamily="34" charset="0"/>
            </a:endParaRPr>
          </a:p>
          <a:p>
            <a:pPr marL="285750" indent="-285750">
              <a:buFont typeface="Wingdings" panose="05000000000000000000" pitchFamily="2" charset="2"/>
              <a:buChar char="§"/>
            </a:pPr>
            <a:endParaRPr lang="en-US" b="1" dirty="0">
              <a:latin typeface="Bahnschrift Light" panose="020B0502040204020203" pitchFamily="34" charset="0"/>
            </a:endParaRPr>
          </a:p>
          <a:p>
            <a:endParaRPr lang="en-RW" b="1" dirty="0">
              <a:latin typeface="Bahnschrift Light" panose="020B0502040204020203" pitchFamily="34" charset="0"/>
            </a:endParaRPr>
          </a:p>
        </p:txBody>
      </p:sp>
      <p:sp>
        <p:nvSpPr>
          <p:cNvPr id="3" name="TextBox 2">
            <a:extLst>
              <a:ext uri="{FF2B5EF4-FFF2-40B4-BE49-F238E27FC236}">
                <a16:creationId xmlns:a16="http://schemas.microsoft.com/office/drawing/2014/main" id="{8114CA26-2CF8-7C5B-AB69-C7AB3B24E237}"/>
              </a:ext>
            </a:extLst>
          </p:cNvPr>
          <p:cNvSpPr txBox="1"/>
          <p:nvPr/>
        </p:nvSpPr>
        <p:spPr>
          <a:xfrm>
            <a:off x="310620" y="1316261"/>
            <a:ext cx="6346854" cy="307777"/>
          </a:xfrm>
          <a:prstGeom prst="rect">
            <a:avLst/>
          </a:prstGeom>
          <a:noFill/>
        </p:spPr>
        <p:txBody>
          <a:bodyPr wrap="square" rtlCol="0">
            <a:spAutoFit/>
          </a:bodyPr>
          <a:lstStyle/>
          <a:p>
            <a:r>
              <a:rPr lang="en-US" b="1" dirty="0">
                <a:latin typeface="Bahnschrift Light" panose="020B0502040204020203" pitchFamily="34" charset="0"/>
              </a:rPr>
              <a:t>Composite Index of Economic Activities (CIEA) positively co-moves with GDP</a:t>
            </a:r>
            <a:endParaRPr lang="en-RW" b="1" dirty="0">
              <a:latin typeface="Bahnschrift Light" panose="020B0502040204020203" pitchFamily="34" charset="0"/>
            </a:endParaRPr>
          </a:p>
        </p:txBody>
      </p:sp>
      <p:pic>
        <p:nvPicPr>
          <p:cNvPr id="19" name="Graphic 18" descr="Research">
            <a:extLst>
              <a:ext uri="{FF2B5EF4-FFF2-40B4-BE49-F238E27FC236}">
                <a16:creationId xmlns:a16="http://schemas.microsoft.com/office/drawing/2014/main" id="{0A08125D-D201-AB4A-06BE-4951A09B67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94215" y="117956"/>
            <a:ext cx="865744" cy="530846"/>
          </a:xfrm>
          <a:prstGeom prst="rect">
            <a:avLst/>
          </a:prstGeom>
        </p:spPr>
      </p:pic>
      <p:graphicFrame>
        <p:nvGraphicFramePr>
          <p:cNvPr id="2" name="Chart 1">
            <a:extLst>
              <a:ext uri="{FF2B5EF4-FFF2-40B4-BE49-F238E27FC236}">
                <a16:creationId xmlns:a16="http://schemas.microsoft.com/office/drawing/2014/main" id="{697230EB-EFFC-41E5-901D-0B24D30FD492}"/>
              </a:ext>
            </a:extLst>
          </p:cNvPr>
          <p:cNvGraphicFramePr>
            <a:graphicFrameLocks/>
          </p:cNvGraphicFramePr>
          <p:nvPr>
            <p:extLst>
              <p:ext uri="{D42A27DB-BD31-4B8C-83A1-F6EECF244321}">
                <p14:modId xmlns:p14="http://schemas.microsoft.com/office/powerpoint/2010/main" val="245411494"/>
              </p:ext>
            </p:extLst>
          </p:nvPr>
        </p:nvGraphicFramePr>
        <p:xfrm>
          <a:off x="430298" y="1888851"/>
          <a:ext cx="6171027" cy="4045629"/>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570126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4E24CD-5CD3-F750-97F6-B271FBE876EF}"/>
            </a:ext>
          </a:extLst>
        </p:cNvPr>
        <p:cNvGrpSpPr/>
        <p:nvPr/>
      </p:nvGrpSpPr>
      <p:grpSpPr>
        <a:xfrm>
          <a:off x="0" y="0"/>
          <a:ext cx="0" cy="0"/>
          <a:chOff x="0" y="0"/>
          <a:chExt cx="0" cy="0"/>
        </a:xfrm>
      </p:grpSpPr>
      <p:sp>
        <p:nvSpPr>
          <p:cNvPr id="11" name="object 11">
            <a:extLst>
              <a:ext uri="{FF2B5EF4-FFF2-40B4-BE49-F238E27FC236}">
                <a16:creationId xmlns:a16="http://schemas.microsoft.com/office/drawing/2014/main" id="{5326005B-CB85-8A6D-B9ED-E5FC847A72DA}"/>
              </a:ext>
            </a:extLst>
          </p:cNvPr>
          <p:cNvSpPr/>
          <p:nvPr/>
        </p:nvSpPr>
        <p:spPr>
          <a:xfrm>
            <a:off x="11404569" y="391250"/>
            <a:ext cx="787588" cy="583375"/>
          </a:xfrm>
          <a:custGeom>
            <a:avLst/>
            <a:gdLst/>
            <a:ahLst/>
            <a:cxnLst/>
            <a:rect l="l" t="t" r="r" b="b"/>
            <a:pathLst>
              <a:path w="786129" h="582294">
                <a:moveTo>
                  <a:pt x="785945" y="0"/>
                </a:moveTo>
                <a:lnTo>
                  <a:pt x="2146" y="0"/>
                </a:lnTo>
                <a:lnTo>
                  <a:pt x="20952" y="44715"/>
                </a:lnTo>
                <a:lnTo>
                  <a:pt x="36652" y="90958"/>
                </a:lnTo>
                <a:lnTo>
                  <a:pt x="49106" y="138603"/>
                </a:lnTo>
                <a:lnTo>
                  <a:pt x="58173" y="187522"/>
                </a:lnTo>
                <a:lnTo>
                  <a:pt x="63716" y="237591"/>
                </a:lnTo>
                <a:lnTo>
                  <a:pt x="65595" y="288683"/>
                </a:lnTo>
                <a:lnTo>
                  <a:pt x="63654" y="340682"/>
                </a:lnTo>
                <a:lnTo>
                  <a:pt x="57925" y="391623"/>
                </a:lnTo>
                <a:lnTo>
                  <a:pt x="48552" y="441371"/>
                </a:lnTo>
                <a:lnTo>
                  <a:pt x="35678" y="489790"/>
                </a:lnTo>
                <a:lnTo>
                  <a:pt x="19446" y="536746"/>
                </a:lnTo>
                <a:lnTo>
                  <a:pt x="0" y="582104"/>
                </a:lnTo>
                <a:lnTo>
                  <a:pt x="785945" y="582104"/>
                </a:lnTo>
                <a:lnTo>
                  <a:pt x="785945" y="0"/>
                </a:lnTo>
                <a:close/>
              </a:path>
            </a:pathLst>
          </a:custGeom>
          <a:solidFill>
            <a:srgbClr val="2C5CA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3" b="0" i="0" u="none" strike="noStrike" kern="0" cap="none" spc="0" normalizeH="0" baseline="0" noProof="0">
              <a:ln>
                <a:noFill/>
              </a:ln>
              <a:solidFill>
                <a:srgbClr val="000000"/>
              </a:solidFill>
              <a:effectLst/>
              <a:uLnTx/>
              <a:uFillTx/>
              <a:latin typeface="Arial"/>
              <a:cs typeface="Arial"/>
              <a:sym typeface="Arial"/>
            </a:endParaRPr>
          </a:p>
        </p:txBody>
      </p:sp>
      <p:grpSp>
        <p:nvGrpSpPr>
          <p:cNvPr id="12" name="object 12">
            <a:extLst>
              <a:ext uri="{FF2B5EF4-FFF2-40B4-BE49-F238E27FC236}">
                <a16:creationId xmlns:a16="http://schemas.microsoft.com/office/drawing/2014/main" id="{9A7BA135-0D19-A534-4C63-8FDD6107544B}"/>
              </a:ext>
            </a:extLst>
          </p:cNvPr>
          <p:cNvGrpSpPr/>
          <p:nvPr/>
        </p:nvGrpSpPr>
        <p:grpSpPr>
          <a:xfrm>
            <a:off x="919" y="6697862"/>
            <a:ext cx="12191081" cy="195307"/>
            <a:chOff x="0" y="6645376"/>
            <a:chExt cx="12168505" cy="194945"/>
          </a:xfrm>
        </p:grpSpPr>
        <p:sp>
          <p:nvSpPr>
            <p:cNvPr id="13" name="object 13">
              <a:extLst>
                <a:ext uri="{FF2B5EF4-FFF2-40B4-BE49-F238E27FC236}">
                  <a16:creationId xmlns:a16="http://schemas.microsoft.com/office/drawing/2014/main" id="{CA6C608E-7A56-27F8-AA5E-CA5550A4777F}"/>
                </a:ext>
              </a:extLst>
            </p:cNvPr>
            <p:cNvSpPr/>
            <p:nvPr/>
          </p:nvSpPr>
          <p:spPr>
            <a:xfrm>
              <a:off x="0" y="6645376"/>
              <a:ext cx="4050029" cy="194945"/>
            </a:xfrm>
            <a:custGeom>
              <a:avLst/>
              <a:gdLst/>
              <a:ahLst/>
              <a:cxnLst/>
              <a:rect l="l" t="t" r="r" b="b"/>
              <a:pathLst>
                <a:path w="4050029" h="194945">
                  <a:moveTo>
                    <a:pt x="4049890" y="0"/>
                  </a:moveTo>
                  <a:lnTo>
                    <a:pt x="0" y="0"/>
                  </a:lnTo>
                  <a:lnTo>
                    <a:pt x="0" y="194627"/>
                  </a:lnTo>
                  <a:lnTo>
                    <a:pt x="4049890" y="194627"/>
                  </a:lnTo>
                  <a:lnTo>
                    <a:pt x="4049890" y="0"/>
                  </a:lnTo>
                  <a:close/>
                </a:path>
              </a:pathLst>
            </a:custGeom>
            <a:solidFill>
              <a:srgbClr val="2C5CA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3" b="0" i="0" u="none" strike="noStrike" kern="0" cap="none" spc="0" normalizeH="0" baseline="0" noProof="0">
                <a:ln>
                  <a:noFill/>
                </a:ln>
                <a:solidFill>
                  <a:srgbClr val="000000"/>
                </a:solidFill>
                <a:effectLst/>
                <a:uLnTx/>
                <a:uFillTx/>
                <a:latin typeface="Arial"/>
                <a:cs typeface="Arial"/>
                <a:sym typeface="Arial"/>
              </a:endParaRPr>
            </a:p>
          </p:txBody>
        </p:sp>
        <p:sp>
          <p:nvSpPr>
            <p:cNvPr id="14" name="object 14">
              <a:extLst>
                <a:ext uri="{FF2B5EF4-FFF2-40B4-BE49-F238E27FC236}">
                  <a16:creationId xmlns:a16="http://schemas.microsoft.com/office/drawing/2014/main" id="{D5634E6A-1933-94E0-8660-313BF71777A0}"/>
                </a:ext>
              </a:extLst>
            </p:cNvPr>
            <p:cNvSpPr/>
            <p:nvPr/>
          </p:nvSpPr>
          <p:spPr>
            <a:xfrm>
              <a:off x="4049890" y="6645376"/>
              <a:ext cx="4068445" cy="194945"/>
            </a:xfrm>
            <a:custGeom>
              <a:avLst/>
              <a:gdLst/>
              <a:ahLst/>
              <a:cxnLst/>
              <a:rect l="l" t="t" r="r" b="b"/>
              <a:pathLst>
                <a:path w="4068445" h="194945">
                  <a:moveTo>
                    <a:pt x="4068229" y="0"/>
                  </a:moveTo>
                  <a:lnTo>
                    <a:pt x="0" y="0"/>
                  </a:lnTo>
                  <a:lnTo>
                    <a:pt x="0" y="194627"/>
                  </a:lnTo>
                  <a:lnTo>
                    <a:pt x="4068229" y="194627"/>
                  </a:lnTo>
                  <a:lnTo>
                    <a:pt x="4068229" y="0"/>
                  </a:lnTo>
                  <a:close/>
                </a:path>
              </a:pathLst>
            </a:custGeom>
            <a:solidFill>
              <a:srgbClr val="149ED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3" b="0" i="0" u="none" strike="noStrike" kern="0" cap="none" spc="0" normalizeH="0" baseline="0" noProof="0">
                <a:ln>
                  <a:noFill/>
                </a:ln>
                <a:solidFill>
                  <a:srgbClr val="000000"/>
                </a:solidFill>
                <a:effectLst/>
                <a:uLnTx/>
                <a:uFillTx/>
                <a:latin typeface="Arial"/>
                <a:cs typeface="Arial"/>
                <a:sym typeface="Arial"/>
              </a:endParaRPr>
            </a:p>
          </p:txBody>
        </p:sp>
        <p:sp>
          <p:nvSpPr>
            <p:cNvPr id="15" name="object 15">
              <a:extLst>
                <a:ext uri="{FF2B5EF4-FFF2-40B4-BE49-F238E27FC236}">
                  <a16:creationId xmlns:a16="http://schemas.microsoft.com/office/drawing/2014/main" id="{4C47A4E8-DEBE-1E61-E4AF-C67365237859}"/>
                </a:ext>
              </a:extLst>
            </p:cNvPr>
            <p:cNvSpPr/>
            <p:nvPr/>
          </p:nvSpPr>
          <p:spPr>
            <a:xfrm>
              <a:off x="8118119" y="6645376"/>
              <a:ext cx="4050029" cy="194945"/>
            </a:xfrm>
            <a:custGeom>
              <a:avLst/>
              <a:gdLst/>
              <a:ahLst/>
              <a:cxnLst/>
              <a:rect l="l" t="t" r="r" b="b"/>
              <a:pathLst>
                <a:path w="4050029" h="194945">
                  <a:moveTo>
                    <a:pt x="4049864" y="0"/>
                  </a:moveTo>
                  <a:lnTo>
                    <a:pt x="0" y="0"/>
                  </a:lnTo>
                  <a:lnTo>
                    <a:pt x="0" y="194627"/>
                  </a:lnTo>
                  <a:lnTo>
                    <a:pt x="4049864" y="194627"/>
                  </a:lnTo>
                  <a:lnTo>
                    <a:pt x="4049864" y="0"/>
                  </a:lnTo>
                  <a:close/>
                </a:path>
              </a:pathLst>
            </a:custGeom>
            <a:solidFill>
              <a:srgbClr val="F8D10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3" b="0" i="0" u="none" strike="noStrike" kern="0" cap="none" spc="0" normalizeH="0" baseline="0" noProof="0">
                <a:ln>
                  <a:noFill/>
                </a:ln>
                <a:solidFill>
                  <a:srgbClr val="000000"/>
                </a:solidFill>
                <a:effectLst/>
                <a:uLnTx/>
                <a:uFillTx/>
                <a:latin typeface="Arial"/>
                <a:cs typeface="Arial"/>
                <a:sym typeface="Arial"/>
              </a:endParaRPr>
            </a:p>
          </p:txBody>
        </p:sp>
      </p:grpSp>
      <p:pic>
        <p:nvPicPr>
          <p:cNvPr id="16" name="object 16">
            <a:extLst>
              <a:ext uri="{FF2B5EF4-FFF2-40B4-BE49-F238E27FC236}">
                <a16:creationId xmlns:a16="http://schemas.microsoft.com/office/drawing/2014/main" id="{92ADDE22-92DE-E526-2175-DE8AB5128E6B}"/>
              </a:ext>
            </a:extLst>
          </p:cNvPr>
          <p:cNvPicPr/>
          <p:nvPr/>
        </p:nvPicPr>
        <p:blipFill>
          <a:blip r:embed="rId3" cstate="print"/>
          <a:stretch>
            <a:fillRect/>
          </a:stretch>
        </p:blipFill>
        <p:spPr>
          <a:xfrm>
            <a:off x="723420" y="424164"/>
            <a:ext cx="272814" cy="326002"/>
          </a:xfrm>
          <a:prstGeom prst="rect">
            <a:avLst/>
          </a:prstGeom>
        </p:spPr>
      </p:pic>
      <p:sp>
        <p:nvSpPr>
          <p:cNvPr id="44" name="object 44">
            <a:extLst>
              <a:ext uri="{FF2B5EF4-FFF2-40B4-BE49-F238E27FC236}">
                <a16:creationId xmlns:a16="http://schemas.microsoft.com/office/drawing/2014/main" id="{89F245DF-B1EB-1A9B-C19E-4B48AFFCC5EB}"/>
              </a:ext>
            </a:extLst>
          </p:cNvPr>
          <p:cNvSpPr txBox="1">
            <a:spLocks noGrp="1"/>
          </p:cNvSpPr>
          <p:nvPr>
            <p:ph type="title"/>
          </p:nvPr>
        </p:nvSpPr>
        <p:spPr>
          <a:xfrm>
            <a:off x="1111171" y="207082"/>
            <a:ext cx="10001114" cy="702781"/>
          </a:xfrm>
          <a:prstGeom prst="rect">
            <a:avLst/>
          </a:prstGeom>
        </p:spPr>
        <p:txBody>
          <a:bodyPr spcFirstLastPara="1" vert="horz" wrap="square" lIns="0" tIns="12724" rIns="0" bIns="0" rtlCol="0" anchor="ctr" anchorCtr="0">
            <a:spAutoFit/>
          </a:bodyPr>
          <a:lstStyle/>
          <a:p>
            <a:pPr marL="12724">
              <a:spcBef>
                <a:spcPts val="100"/>
              </a:spcBef>
            </a:pPr>
            <a:r>
              <a:rPr lang="en-US" sz="2400" spc="-260" dirty="0">
                <a:solidFill>
                  <a:srgbClr val="0070C0"/>
                </a:solidFill>
                <a:latin typeface="Bahnschrift" panose="020B0502040204020203" pitchFamily="34" charset="0"/>
                <a:cs typeface="Trebuchet MS"/>
              </a:rPr>
              <a:t>           </a:t>
            </a:r>
            <a:r>
              <a:rPr lang="en-US" sz="4400" spc="-260" dirty="0">
                <a:solidFill>
                  <a:srgbClr val="0070C0"/>
                </a:solidFill>
                <a:latin typeface="Bahnschrift" panose="020B0502040204020203" pitchFamily="34" charset="0"/>
                <a:cs typeface="Trebuchet MS"/>
              </a:rPr>
              <a:t>Outlook         </a:t>
            </a:r>
            <a:r>
              <a:rPr lang="en-US" sz="4400" spc="-260" dirty="0">
                <a:solidFill>
                  <a:srgbClr val="002060"/>
                </a:solidFill>
                <a:latin typeface="Bahnschrift" panose="020B0502040204020203" pitchFamily="34" charset="0"/>
                <a:cs typeface="Trebuchet MS"/>
              </a:rPr>
              <a:t>2030</a:t>
            </a:r>
            <a:endParaRPr sz="2400" dirty="0">
              <a:solidFill>
                <a:srgbClr val="002060"/>
              </a:solidFill>
              <a:latin typeface="Bahnschrift" panose="020B0502040204020203" pitchFamily="34" charset="0"/>
              <a:cs typeface="Trebuchet MS"/>
            </a:endParaRPr>
          </a:p>
        </p:txBody>
      </p:sp>
      <p:sp>
        <p:nvSpPr>
          <p:cNvPr id="5" name="TextBox 4">
            <a:extLst>
              <a:ext uri="{FF2B5EF4-FFF2-40B4-BE49-F238E27FC236}">
                <a16:creationId xmlns:a16="http://schemas.microsoft.com/office/drawing/2014/main" id="{91F49153-26D4-ADE8-17C8-9CEA59871FD1}"/>
              </a:ext>
            </a:extLst>
          </p:cNvPr>
          <p:cNvSpPr txBox="1"/>
          <p:nvPr/>
        </p:nvSpPr>
        <p:spPr>
          <a:xfrm>
            <a:off x="6245125" y="1523898"/>
            <a:ext cx="5881176" cy="4757456"/>
          </a:xfrm>
          <a:prstGeom prst="rect">
            <a:avLst/>
          </a:prstGeom>
          <a:noFill/>
          <a:ln>
            <a:solidFill>
              <a:schemeClr val="bg1">
                <a:lumMod val="95000"/>
              </a:schemeClr>
            </a:solidFill>
          </a:ln>
        </p:spPr>
        <p:txBody>
          <a:bodyPr wrap="square">
            <a:spAutoFit/>
          </a:bodyPr>
          <a:lstStyle/>
          <a:p>
            <a:pPr algn="just">
              <a:lnSpc>
                <a:spcPct val="150000"/>
              </a:lnSpc>
              <a:defRPr/>
            </a:pPr>
            <a:r>
              <a:rPr lang="en-US" sz="1800" b="1" dirty="0">
                <a:solidFill>
                  <a:srgbClr val="375FA0">
                    <a:lumMod val="60000"/>
                    <a:lumOff val="40000"/>
                  </a:srgbClr>
                </a:solidFill>
                <a:latin typeface="Bahnschrift" panose="020B0502040204020203" pitchFamily="34" charset="0"/>
                <a:ea typeface="Calibri" panose="020F0502020204030204" pitchFamily="34" charset="0"/>
                <a:cs typeface="Calibri" panose="020F0502020204030204" pitchFamily="34" charset="0"/>
              </a:rPr>
              <a:t>2025: </a:t>
            </a:r>
            <a:r>
              <a:rPr lang="en-US" sz="1600" b="1" dirty="0">
                <a:solidFill>
                  <a:schemeClr val="tx1"/>
                </a:solidFill>
                <a:latin typeface="Bahnschrift Light" panose="020B0502040204020203" pitchFamily="34" charset="0"/>
              </a:rPr>
              <a:t>solid growth at around 7.0%:</a:t>
            </a:r>
          </a:p>
          <a:p>
            <a:pPr marL="285750" indent="-285750" algn="just">
              <a:lnSpc>
                <a:spcPct val="150000"/>
              </a:lnSpc>
              <a:buFont typeface="Wingdings" panose="05000000000000000000" pitchFamily="2" charset="2"/>
              <a:buChar char="§"/>
              <a:defRPr/>
            </a:pPr>
            <a:r>
              <a:rPr lang="en-US" sz="1600" b="1" dirty="0">
                <a:solidFill>
                  <a:schemeClr val="tx1"/>
                </a:solidFill>
                <a:latin typeface="Bahnschrift Light" panose="020B0502040204020203" pitchFamily="34" charset="0"/>
              </a:rPr>
              <a:t>industry: </a:t>
            </a:r>
            <a:r>
              <a:rPr lang="en-US" sz="1200" dirty="0">
                <a:latin typeface="Bahnschrift Light" panose="020B0502040204020203" pitchFamily="34" charset="0"/>
              </a:rPr>
              <a:t>associated with construction activities</a:t>
            </a:r>
          </a:p>
          <a:p>
            <a:pPr marL="285750" indent="-285750" algn="just">
              <a:lnSpc>
                <a:spcPct val="150000"/>
              </a:lnSpc>
              <a:buFont typeface="Wingdings" panose="05000000000000000000" pitchFamily="2" charset="2"/>
              <a:buChar char="§"/>
              <a:defRPr/>
            </a:pPr>
            <a:r>
              <a:rPr lang="en-US" sz="1600" b="1" dirty="0">
                <a:solidFill>
                  <a:schemeClr val="tx1"/>
                </a:solidFill>
                <a:latin typeface="Bahnschrift Light" panose="020B0502040204020203" pitchFamily="34" charset="0"/>
              </a:rPr>
              <a:t>services: </a:t>
            </a:r>
            <a:r>
              <a:rPr lang="en-US" sz="1200" dirty="0">
                <a:latin typeface="Bahnschrift Light" panose="020B0502040204020203" pitchFamily="34" charset="0"/>
              </a:rPr>
              <a:t>sustained growth from trade services</a:t>
            </a:r>
          </a:p>
          <a:p>
            <a:pPr marL="285750" indent="-285750" algn="just">
              <a:lnSpc>
                <a:spcPct val="150000"/>
              </a:lnSpc>
              <a:buFont typeface="Wingdings" panose="05000000000000000000" pitchFamily="2" charset="2"/>
              <a:buChar char="§"/>
              <a:defRPr/>
            </a:pPr>
            <a:r>
              <a:rPr lang="en-US" sz="1600" b="1" dirty="0">
                <a:solidFill>
                  <a:schemeClr val="tx1"/>
                </a:solidFill>
                <a:latin typeface="Bahnschrift Light" panose="020B0502040204020203" pitchFamily="34" charset="0"/>
              </a:rPr>
              <a:t>agriculture: </a:t>
            </a:r>
            <a:r>
              <a:rPr lang="en-US" sz="1200" dirty="0">
                <a:latin typeface="Bahnschrift Light" panose="020B0502040204020203" pitchFamily="34" charset="0"/>
              </a:rPr>
              <a:t>resilient coffee exports. </a:t>
            </a:r>
          </a:p>
          <a:p>
            <a:pPr algn="just">
              <a:lnSpc>
                <a:spcPct val="150000"/>
              </a:lnSpc>
              <a:defRPr/>
            </a:pPr>
            <a:r>
              <a:rPr lang="en-US" sz="1800" b="1" dirty="0">
                <a:solidFill>
                  <a:srgbClr val="375FA0">
                    <a:lumMod val="60000"/>
                    <a:lumOff val="40000"/>
                  </a:srgbClr>
                </a:solidFill>
                <a:latin typeface="Bahnschrift" panose="020B0502040204020203" pitchFamily="34" charset="0"/>
                <a:ea typeface="Calibri" panose="020F0502020204030204" pitchFamily="34" charset="0"/>
                <a:cs typeface="Calibri" panose="020F0502020204030204" pitchFamily="34" charset="0"/>
              </a:rPr>
              <a:t>Medium term: </a:t>
            </a:r>
            <a:r>
              <a:rPr lang="en-US" sz="1600" b="1" dirty="0">
                <a:solidFill>
                  <a:schemeClr val="tx1"/>
                </a:solidFill>
                <a:latin typeface="Bahnschrift Light" panose="020B0502040204020203" pitchFamily="34" charset="0"/>
              </a:rPr>
              <a:t>accelerate to 7.2%  in 2026 and 7.6% in 2027 from:</a:t>
            </a:r>
          </a:p>
          <a:p>
            <a:pPr marL="285750" indent="-285750" algn="just">
              <a:lnSpc>
                <a:spcPct val="150000"/>
              </a:lnSpc>
              <a:buFont typeface="Wingdings" panose="05000000000000000000" pitchFamily="2" charset="2"/>
              <a:buChar char="§"/>
              <a:defRPr/>
            </a:pPr>
            <a:r>
              <a:rPr lang="en-US" sz="1600" b="1" dirty="0">
                <a:solidFill>
                  <a:schemeClr val="tx1"/>
                </a:solidFill>
                <a:latin typeface="Bahnschrift Light" panose="020B0502040204020203" pitchFamily="34" charset="0"/>
              </a:rPr>
              <a:t>Industry/construction: </a:t>
            </a:r>
            <a:r>
              <a:rPr lang="en-US" sz="1200" dirty="0">
                <a:latin typeface="Bahnschrift Light" panose="020B0502040204020203" pitchFamily="34" charset="0"/>
              </a:rPr>
              <a:t>priority infrastructure investments i.e., NKIA</a:t>
            </a:r>
          </a:p>
          <a:p>
            <a:pPr marL="285750" indent="-285750" algn="just">
              <a:lnSpc>
                <a:spcPct val="150000"/>
              </a:lnSpc>
              <a:buFont typeface="Wingdings" panose="05000000000000000000" pitchFamily="2" charset="2"/>
              <a:buChar char="§"/>
              <a:defRPr/>
            </a:pPr>
            <a:r>
              <a:rPr lang="en-US" sz="1600" b="1" dirty="0">
                <a:solidFill>
                  <a:schemeClr val="tx1"/>
                </a:solidFill>
                <a:latin typeface="Bahnschrift Light" panose="020B0502040204020203" pitchFamily="34" charset="0"/>
              </a:rPr>
              <a:t>Industry/manufacturing: </a:t>
            </a:r>
            <a:r>
              <a:rPr lang="en-US" sz="1200" dirty="0">
                <a:latin typeface="Bahnschrift Light" panose="020B0502040204020203" pitchFamily="34" charset="0"/>
              </a:rPr>
              <a:t>metals &amp; cement prod. catalyzed by NKIA</a:t>
            </a:r>
          </a:p>
          <a:p>
            <a:pPr algn="just">
              <a:lnSpc>
                <a:spcPct val="150000"/>
              </a:lnSpc>
              <a:defRPr/>
            </a:pPr>
            <a:r>
              <a:rPr lang="en-US" sz="1800" b="1" dirty="0">
                <a:solidFill>
                  <a:srgbClr val="375FA0">
                    <a:lumMod val="60000"/>
                    <a:lumOff val="40000"/>
                  </a:srgbClr>
                </a:solidFill>
                <a:latin typeface="Bahnschrift" panose="020B0502040204020203" pitchFamily="34" charset="0"/>
                <a:ea typeface="Calibri" panose="020F0502020204030204" pitchFamily="34" charset="0"/>
                <a:cs typeface="Calibri" panose="020F0502020204030204" pitchFamily="34" charset="0"/>
              </a:rPr>
              <a:t>2029-30: 7% growth momentum:</a:t>
            </a:r>
          </a:p>
          <a:p>
            <a:pPr marL="285750" indent="-285750" algn="just">
              <a:lnSpc>
                <a:spcPct val="150000"/>
              </a:lnSpc>
              <a:buFont typeface="Wingdings" panose="05000000000000000000" pitchFamily="2" charset="2"/>
              <a:buChar char="§"/>
              <a:defRPr/>
            </a:pPr>
            <a:r>
              <a:rPr lang="en-US" sz="1600" b="1" dirty="0">
                <a:solidFill>
                  <a:schemeClr val="tx1"/>
                </a:solidFill>
                <a:latin typeface="Bahnschrift Light" panose="020B0502040204020203" pitchFamily="34" charset="0"/>
                <a:ea typeface="Calibri" panose="020F0502020204030204" pitchFamily="34" charset="0"/>
                <a:cs typeface="Calibri" panose="020F0502020204030204" pitchFamily="34" charset="0"/>
              </a:rPr>
              <a:t>S</a:t>
            </a:r>
            <a:r>
              <a:rPr lang="en-US" sz="1600" b="1" dirty="0">
                <a:solidFill>
                  <a:schemeClr val="tx1"/>
                </a:solidFill>
                <a:latin typeface="Bahnschrift Light" panose="020B0502040204020203" pitchFamily="34" charset="0"/>
              </a:rPr>
              <a:t>ervices</a:t>
            </a:r>
            <a:r>
              <a:rPr lang="en-US" sz="1800" b="1" dirty="0">
                <a:solidFill>
                  <a:srgbClr val="375FA0">
                    <a:lumMod val="60000"/>
                    <a:lumOff val="40000"/>
                  </a:srgbClr>
                </a:solidFill>
                <a:latin typeface="Bahnschrift" panose="020B0502040204020203" pitchFamily="34" charset="0"/>
                <a:ea typeface="Calibri" panose="020F0502020204030204" pitchFamily="34" charset="0"/>
                <a:cs typeface="Calibri" panose="020F0502020204030204" pitchFamily="34" charset="0"/>
              </a:rPr>
              <a:t> </a:t>
            </a:r>
            <a:r>
              <a:rPr lang="en-US" sz="1200" dirty="0">
                <a:latin typeface="Bahnschrift Light" panose="020B0502040204020203" pitchFamily="34" charset="0"/>
              </a:rPr>
              <a:t>associated with NKIA operations</a:t>
            </a:r>
          </a:p>
          <a:p>
            <a:pPr marL="285750" indent="-285750" algn="just">
              <a:lnSpc>
                <a:spcPct val="150000"/>
              </a:lnSpc>
              <a:buFont typeface="Wingdings" panose="05000000000000000000" pitchFamily="2" charset="2"/>
              <a:buChar char="§"/>
              <a:defRPr/>
            </a:pPr>
            <a:r>
              <a:rPr lang="en-US" sz="1600" b="1" dirty="0">
                <a:solidFill>
                  <a:schemeClr val="tx1"/>
                </a:solidFill>
                <a:latin typeface="Bahnschrift Light" panose="020B0502040204020203" pitchFamily="34" charset="0"/>
              </a:rPr>
              <a:t>Industry/construction: </a:t>
            </a:r>
            <a:r>
              <a:rPr lang="en-US" sz="1200" dirty="0">
                <a:latin typeface="Bahnschrift Light" panose="020B0502040204020203" pitchFamily="34" charset="0"/>
              </a:rPr>
              <a:t>key private construction activities as NKIA phases out</a:t>
            </a:r>
            <a:endParaRPr lang="en-RW" sz="1200" dirty="0">
              <a:latin typeface="Bahnschrift Light" panose="020B0502040204020203" pitchFamily="34" charset="0"/>
            </a:endParaRPr>
          </a:p>
        </p:txBody>
      </p:sp>
      <p:graphicFrame>
        <p:nvGraphicFramePr>
          <p:cNvPr id="8" name="Chart 7">
            <a:extLst>
              <a:ext uri="{FF2B5EF4-FFF2-40B4-BE49-F238E27FC236}">
                <a16:creationId xmlns:a16="http://schemas.microsoft.com/office/drawing/2014/main" id="{697230EB-EFFC-41E5-901D-0B24D30FD492}"/>
              </a:ext>
            </a:extLst>
          </p:cNvPr>
          <p:cNvGraphicFramePr>
            <a:graphicFrameLocks/>
          </p:cNvGraphicFramePr>
          <p:nvPr/>
        </p:nvGraphicFramePr>
        <p:xfrm>
          <a:off x="333150" y="1879811"/>
          <a:ext cx="5838852" cy="4045629"/>
        </p:xfrm>
        <a:graphic>
          <a:graphicData uri="http://schemas.openxmlformats.org/drawingml/2006/chart">
            <c:chart xmlns:c="http://schemas.openxmlformats.org/drawingml/2006/chart" xmlns:r="http://schemas.openxmlformats.org/officeDocument/2006/relationships" r:id="rId4"/>
          </a:graphicData>
        </a:graphic>
      </p:graphicFrame>
      <p:pic>
        <p:nvPicPr>
          <p:cNvPr id="6" name="Graphic 5" descr="Binoculars">
            <a:extLst>
              <a:ext uri="{FF2B5EF4-FFF2-40B4-BE49-F238E27FC236}">
                <a16:creationId xmlns:a16="http://schemas.microsoft.com/office/drawing/2014/main" id="{0C7334A5-47C3-DFCF-EFC5-55229F0BAE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3632885" y="175301"/>
            <a:ext cx="621684" cy="845787"/>
          </a:xfrm>
          <a:prstGeom prst="rect">
            <a:avLst/>
          </a:prstGeom>
        </p:spPr>
      </p:pic>
      <p:sp>
        <p:nvSpPr>
          <p:cNvPr id="3" name="TextBox 2">
            <a:extLst>
              <a:ext uri="{FF2B5EF4-FFF2-40B4-BE49-F238E27FC236}">
                <a16:creationId xmlns:a16="http://schemas.microsoft.com/office/drawing/2014/main" id="{CEA244E2-99DE-C9DF-1243-583BB843A31B}"/>
              </a:ext>
            </a:extLst>
          </p:cNvPr>
          <p:cNvSpPr txBox="1"/>
          <p:nvPr/>
        </p:nvSpPr>
        <p:spPr>
          <a:xfrm>
            <a:off x="796542" y="1260978"/>
            <a:ext cx="5448582" cy="523220"/>
          </a:xfrm>
          <a:prstGeom prst="rect">
            <a:avLst/>
          </a:prstGeom>
          <a:noFill/>
        </p:spPr>
        <p:txBody>
          <a:bodyPr wrap="square">
            <a:spAutoFit/>
          </a:bodyPr>
          <a:lstStyle/>
          <a:p>
            <a:r>
              <a:rPr lang="en-US" sz="2800" b="1" spc="-260" dirty="0">
                <a:solidFill>
                  <a:schemeClr val="tx2"/>
                </a:solidFill>
                <a:latin typeface="Bahnschrift" panose="020B0502040204020203" pitchFamily="34" charset="0"/>
                <a:ea typeface="+mj-ea"/>
              </a:rPr>
              <a:t>Oct. 2025 Projections</a:t>
            </a:r>
            <a:endParaRPr lang="en-RW" sz="2800" b="1" spc="-260" dirty="0">
              <a:solidFill>
                <a:schemeClr val="tx2"/>
              </a:solidFill>
              <a:latin typeface="Bahnschrift" panose="020B0502040204020203" pitchFamily="34" charset="0"/>
              <a:ea typeface="+mj-ea"/>
            </a:endParaRPr>
          </a:p>
        </p:txBody>
      </p:sp>
    </p:spTree>
    <p:extLst>
      <p:ext uri="{BB962C8B-B14F-4D97-AF65-F5344CB8AC3E}">
        <p14:creationId xmlns:p14="http://schemas.microsoft.com/office/powerpoint/2010/main" val="2855699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EE1373-FD9B-36D2-91B4-7D02AD6339E8}"/>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698B405C-A1EB-FBAF-A607-5A3C1F8B2274}"/>
              </a:ext>
            </a:extLst>
          </p:cNvPr>
          <p:cNvSpPr/>
          <p:nvPr/>
        </p:nvSpPr>
        <p:spPr>
          <a:xfrm>
            <a:off x="435217" y="1638707"/>
            <a:ext cx="11456211" cy="1169551"/>
          </a:xfrm>
          <a:prstGeom prst="rect">
            <a:avLst/>
          </a:prstGeom>
          <a:ln w="3175">
            <a:noFill/>
          </a:ln>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BentonSans Regular" panose="02000503040000020004" pitchFamily="50" charset="0"/>
                <a:ea typeface="+mn-ea"/>
                <a:cs typeface="+mn-cs"/>
              </a:rPr>
              <a:t>As the end of September 2025, the depreciation rate was </a:t>
            </a:r>
            <a:r>
              <a:rPr kumimoji="0" lang="en-US" sz="1400" b="0" i="0" u="none" strike="noStrike" kern="1200" cap="none" spc="0" normalizeH="0" baseline="0" noProof="0" dirty="0">
                <a:ln>
                  <a:noFill/>
                </a:ln>
                <a:solidFill>
                  <a:srgbClr val="FFC000">
                    <a:lumMod val="50000"/>
                  </a:srgbClr>
                </a:solidFill>
                <a:effectLst/>
                <a:uLnTx/>
                <a:uFillTx/>
                <a:latin typeface="BentonSans Regular" panose="02000503040000020004" pitchFamily="50" charset="0"/>
                <a:ea typeface="+mn-ea"/>
                <a:cs typeface="+mn-cs"/>
              </a:rPr>
              <a:t>4.03%, </a:t>
            </a:r>
            <a:r>
              <a:rPr kumimoji="0" lang="en-US" sz="1400" b="0" i="0" u="none" strike="noStrike" kern="1200" cap="none" spc="0" normalizeH="0" baseline="0" noProof="0" dirty="0">
                <a:ln>
                  <a:noFill/>
                </a:ln>
                <a:solidFill>
                  <a:prstClr val="black"/>
                </a:solidFill>
                <a:effectLst/>
                <a:uLnTx/>
                <a:uFillTx/>
                <a:latin typeface="BentonSans Regular" panose="02000503040000020004" pitchFamily="50" charset="0"/>
                <a:ea typeface="+mn-ea"/>
                <a:cs typeface="+mn-cs"/>
              </a:rPr>
              <a:t>down from </a:t>
            </a:r>
            <a:r>
              <a:rPr kumimoji="0" lang="en-US" sz="1400" b="0" i="0" u="none" strike="noStrike" kern="1200" cap="none" spc="0" normalizeH="0" baseline="0" noProof="0" dirty="0">
                <a:ln>
                  <a:noFill/>
                </a:ln>
                <a:solidFill>
                  <a:srgbClr val="FFC000">
                    <a:lumMod val="50000"/>
                  </a:srgbClr>
                </a:solidFill>
                <a:effectLst/>
                <a:uLnTx/>
                <a:uFillTx/>
                <a:latin typeface="BentonSans Regular" panose="02000503040000020004" pitchFamily="50" charset="0"/>
                <a:ea typeface="+mn-ea"/>
                <a:cs typeface="+mn-cs"/>
              </a:rPr>
              <a:t>6.49% </a:t>
            </a:r>
            <a:r>
              <a:rPr kumimoji="0" lang="en-US" sz="1400" b="0" i="0" u="none" strike="noStrike" kern="1200" cap="none" spc="0" normalizeH="0" baseline="0" noProof="0" dirty="0">
                <a:ln>
                  <a:noFill/>
                </a:ln>
                <a:solidFill>
                  <a:prstClr val="black"/>
                </a:solidFill>
                <a:effectLst/>
                <a:uLnTx/>
                <a:uFillTx/>
                <a:latin typeface="BentonSans Regular" panose="02000503040000020004" pitchFamily="50" charset="0"/>
                <a:ea typeface="+mn-ea"/>
                <a:cs typeface="+mn-cs"/>
              </a:rPr>
              <a:t>in a corresponding period of 2024</a:t>
            </a:r>
          </a:p>
          <a:p>
            <a:pPr marL="742950" marR="0" lvl="1"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prstClr val="black"/>
                </a:solidFill>
                <a:effectLst/>
                <a:uLnTx/>
                <a:uFillTx/>
                <a:latin typeface="BentonSans Regular" panose="02000503040000020004" pitchFamily="50" charset="0"/>
                <a:ea typeface="+mn-ea"/>
                <a:cs typeface="+mn-cs"/>
              </a:rPr>
              <a:t>Slight improvement of trade deficit in the last six months</a:t>
            </a:r>
          </a:p>
          <a:p>
            <a:pPr marL="742950" marR="0" lvl="1"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prstClr val="black"/>
                </a:solidFill>
                <a:effectLst/>
                <a:uLnTx/>
                <a:uFillTx/>
                <a:latin typeface="BentonSans Regular" panose="02000503040000020004" pitchFamily="50" charset="0"/>
                <a:ea typeface="+mn-ea"/>
                <a:cs typeface="+mn-cs"/>
              </a:rPr>
              <a:t>Tighter foreign exchange market regulations </a:t>
            </a:r>
          </a:p>
          <a:p>
            <a:pPr marL="742950" marR="0" lvl="1"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prstClr val="black"/>
                </a:solidFill>
                <a:effectLst/>
                <a:uLnTx/>
                <a:uFillTx/>
                <a:latin typeface="BentonSans Regular" panose="02000503040000020004" pitchFamily="50" charset="0"/>
                <a:ea typeface="+mn-ea"/>
                <a:cs typeface="+mn-cs"/>
              </a:rPr>
              <a:t>Continued weakening of the U.S. Dollar in global foreign exchange market</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1" u="none" strike="noStrike" kern="1200" cap="none" spc="0" normalizeH="0" baseline="0" noProof="0" dirty="0">
              <a:ln>
                <a:noFill/>
              </a:ln>
              <a:solidFill>
                <a:prstClr val="black"/>
              </a:solidFill>
              <a:effectLst/>
              <a:uLnTx/>
              <a:uFillTx/>
              <a:latin typeface="BentonSans Regular" panose="02000503040000020004" pitchFamily="50" charset="0"/>
              <a:ea typeface="+mn-ea"/>
              <a:cs typeface="+mn-cs"/>
            </a:endParaRPr>
          </a:p>
        </p:txBody>
      </p:sp>
      <p:sp>
        <p:nvSpPr>
          <p:cNvPr id="102404" name="TextBox 7">
            <a:extLst>
              <a:ext uri="{FF2B5EF4-FFF2-40B4-BE49-F238E27FC236}">
                <a16:creationId xmlns:a16="http://schemas.microsoft.com/office/drawing/2014/main" id="{361006FC-9672-3DD4-7E20-020DC79E2378}"/>
              </a:ext>
            </a:extLst>
          </p:cNvPr>
          <p:cNvSpPr txBox="1">
            <a:spLocks noChangeArrowheads="1"/>
          </p:cNvSpPr>
          <p:nvPr/>
        </p:nvSpPr>
        <p:spPr bwMode="auto">
          <a:xfrm>
            <a:off x="126137" y="1205707"/>
            <a:ext cx="99872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rgbClr val="753918"/>
                </a:solidFill>
                <a:latin typeface="BentonSans Medium" panose="02000603030000020004" pitchFamily="50" charset="0"/>
              </a:defRPr>
            </a:lvl1pPr>
            <a:lvl2pPr marL="742950" indent="-285750">
              <a:lnSpc>
                <a:spcPct val="90000"/>
              </a:lnSpc>
              <a:spcBef>
                <a:spcPts val="500"/>
              </a:spcBef>
              <a:buFont typeface="Arial" panose="020B0604020202020204" pitchFamily="34" charset="0"/>
              <a:buChar char="•"/>
              <a:defRPr sz="2400">
                <a:solidFill>
                  <a:srgbClr val="753918"/>
                </a:solidFill>
                <a:latin typeface="BentonSans Medium" panose="02000603030000020004" pitchFamily="50" charset="0"/>
              </a:defRPr>
            </a:lvl2pPr>
            <a:lvl3pPr marL="1143000" indent="-228600">
              <a:lnSpc>
                <a:spcPct val="90000"/>
              </a:lnSpc>
              <a:spcBef>
                <a:spcPts val="500"/>
              </a:spcBef>
              <a:buFont typeface="Arial" panose="020B0604020202020204" pitchFamily="34" charset="0"/>
              <a:buChar char="•"/>
              <a:defRPr sz="2000">
                <a:solidFill>
                  <a:srgbClr val="753918"/>
                </a:solidFill>
                <a:latin typeface="BentonSans Medium" panose="02000603030000020004" pitchFamily="50" charset="0"/>
              </a:defRPr>
            </a:lvl3pPr>
            <a:lvl4pPr marL="1600200" indent="-228600">
              <a:lnSpc>
                <a:spcPct val="90000"/>
              </a:lnSpc>
              <a:spcBef>
                <a:spcPts val="500"/>
              </a:spcBef>
              <a:buFont typeface="Arial" panose="020B0604020202020204" pitchFamily="34" charset="0"/>
              <a:buChar char="•"/>
              <a:defRPr>
                <a:solidFill>
                  <a:srgbClr val="753918"/>
                </a:solidFill>
                <a:latin typeface="BentonSans Medium" panose="02000603030000020004" pitchFamily="50" charset="0"/>
              </a:defRPr>
            </a:lvl4pPr>
            <a:lvl5pPr marL="2057400" indent="-228600">
              <a:lnSpc>
                <a:spcPct val="90000"/>
              </a:lnSpc>
              <a:spcBef>
                <a:spcPts val="500"/>
              </a:spcBef>
              <a:buFont typeface="Arial" panose="020B0604020202020204" pitchFamily="34" charset="0"/>
              <a:buChar char="•"/>
              <a:defRPr>
                <a:solidFill>
                  <a:srgbClr val="753918"/>
                </a:solidFill>
                <a:latin typeface="BentonSans Medium" panose="02000603030000020004"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753918"/>
                </a:solidFill>
                <a:latin typeface="BentonSans Medium" panose="02000603030000020004"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753918"/>
                </a:solidFill>
                <a:latin typeface="BentonSans Medium" panose="02000603030000020004"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753918"/>
                </a:solidFill>
                <a:latin typeface="BentonSans Medium" panose="02000603030000020004"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753918"/>
                </a:solidFill>
                <a:latin typeface="BentonSans Medium" panose="02000603030000020004" pitchFamily="50"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schemeClr val="tx2"/>
                </a:solidFill>
                <a:effectLst/>
                <a:uLnTx/>
                <a:uFillTx/>
                <a:latin typeface="BentonSans Bold" panose="02000503040000020004" pitchFamily="50" charset="0"/>
                <a:ea typeface="+mn-ea"/>
                <a:cs typeface="+mn-cs"/>
              </a:rPr>
              <a:t>The Franc's depreciation had eased in September 2025, compared to the same month in 2024</a:t>
            </a:r>
          </a:p>
        </p:txBody>
      </p:sp>
      <p:graphicFrame>
        <p:nvGraphicFramePr>
          <p:cNvPr id="2" name="Chart 1">
            <a:extLst>
              <a:ext uri="{FF2B5EF4-FFF2-40B4-BE49-F238E27FC236}">
                <a16:creationId xmlns:a16="http://schemas.microsoft.com/office/drawing/2014/main" id="{7FD20362-5EAC-2170-FF25-E0A7A7D33B72}"/>
              </a:ext>
            </a:extLst>
          </p:cNvPr>
          <p:cNvGraphicFramePr/>
          <p:nvPr>
            <p:extLst>
              <p:ext uri="{D42A27DB-BD31-4B8C-83A1-F6EECF244321}">
                <p14:modId xmlns:p14="http://schemas.microsoft.com/office/powerpoint/2010/main" val="1633471435"/>
              </p:ext>
            </p:extLst>
          </p:nvPr>
        </p:nvGraphicFramePr>
        <p:xfrm>
          <a:off x="634390" y="2902704"/>
          <a:ext cx="9280771" cy="3589347"/>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7">
            <a:extLst>
              <a:ext uri="{FF2B5EF4-FFF2-40B4-BE49-F238E27FC236}">
                <a16:creationId xmlns:a16="http://schemas.microsoft.com/office/drawing/2014/main" id="{5B101767-0CC6-F020-B47E-574BC4135EF0}"/>
              </a:ext>
            </a:extLst>
          </p:cNvPr>
          <p:cNvSpPr txBox="1">
            <a:spLocks noChangeArrowheads="1"/>
          </p:cNvSpPr>
          <p:nvPr/>
        </p:nvSpPr>
        <p:spPr bwMode="auto">
          <a:xfrm>
            <a:off x="126137" y="127591"/>
            <a:ext cx="11202653" cy="1078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rgbClr val="753918"/>
                </a:solidFill>
                <a:latin typeface="BentonSans Medium" panose="02000603030000020004" pitchFamily="50" charset="0"/>
              </a:defRPr>
            </a:lvl1pPr>
            <a:lvl2pPr marL="742950" indent="-285750">
              <a:lnSpc>
                <a:spcPct val="90000"/>
              </a:lnSpc>
              <a:spcBef>
                <a:spcPts val="500"/>
              </a:spcBef>
              <a:buFont typeface="Arial" panose="020B0604020202020204" pitchFamily="34" charset="0"/>
              <a:buChar char="•"/>
              <a:defRPr sz="2400">
                <a:solidFill>
                  <a:srgbClr val="753918"/>
                </a:solidFill>
                <a:latin typeface="BentonSans Medium" panose="02000603030000020004" pitchFamily="50" charset="0"/>
              </a:defRPr>
            </a:lvl2pPr>
            <a:lvl3pPr marL="1143000" indent="-228600">
              <a:lnSpc>
                <a:spcPct val="90000"/>
              </a:lnSpc>
              <a:spcBef>
                <a:spcPts val="500"/>
              </a:spcBef>
              <a:buFont typeface="Arial" panose="020B0604020202020204" pitchFamily="34" charset="0"/>
              <a:buChar char="•"/>
              <a:defRPr sz="2000">
                <a:solidFill>
                  <a:srgbClr val="753918"/>
                </a:solidFill>
                <a:latin typeface="BentonSans Medium" panose="02000603030000020004" pitchFamily="50" charset="0"/>
              </a:defRPr>
            </a:lvl3pPr>
            <a:lvl4pPr marL="1600200" indent="-228600">
              <a:lnSpc>
                <a:spcPct val="90000"/>
              </a:lnSpc>
              <a:spcBef>
                <a:spcPts val="500"/>
              </a:spcBef>
              <a:buFont typeface="Arial" panose="020B0604020202020204" pitchFamily="34" charset="0"/>
              <a:buChar char="•"/>
              <a:defRPr>
                <a:solidFill>
                  <a:srgbClr val="753918"/>
                </a:solidFill>
                <a:latin typeface="BentonSans Medium" panose="02000603030000020004" pitchFamily="50" charset="0"/>
              </a:defRPr>
            </a:lvl4pPr>
            <a:lvl5pPr marL="2057400" indent="-228600">
              <a:lnSpc>
                <a:spcPct val="90000"/>
              </a:lnSpc>
              <a:spcBef>
                <a:spcPts val="500"/>
              </a:spcBef>
              <a:buFont typeface="Arial" panose="020B0604020202020204" pitchFamily="34" charset="0"/>
              <a:buChar char="•"/>
              <a:defRPr>
                <a:solidFill>
                  <a:srgbClr val="753918"/>
                </a:solidFill>
                <a:latin typeface="BentonSans Medium" panose="02000603030000020004"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753918"/>
                </a:solidFill>
                <a:latin typeface="BentonSans Medium" panose="02000603030000020004"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753918"/>
                </a:solidFill>
                <a:latin typeface="BentonSans Medium" panose="02000603030000020004"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753918"/>
                </a:solidFill>
                <a:latin typeface="BentonSans Medium" panose="02000603030000020004"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753918"/>
                </a:solidFill>
                <a:latin typeface="BentonSans Medium" panose="02000603030000020004" pitchFamily="50" charset="0"/>
              </a:defRPr>
            </a:lvl9pPr>
          </a:lstStyle>
          <a:p>
            <a:pPr algn="ctr">
              <a:lnSpc>
                <a:spcPct val="100000"/>
              </a:lnSpc>
              <a:spcBef>
                <a:spcPct val="0"/>
              </a:spcBef>
              <a:buClrTx/>
              <a:buNone/>
              <a:defRPr/>
            </a:pPr>
            <a:r>
              <a:rPr lang="en-US" sz="3200" b="1" spc="-410" dirty="0">
                <a:solidFill>
                  <a:srgbClr val="135DAB"/>
                </a:solidFill>
                <a:latin typeface="Trebuchet MS"/>
              </a:rPr>
              <a:t>Prices: Inflation &amp; Exchange Rate</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altLang="en-US" sz="3206" b="1" spc="-260" dirty="0">
                <a:solidFill>
                  <a:srgbClr val="0070C0"/>
                </a:solidFill>
                <a:latin typeface="Bahnschrift" panose="020B0502040204020203" pitchFamily="34" charset="0"/>
                <a:ea typeface="+mj-ea"/>
              </a:rPr>
              <a:t>1. Exchange Rates</a:t>
            </a:r>
          </a:p>
        </p:txBody>
      </p:sp>
    </p:spTree>
    <p:extLst>
      <p:ext uri="{BB962C8B-B14F-4D97-AF65-F5344CB8AC3E}">
        <p14:creationId xmlns:p14="http://schemas.microsoft.com/office/powerpoint/2010/main" val="4284967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6F8C4-216C-9F3F-5853-1596306284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6F28FE-68DA-65E7-0E19-037CBEE539DF}"/>
              </a:ext>
            </a:extLst>
          </p:cNvPr>
          <p:cNvSpPr>
            <a:spLocks noGrp="1"/>
          </p:cNvSpPr>
          <p:nvPr>
            <p:ph type="title"/>
          </p:nvPr>
        </p:nvSpPr>
        <p:spPr>
          <a:xfrm>
            <a:off x="838200" y="509965"/>
            <a:ext cx="10515600" cy="493340"/>
          </a:xfrm>
        </p:spPr>
        <p:txBody>
          <a:bodyPr/>
          <a:lstStyle/>
          <a:p>
            <a:pPr algn="ctr"/>
            <a:r>
              <a:rPr lang="en-US" sz="3206" spc="-260" dirty="0">
                <a:solidFill>
                  <a:srgbClr val="0070C0"/>
                </a:solidFill>
                <a:latin typeface="Bahnschrift" panose="020B0502040204020203" pitchFamily="34" charset="0"/>
              </a:rPr>
              <a:t>2. Inflation: Development &amp; Outlook</a:t>
            </a:r>
          </a:p>
        </p:txBody>
      </p:sp>
      <p:sp>
        <p:nvSpPr>
          <p:cNvPr id="10" name="Content Placeholder 2">
            <a:extLst>
              <a:ext uri="{FF2B5EF4-FFF2-40B4-BE49-F238E27FC236}">
                <a16:creationId xmlns:a16="http://schemas.microsoft.com/office/drawing/2014/main" id="{EE387446-8796-4F84-D764-FD3FCA4D998D}"/>
              </a:ext>
            </a:extLst>
          </p:cNvPr>
          <p:cNvSpPr txBox="1">
            <a:spLocks/>
          </p:cNvSpPr>
          <p:nvPr/>
        </p:nvSpPr>
        <p:spPr>
          <a:xfrm>
            <a:off x="6417972" y="3529263"/>
            <a:ext cx="5530479" cy="3160295"/>
          </a:xfrm>
          <a:prstGeom prst="rect">
            <a:avLst/>
          </a:prstGeom>
          <a:ln>
            <a:solidFill>
              <a:schemeClr val="accent1">
                <a:lumMod val="20000"/>
                <a:lumOff val="8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753918"/>
                </a:solidFill>
                <a:latin typeface="BentonSans Medium" panose="0200060303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753918"/>
                </a:solidFill>
                <a:latin typeface="BentonSans Medium" panose="0200060303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53918"/>
                </a:solidFill>
                <a:latin typeface="BentonSans Medium" panose="0200060303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53918"/>
                </a:solidFill>
                <a:latin typeface="BentonSans Medium" panose="0200060303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53918"/>
                </a:solidFill>
                <a:latin typeface="BentonSans Medium" panose="02000603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lang="en-US" sz="1600" b="1" dirty="0">
                <a:solidFill>
                  <a:schemeClr val="tx2"/>
                </a:solidFill>
              </a:rPr>
              <a:t>Projection: </a:t>
            </a:r>
            <a:r>
              <a:rPr kumimoji="0" lang="en-US" sz="1600" b="0" i="0" u="none" strike="noStrike" kern="1200" cap="none" spc="0" normalizeH="0" baseline="0" noProof="0" dirty="0">
                <a:ln>
                  <a:noFill/>
                </a:ln>
                <a:solidFill>
                  <a:schemeClr val="tx2"/>
                </a:solidFill>
                <a:effectLst/>
                <a:uLnTx/>
                <a:uFillTx/>
                <a:latin typeface="BentonSans Medium" panose="02000603030000020004" pitchFamily="2" charset="0"/>
                <a:ea typeface="+mn-ea"/>
                <a:cs typeface="+mn-cs"/>
              </a:rPr>
              <a:t>7.1% in 2025 and 5.6% in 2026</a:t>
            </a:r>
            <a:r>
              <a:rPr lang="en-US" sz="1600" dirty="0">
                <a:solidFill>
                  <a:schemeClr val="tx2"/>
                </a:solidFill>
              </a:rPr>
              <a:t> before hitting 5% target in medium term</a:t>
            </a:r>
            <a:endParaRPr kumimoji="0" lang="en-US" sz="1600" b="0" i="0" u="none" strike="noStrike" kern="1200" cap="none" spc="0" normalizeH="0" baseline="0" noProof="0" dirty="0">
              <a:ln>
                <a:noFill/>
              </a:ln>
              <a:solidFill>
                <a:schemeClr val="tx2"/>
              </a:solidFill>
              <a:effectLst/>
              <a:uLnTx/>
              <a:uFillTx/>
              <a:latin typeface="BentonSans Medium" panose="02000603030000020004" pitchFamily="2" charset="0"/>
              <a:ea typeface="+mn-ea"/>
              <a:cs typeface="+mn-cs"/>
            </a:endParaRPr>
          </a:p>
          <a:p>
            <a:pPr marL="0" marR="0" lvl="0" indent="0" algn="just"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en-US" sz="1600" b="1" dirty="0">
                <a:solidFill>
                  <a:schemeClr val="tx2"/>
                </a:solidFill>
              </a:rPr>
              <a:t>R</a:t>
            </a:r>
            <a:r>
              <a:rPr kumimoji="0" lang="en-US" sz="1600" b="1" i="0" u="none" strike="noStrike" kern="1200" cap="none" spc="0" normalizeH="0" baseline="0" noProof="0" dirty="0" err="1">
                <a:ln>
                  <a:noFill/>
                </a:ln>
                <a:solidFill>
                  <a:schemeClr val="tx2"/>
                </a:solidFill>
                <a:effectLst/>
                <a:uLnTx/>
                <a:uFillTx/>
                <a:latin typeface="BentonSans Medium" panose="02000603030000020004" pitchFamily="2" charset="0"/>
                <a:ea typeface="+mn-ea"/>
                <a:cs typeface="+mn-cs"/>
              </a:rPr>
              <a:t>isk</a:t>
            </a:r>
            <a:r>
              <a:rPr lang="en-US" sz="1600" b="1" dirty="0">
                <a:solidFill>
                  <a:schemeClr val="tx2"/>
                </a:solidFill>
              </a:rPr>
              <a:t>s</a:t>
            </a:r>
            <a:r>
              <a:rPr kumimoji="0" lang="en-US" sz="1600" b="1" i="0" u="none" strike="noStrike" kern="1200" cap="none" spc="0" normalizeH="0" baseline="0" noProof="0" dirty="0">
                <a:ln>
                  <a:noFill/>
                </a:ln>
                <a:solidFill>
                  <a:schemeClr val="tx2"/>
                </a:solidFill>
                <a:effectLst/>
                <a:uLnTx/>
                <a:uFillTx/>
                <a:latin typeface="BentonSans Medium" panose="02000603030000020004" pitchFamily="2" charset="0"/>
                <a:ea typeface="+mn-ea"/>
                <a:cs typeface="+mn-cs"/>
              </a:rPr>
              <a:t>:</a:t>
            </a:r>
          </a:p>
          <a:p>
            <a:pPr marL="228600" marR="0" lvl="0" indent="-228600" algn="just"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BentonSans Medium" panose="02000603030000020004" pitchFamily="2" charset="0"/>
                <a:ea typeface="+mn-ea"/>
                <a:cs typeface="+mn-cs"/>
              </a:rPr>
              <a:t>Heightened risks of trade conflicts and disruptions to global trade and supply chains could further impact the inflation outlook. </a:t>
            </a:r>
          </a:p>
          <a:p>
            <a:pPr marL="228600" marR="0" lvl="0" indent="-228600" algn="just"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BentonSans Medium" panose="02000603030000020004" pitchFamily="2" charset="0"/>
                <a:ea typeface="+mn-ea"/>
                <a:cs typeface="+mn-cs"/>
              </a:rPr>
              <a:t>Adverse weather conditions could impact future agricultural supply and food prices.</a:t>
            </a:r>
          </a:p>
        </p:txBody>
      </p:sp>
      <p:pic>
        <p:nvPicPr>
          <p:cNvPr id="3" name="Picture 2">
            <a:extLst>
              <a:ext uri="{FF2B5EF4-FFF2-40B4-BE49-F238E27FC236}">
                <a16:creationId xmlns:a16="http://schemas.microsoft.com/office/drawing/2014/main" id="{1975EAF4-6839-9DCF-DFE1-BF7CDF3E5E05}"/>
              </a:ext>
            </a:extLst>
          </p:cNvPr>
          <p:cNvPicPr>
            <a:picLocks noChangeAspect="1"/>
          </p:cNvPicPr>
          <p:nvPr/>
        </p:nvPicPr>
        <p:blipFill>
          <a:blip r:embed="rId2"/>
          <a:stretch>
            <a:fillRect/>
          </a:stretch>
        </p:blipFill>
        <p:spPr>
          <a:xfrm>
            <a:off x="420096" y="1420969"/>
            <a:ext cx="5885011" cy="4458835"/>
          </a:xfrm>
          <a:prstGeom prst="rect">
            <a:avLst/>
          </a:prstGeom>
          <a:ln>
            <a:solidFill>
              <a:schemeClr val="accent1">
                <a:lumMod val="20000"/>
                <a:lumOff val="80000"/>
              </a:schemeClr>
            </a:solidFill>
          </a:ln>
        </p:spPr>
      </p:pic>
      <p:sp>
        <p:nvSpPr>
          <p:cNvPr id="4" name="Content Placeholder 2">
            <a:extLst>
              <a:ext uri="{FF2B5EF4-FFF2-40B4-BE49-F238E27FC236}">
                <a16:creationId xmlns:a16="http://schemas.microsoft.com/office/drawing/2014/main" id="{CAB927C1-BA76-0464-0460-914E65FCB9A8}"/>
              </a:ext>
            </a:extLst>
          </p:cNvPr>
          <p:cNvSpPr>
            <a:spLocks noGrp="1"/>
          </p:cNvSpPr>
          <p:nvPr>
            <p:ph idx="1"/>
          </p:nvPr>
        </p:nvSpPr>
        <p:spPr>
          <a:xfrm>
            <a:off x="6473780" y="1420969"/>
            <a:ext cx="5405399" cy="2008031"/>
          </a:xfrm>
          <a:ln>
            <a:solidFill>
              <a:schemeClr val="accent1">
                <a:lumMod val="20000"/>
                <a:lumOff val="80000"/>
              </a:schemeClr>
            </a:solidFill>
          </a:ln>
        </p:spPr>
        <p:txBody>
          <a:bodyPr>
            <a:normAutofit fontScale="85000" lnSpcReduction="10000"/>
          </a:bodyPr>
          <a:lstStyle/>
          <a:p>
            <a:pPr algn="just"/>
            <a:endParaRPr lang="en-US" sz="1800" dirty="0">
              <a:solidFill>
                <a:schemeClr val="tx1"/>
              </a:solidFill>
              <a:latin typeface="BentonSans Regular" panose="02000503040000020004" pitchFamily="50" charset="0"/>
            </a:endParaRPr>
          </a:p>
          <a:p>
            <a:pPr algn="just"/>
            <a:r>
              <a:rPr lang="en-US" b="1" dirty="0">
                <a:latin typeface="BentonSans Regular" panose="02000503040000020004" pitchFamily="50" charset="0"/>
              </a:rPr>
              <a:t>For </a:t>
            </a:r>
            <a:r>
              <a:rPr lang="en-US" sz="1800" b="1" dirty="0">
                <a:solidFill>
                  <a:schemeClr val="tx1"/>
                </a:solidFill>
                <a:latin typeface="BentonSans Regular" panose="02000503040000020004" pitchFamily="50" charset="0"/>
              </a:rPr>
              <a:t>September 2025</a:t>
            </a:r>
            <a:r>
              <a:rPr lang="en-US" sz="1800" dirty="0">
                <a:solidFill>
                  <a:schemeClr val="tx1"/>
                </a:solidFill>
                <a:latin typeface="BentonSans Regular" panose="02000503040000020004" pitchFamily="50" charset="0"/>
              </a:rPr>
              <a:t>, headline inflation (y-o-y) slightly increased to </a:t>
            </a:r>
            <a:r>
              <a:rPr lang="en-US" sz="1800" b="1" dirty="0">
                <a:solidFill>
                  <a:schemeClr val="tx1"/>
                </a:solidFill>
                <a:latin typeface="BentonSans Regular" panose="02000503040000020004" pitchFamily="50" charset="0"/>
              </a:rPr>
              <a:t>7.3% from 7.1% </a:t>
            </a:r>
            <a:r>
              <a:rPr lang="en-US" sz="1800" dirty="0">
                <a:solidFill>
                  <a:schemeClr val="tx1"/>
                </a:solidFill>
                <a:latin typeface="BentonSans Regular" panose="02000503040000020004" pitchFamily="50" charset="0"/>
              </a:rPr>
              <a:t>recorded in August 2025.</a:t>
            </a:r>
          </a:p>
          <a:p>
            <a:pPr algn="just"/>
            <a:endParaRPr lang="en-US" sz="1800" dirty="0">
              <a:solidFill>
                <a:schemeClr val="tx1"/>
              </a:solidFill>
              <a:latin typeface="BentonSans Regular" panose="02000503040000020004" pitchFamily="50" charset="0"/>
            </a:endParaRPr>
          </a:p>
          <a:p>
            <a:pPr marL="743819" lvl="1" indent="-285750" algn="just">
              <a:buFont typeface="Wingdings" panose="05000000000000000000" pitchFamily="2" charset="2"/>
              <a:buChar char="§"/>
            </a:pPr>
            <a:r>
              <a:rPr lang="en-US" dirty="0">
                <a:latin typeface="BentonSans Regular" panose="02000503040000020004" pitchFamily="50" charset="0"/>
              </a:rPr>
              <a:t>I</a:t>
            </a:r>
            <a:r>
              <a:rPr lang="en-US" dirty="0">
                <a:solidFill>
                  <a:schemeClr val="tx1"/>
                </a:solidFill>
                <a:latin typeface="BentonSans Regular" panose="02000503040000020004" pitchFamily="50" charset="0"/>
              </a:rPr>
              <a:t>ncreases </a:t>
            </a:r>
            <a:r>
              <a:rPr lang="en-US" dirty="0">
                <a:solidFill>
                  <a:schemeClr val="tx1"/>
                </a:solidFill>
                <a:effectLst/>
                <a:latin typeface="BentonSans Regular" panose="02000503040000020004" pitchFamily="50" charset="0"/>
                <a:ea typeface="Times New Roman" panose="02020603050405020304" pitchFamily="18" charset="0"/>
                <a:cs typeface="Calibri" panose="020F0502020204030204" pitchFamily="34" charset="0"/>
              </a:rPr>
              <a:t>observed in both </a:t>
            </a:r>
            <a:r>
              <a:rPr lang="en-US" dirty="0">
                <a:solidFill>
                  <a:schemeClr val="tx1"/>
                </a:solidFill>
                <a:latin typeface="BentonSans Regular" panose="02000503040000020004" pitchFamily="50" charset="0"/>
                <a:ea typeface="Times New Roman" panose="02020603050405020304" pitchFamily="18" charset="0"/>
                <a:cs typeface="Calibri" panose="020F0502020204030204" pitchFamily="34" charset="0"/>
              </a:rPr>
              <a:t>core and energy i</a:t>
            </a:r>
            <a:r>
              <a:rPr lang="en-US" dirty="0">
                <a:solidFill>
                  <a:schemeClr val="tx1"/>
                </a:solidFill>
                <a:effectLst/>
                <a:latin typeface="BentonSans Regular" panose="02000503040000020004" pitchFamily="50" charset="0"/>
                <a:ea typeface="Times New Roman" panose="02020603050405020304" pitchFamily="18" charset="0"/>
                <a:cs typeface="Calibri" panose="020F0502020204030204" pitchFamily="34" charset="0"/>
              </a:rPr>
              <a:t>nflation, </a:t>
            </a:r>
            <a:r>
              <a:rPr lang="en-US" dirty="0">
                <a:solidFill>
                  <a:schemeClr val="tx1"/>
                </a:solidFill>
                <a:latin typeface="BentonSans Regular" panose="02000503040000020004" pitchFamily="50" charset="0"/>
                <a:ea typeface="Times New Roman" panose="02020603050405020304" pitchFamily="18" charset="0"/>
                <a:cs typeface="Calibri" panose="020F0502020204030204" pitchFamily="34" charset="0"/>
              </a:rPr>
              <a:t>offsetting</a:t>
            </a:r>
            <a:r>
              <a:rPr lang="en-US" dirty="0">
                <a:solidFill>
                  <a:schemeClr val="tx1"/>
                </a:solidFill>
                <a:effectLst/>
                <a:latin typeface="BentonSans Regular" panose="02000503040000020004" pitchFamily="50" charset="0"/>
                <a:ea typeface="Times New Roman" panose="02020603050405020304" pitchFamily="18" charset="0"/>
                <a:cs typeface="Calibri" panose="020F0502020204030204" pitchFamily="34" charset="0"/>
              </a:rPr>
              <a:t> the decline recorded in </a:t>
            </a:r>
            <a:r>
              <a:rPr lang="en-US" dirty="0">
                <a:solidFill>
                  <a:schemeClr val="tx1"/>
                </a:solidFill>
                <a:latin typeface="BentonSans Regular" panose="02000503040000020004" pitchFamily="50" charset="0"/>
                <a:ea typeface="Times New Roman" panose="02020603050405020304" pitchFamily="18" charset="0"/>
                <a:cs typeface="Calibri" panose="020F0502020204030204" pitchFamily="34" charset="0"/>
              </a:rPr>
              <a:t>fresh food</a:t>
            </a:r>
            <a:r>
              <a:rPr lang="en-US" dirty="0">
                <a:solidFill>
                  <a:schemeClr val="tx1"/>
                </a:solidFill>
                <a:effectLst/>
                <a:latin typeface="BentonSans Regular" panose="02000503040000020004" pitchFamily="50" charset="0"/>
                <a:ea typeface="Times New Roman" panose="02020603050405020304" pitchFamily="18" charset="0"/>
                <a:cs typeface="Calibri" panose="020F0502020204030204" pitchFamily="34" charset="0"/>
              </a:rPr>
              <a:t> inflation. </a:t>
            </a:r>
          </a:p>
          <a:p>
            <a:pPr lvl="1" algn="just"/>
            <a:endParaRPr lang="en-US" dirty="0">
              <a:solidFill>
                <a:schemeClr val="tx1"/>
              </a:solidFill>
              <a:latin typeface="BentonSans Regular" panose="02000503040000020004" pitchFamily="50" charset="0"/>
              <a:ea typeface="Times New Roman" panose="02020603050405020304" pitchFamily="18" charset="0"/>
              <a:cs typeface="Calibri" panose="020F0502020204030204" pitchFamily="34" charset="0"/>
            </a:endParaRPr>
          </a:p>
          <a:p>
            <a:pPr algn="just"/>
            <a:r>
              <a:rPr lang="en-US" b="1" dirty="0">
                <a:latin typeface="BentonSans Regular" panose="02000503040000020004" pitchFamily="50" charset="0"/>
                <a:ea typeface="Times New Roman" panose="02020603050405020304" pitchFamily="18" charset="0"/>
                <a:cs typeface="Calibri" panose="020F0502020204030204" pitchFamily="34" charset="0"/>
              </a:rPr>
              <a:t>2025 and 2026: </a:t>
            </a:r>
            <a:r>
              <a:rPr lang="en-US" sz="1800" dirty="0">
                <a:solidFill>
                  <a:schemeClr val="tx1"/>
                </a:solidFill>
                <a:effectLst/>
                <a:latin typeface="BentonSans Regular" panose="02000503040000020004" pitchFamily="50" charset="0"/>
                <a:ea typeface="Times New Roman" panose="02020603050405020304" pitchFamily="18" charset="0"/>
                <a:cs typeface="Calibri" panose="020F0502020204030204" pitchFamily="34" charset="0"/>
              </a:rPr>
              <a:t>Inflation to continue evolving between 2% and 8%.</a:t>
            </a:r>
          </a:p>
          <a:p>
            <a:pPr marL="0" indent="0" algn="just" eaLnBrk="1" fontAlgn="auto" hangingPunct="1">
              <a:spcBef>
                <a:spcPts val="0"/>
              </a:spcBef>
              <a:spcAft>
                <a:spcPts val="0"/>
              </a:spcAft>
              <a:buNone/>
              <a:defRPr/>
            </a:pPr>
            <a:endParaRPr lang="en-US" sz="1800" dirty="0">
              <a:solidFill>
                <a:schemeClr val="tx1"/>
              </a:solidFill>
              <a:latin typeface="BentonSans Regular" panose="02000503040000020004" pitchFamily="50" charset="0"/>
              <a:cs typeface="Calibri" panose="020F0502020204030204" pitchFamily="34" charset="0"/>
            </a:endParaRPr>
          </a:p>
          <a:p>
            <a:pPr marL="0" indent="0">
              <a:buNone/>
            </a:pPr>
            <a:endParaRPr lang="en-US" altLang="en-US" sz="1600" dirty="0">
              <a:latin typeface="BentonSans Regular" panose="02000503040000020004" pitchFamily="50" charset="0"/>
              <a:cs typeface="Calibri" panose="020F0502020204030204" pitchFamily="34" charset="0"/>
            </a:endParaRPr>
          </a:p>
        </p:txBody>
      </p:sp>
    </p:spTree>
    <p:extLst>
      <p:ext uri="{BB962C8B-B14F-4D97-AF65-F5344CB8AC3E}">
        <p14:creationId xmlns:p14="http://schemas.microsoft.com/office/powerpoint/2010/main" val="9236604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
</p:tagLst>
</file>

<file path=ppt/tags/tag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
</p:tagLst>
</file>

<file path=ppt/tags/tag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
</p:tagLst>
</file>

<file path=ppt/tags/tag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
</p:tagLst>
</file>

<file path=ppt/tags/tag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
</p:tagLst>
</file>

<file path=ppt/tags/tag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6"/>
</p:tagLst>
</file>

<file path=ppt/tags/tag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7"/>
</p:tagLst>
</file>

<file path=ppt/tags/tag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heme/_rels/themeOverride14.xml.rels><?xml version="1.0" encoding="UTF-8" standalone="yes"?>
<Relationships xmlns="http://schemas.openxmlformats.org/package/2006/relationships"><Relationship Id="rId1" Type="http://schemas.openxmlformats.org/officeDocument/2006/relationships/image" Target="../media/image43.jpeg"/></Relationships>
</file>

<file path=ppt/theme/theme1.xml><?xml version="1.0" encoding="utf-8"?>
<a:theme xmlns:a="http://schemas.openxmlformats.org/drawingml/2006/main" name="Office Theme">
  <a:themeElements>
    <a:clrScheme name="Custom 3">
      <a:dk1>
        <a:srgbClr val="0B000C"/>
      </a:dk1>
      <a:lt1>
        <a:srgbClr val="FFFFFF"/>
      </a:lt1>
      <a:dk2>
        <a:srgbClr val="54156B"/>
      </a:dk2>
      <a:lt2>
        <a:srgbClr val="EAE9E5"/>
      </a:lt2>
      <a:accent1>
        <a:srgbClr val="F1B434"/>
      </a:accent1>
      <a:accent2>
        <a:srgbClr val="0097A9"/>
      </a:accent2>
      <a:accent3>
        <a:srgbClr val="9D9DA0"/>
      </a:accent3>
      <a:accent4>
        <a:srgbClr val="8064A2"/>
      </a:accent4>
      <a:accent5>
        <a:srgbClr val="6FC3D4"/>
      </a:accent5>
      <a:accent6>
        <a:srgbClr val="375FA0"/>
      </a:accent6>
      <a:hlink>
        <a:srgbClr val="DE9E40"/>
      </a:hlink>
      <a:folHlink>
        <a:srgbClr val="65A7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Default Design">
  <a:themeElements>
    <a:clrScheme name="Silverback">
      <a:dk1>
        <a:srgbClr val="4D4D4D"/>
      </a:dk1>
      <a:lt1>
        <a:srgbClr val="FFFFFF"/>
      </a:lt1>
      <a:dk2>
        <a:srgbClr val="4D4D4D"/>
      </a:dk2>
      <a:lt2>
        <a:srgbClr val="C0C0C0"/>
      </a:lt2>
      <a:accent1>
        <a:srgbClr val="3399FE"/>
      </a:accent1>
      <a:accent2>
        <a:srgbClr val="006600"/>
      </a:accent2>
      <a:accent3>
        <a:srgbClr val="FCCB03"/>
      </a:accent3>
      <a:accent4>
        <a:srgbClr val="A6A6A6"/>
      </a:accent4>
      <a:accent5>
        <a:srgbClr val="2D3791"/>
      </a:accent5>
      <a:accent6>
        <a:srgbClr val="B01958"/>
      </a:accent6>
      <a:hlink>
        <a:srgbClr val="3399FE"/>
      </a:hlink>
      <a:folHlink>
        <a:srgbClr val="D8B368"/>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Default Design 1">
        <a:dk1>
          <a:srgbClr val="000000"/>
        </a:dk1>
        <a:lt1>
          <a:srgbClr val="FFFFFF"/>
        </a:lt1>
        <a:dk2>
          <a:srgbClr val="FFFFFF"/>
        </a:dk2>
        <a:lt2>
          <a:srgbClr val="C0C0C0"/>
        </a:lt2>
        <a:accent1>
          <a:srgbClr val="6FB12D"/>
        </a:accent1>
        <a:accent2>
          <a:srgbClr val="D2D1B7"/>
        </a:accent2>
        <a:accent3>
          <a:srgbClr val="FFFFFF"/>
        </a:accent3>
        <a:accent4>
          <a:srgbClr val="000000"/>
        </a:accent4>
        <a:accent5>
          <a:srgbClr val="BBD5AD"/>
        </a:accent5>
        <a:accent6>
          <a:srgbClr val="BEBDA6"/>
        </a:accent6>
        <a:hlink>
          <a:srgbClr val="336600"/>
        </a:hlink>
        <a:folHlink>
          <a:srgbClr val="D5E35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007 - 2010">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 - 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SPU colour scheme">
    <a:dk1>
      <a:sysClr val="windowText" lastClr="000000"/>
    </a:dk1>
    <a:lt1>
      <a:srgbClr val="FFFFFF"/>
    </a:lt1>
    <a:dk2>
      <a:srgbClr val="464653"/>
    </a:dk2>
    <a:lt2>
      <a:srgbClr val="DDE9EC"/>
    </a:lt2>
    <a:accent1>
      <a:srgbClr val="00B0F0"/>
    </a:accent1>
    <a:accent2>
      <a:srgbClr val="29C000"/>
    </a:accent2>
    <a:accent3>
      <a:srgbClr val="FFFF00"/>
    </a:accent3>
    <a:accent4>
      <a:srgbClr val="192EF7"/>
    </a:accent4>
    <a:accent5>
      <a:srgbClr val="F6C120"/>
    </a:accent5>
    <a:accent6>
      <a:srgbClr val="638BAD"/>
    </a:accent6>
    <a:hlink>
      <a:srgbClr val="518592"/>
    </a:hlink>
    <a:folHlink>
      <a:srgbClr val="7F7F7F"/>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007 - 2010">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 - 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007 - 2010">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 - 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007 - 2010">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 - 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Gallery</Template>
  <TotalTime>20962</TotalTime>
  <Words>2201</Words>
  <Application>Microsoft Office PowerPoint</Application>
  <PresentationFormat>Widescreen</PresentationFormat>
  <Paragraphs>307</Paragraphs>
  <Slides>32</Slides>
  <Notes>27</Notes>
  <HiddenSlides>0</HiddenSlides>
  <MMClips>0</MMClips>
  <ScaleCrop>false</ScaleCrop>
  <HeadingPairs>
    <vt:vector size="8" baseType="variant">
      <vt:variant>
        <vt:lpstr>Fonts Used</vt:lpstr>
      </vt:variant>
      <vt:variant>
        <vt:i4>24</vt:i4>
      </vt:variant>
      <vt:variant>
        <vt:lpstr>Theme</vt:lpstr>
      </vt:variant>
      <vt:variant>
        <vt:i4>4</vt:i4>
      </vt:variant>
      <vt:variant>
        <vt:lpstr>Embedded OLE Servers</vt:lpstr>
      </vt:variant>
      <vt:variant>
        <vt:i4>1</vt:i4>
      </vt:variant>
      <vt:variant>
        <vt:lpstr>Slide Titles</vt:lpstr>
      </vt:variant>
      <vt:variant>
        <vt:i4>32</vt:i4>
      </vt:variant>
    </vt:vector>
  </HeadingPairs>
  <TitlesOfParts>
    <vt:vector size="61" baseType="lpstr">
      <vt:lpstr>Abadi</vt:lpstr>
      <vt:lpstr>Aptos</vt:lpstr>
      <vt:lpstr>Arial</vt:lpstr>
      <vt:lpstr>Arial Regular</vt:lpstr>
      <vt:lpstr>Bahnschrift</vt:lpstr>
      <vt:lpstr>Bahnschrift Light</vt:lpstr>
      <vt:lpstr>BentonSans Bold</vt:lpstr>
      <vt:lpstr>BentonSans Medium</vt:lpstr>
      <vt:lpstr>BentonSans Regular</vt:lpstr>
      <vt:lpstr>Bookman Old Style</vt:lpstr>
      <vt:lpstr>Calibri</vt:lpstr>
      <vt:lpstr>Cambria</vt:lpstr>
      <vt:lpstr>Georgia Pro Cond</vt:lpstr>
      <vt:lpstr>Georgia Pro Light</vt:lpstr>
      <vt:lpstr>Lora</vt:lpstr>
      <vt:lpstr>Merriweather Sans</vt:lpstr>
      <vt:lpstr>Microsoft New Tai Lue</vt:lpstr>
      <vt:lpstr>Roboto</vt:lpstr>
      <vt:lpstr>Segoe UI</vt:lpstr>
      <vt:lpstr>Symbol</vt:lpstr>
      <vt:lpstr>Times New Roman</vt:lpstr>
      <vt:lpstr>Trebuchet MS</vt:lpstr>
      <vt:lpstr>Verdana</vt:lpstr>
      <vt:lpstr>Wingdings</vt:lpstr>
      <vt:lpstr>Office Theme</vt:lpstr>
      <vt:lpstr>1_Office Theme</vt:lpstr>
      <vt:lpstr>3_Default Design</vt:lpstr>
      <vt:lpstr>2_Office Theme</vt:lpstr>
      <vt:lpstr>Worksheet</vt:lpstr>
      <vt:lpstr>PowerPoint Presentation</vt:lpstr>
      <vt:lpstr>Macro economic policy Tax policy Debt </vt:lpstr>
      <vt:lpstr>Outline</vt:lpstr>
      <vt:lpstr>PowerPoint Presentation</vt:lpstr>
      <vt:lpstr>     Developments: 2025</vt:lpstr>
      <vt:lpstr>           Recent developments:              2025                 High Frequency Indicators (HFIs)</vt:lpstr>
      <vt:lpstr>           Outlook         2030</vt:lpstr>
      <vt:lpstr>PowerPoint Presentation</vt:lpstr>
      <vt:lpstr>2. Inflation: Development &amp; Outlook</vt:lpstr>
      <vt:lpstr>CAD slightly expands in 2025-2026 before improving thereafter (improving trade balance)</vt:lpstr>
      <vt:lpstr>PowerPoint Presentation</vt:lpstr>
      <vt:lpstr>Key message</vt:lpstr>
      <vt:lpstr>Revenue Performance -  FY 2024/25</vt:lpstr>
      <vt:lpstr>Expenditures  &amp; Deficit </vt:lpstr>
      <vt:lpstr>Fiscal Balance – Medium-Term</vt:lpstr>
      <vt:lpstr>Recent tax reforms and timeline</vt:lpstr>
      <vt:lpstr>Progress on the implementation of New tax policies  </vt:lpstr>
      <vt:lpstr>PowerPoint Presentation</vt:lpstr>
      <vt:lpstr> Debt Developments.</vt:lpstr>
      <vt:lpstr>SOEs Path in Fiscal Consolidation</vt:lpstr>
      <vt:lpstr>Debt Sustainability Indicators As March Review vs. Preliminary October, 2025</vt:lpstr>
      <vt:lpstr>Sensitivity Analysis-Cost and Risks</vt:lpstr>
      <vt:lpstr> Rwanda’s debt maturity profile (PPG).</vt:lpstr>
      <vt:lpstr>Borrowing 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Murakoze!!!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Master Plan Comments</dc:title>
  <dc:creator>Tabaro Didier;Evariste Karenzo</dc:creator>
  <cp:lastModifiedBy>Evariste MANIRUMVA</cp:lastModifiedBy>
  <cp:revision>1082</cp:revision>
  <dcterms:modified xsi:type="dcterms:W3CDTF">2025-11-25T19:41:01Z</dcterms:modified>
</cp:coreProperties>
</file>